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92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A61D44-707B-4F1A-8908-004CAB656B0A}" type="doc">
      <dgm:prSet loTypeId="urn:microsoft.com/office/officeart/2005/8/layout/h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6699BEE-F3EC-4FC9-B48A-ED86DDC0466F}">
      <dgm:prSet/>
      <dgm:spPr/>
      <dgm:t>
        <a:bodyPr/>
        <a:lstStyle/>
        <a:p>
          <a:r>
            <a:rPr lang="en-GB"/>
            <a:t>Aim</a:t>
          </a:r>
          <a:endParaRPr lang="en-US"/>
        </a:p>
      </dgm:t>
    </dgm:pt>
    <dgm:pt modelId="{4CBDABF9-5CE1-4706-8EE4-336E425F73D9}" type="parTrans" cxnId="{03F43D56-A7C8-478A-AC69-150105EE0761}">
      <dgm:prSet/>
      <dgm:spPr/>
      <dgm:t>
        <a:bodyPr/>
        <a:lstStyle/>
        <a:p>
          <a:endParaRPr lang="en-US"/>
        </a:p>
      </dgm:t>
    </dgm:pt>
    <dgm:pt modelId="{83BBFE4F-DD68-491C-B142-2688D441810E}" type="sibTrans" cxnId="{03F43D56-A7C8-478A-AC69-150105EE0761}">
      <dgm:prSet/>
      <dgm:spPr/>
      <dgm:t>
        <a:bodyPr/>
        <a:lstStyle/>
        <a:p>
          <a:endParaRPr lang="en-US"/>
        </a:p>
      </dgm:t>
    </dgm:pt>
    <dgm:pt modelId="{68FD232E-86C1-435A-A7B1-D3CBA81D6AA5}">
      <dgm:prSet/>
      <dgm:spPr/>
      <dgm:t>
        <a:bodyPr/>
        <a:lstStyle/>
        <a:p>
          <a:pPr marL="0" indent="0">
            <a:buNone/>
          </a:pPr>
          <a:r>
            <a:rPr lang="en-GB" dirty="0"/>
            <a:t>Formalise the understanding of the FSA’s (pre-COVID) international engagement and explore how it was achieved. </a:t>
          </a:r>
          <a:endParaRPr lang="en-US" dirty="0"/>
        </a:p>
      </dgm:t>
    </dgm:pt>
    <dgm:pt modelId="{F72847F5-9522-40F8-BAF1-53713D97BA1A}" type="parTrans" cxnId="{EB3E4491-32CD-44D5-83E2-283585C7A6F6}">
      <dgm:prSet/>
      <dgm:spPr/>
      <dgm:t>
        <a:bodyPr/>
        <a:lstStyle/>
        <a:p>
          <a:endParaRPr lang="en-US"/>
        </a:p>
      </dgm:t>
    </dgm:pt>
    <dgm:pt modelId="{3F56FCE8-AB5A-4D9C-9A6E-C7AFE3F6430E}" type="sibTrans" cxnId="{EB3E4491-32CD-44D5-83E2-283585C7A6F6}">
      <dgm:prSet/>
      <dgm:spPr/>
      <dgm:t>
        <a:bodyPr/>
        <a:lstStyle/>
        <a:p>
          <a:endParaRPr lang="en-US"/>
        </a:p>
      </dgm:t>
    </dgm:pt>
    <dgm:pt modelId="{7386B095-C83E-4435-BDD1-FD839721152F}">
      <dgm:prSet/>
      <dgm:spPr/>
      <dgm:t>
        <a:bodyPr/>
        <a:lstStyle/>
        <a:p>
          <a:r>
            <a:rPr lang="en-GB"/>
            <a:t>Method</a:t>
          </a:r>
          <a:endParaRPr lang="en-US"/>
        </a:p>
      </dgm:t>
    </dgm:pt>
    <dgm:pt modelId="{9FA0CD4A-1AD3-4464-9B1C-817E1D3B4CF2}" type="parTrans" cxnId="{FD70659A-10B1-4E11-B4FB-A9811DFF59D8}">
      <dgm:prSet/>
      <dgm:spPr/>
      <dgm:t>
        <a:bodyPr/>
        <a:lstStyle/>
        <a:p>
          <a:endParaRPr lang="en-US"/>
        </a:p>
      </dgm:t>
    </dgm:pt>
    <dgm:pt modelId="{8CFE17F5-9ABA-499E-9F17-A30E63451B42}" type="sibTrans" cxnId="{FD70659A-10B1-4E11-B4FB-A9811DFF59D8}">
      <dgm:prSet/>
      <dgm:spPr/>
      <dgm:t>
        <a:bodyPr/>
        <a:lstStyle/>
        <a:p>
          <a:endParaRPr lang="en-US"/>
        </a:p>
      </dgm:t>
    </dgm:pt>
    <dgm:pt modelId="{FFF599BE-DF74-441D-B78D-DC63B08E0E10}">
      <dgm:prSet/>
      <dgm:spPr/>
      <dgm:t>
        <a:bodyPr/>
        <a:lstStyle/>
        <a:p>
          <a:pPr marL="0" lvl="1" indent="0" defTabSz="1289050">
            <a:spcBef>
              <a:spcPct val="0"/>
            </a:spcBef>
            <a:spcAft>
              <a:spcPct val="15000"/>
            </a:spcAft>
            <a:buNone/>
          </a:pPr>
          <a:r>
            <a:rPr lang="en-GB" kern="1200" dirty="0">
              <a:latin typeface="Tw Cen MT" panose="020B0602020104020603"/>
              <a:ea typeface="+mn-ea"/>
              <a:cs typeface="+mn-cs"/>
            </a:rPr>
            <a:t>Open ended interviews.</a:t>
          </a:r>
          <a:endParaRPr lang="en-US" kern="1200" dirty="0">
            <a:latin typeface="Tw Cen MT" panose="020B0602020104020603"/>
            <a:ea typeface="+mn-ea"/>
            <a:cs typeface="+mn-cs"/>
          </a:endParaRPr>
        </a:p>
      </dgm:t>
    </dgm:pt>
    <dgm:pt modelId="{A7666314-DF67-4600-8172-DCDC2B884F03}" type="parTrans" cxnId="{3625AF18-23A3-4FC8-9116-C339AD1E0190}">
      <dgm:prSet/>
      <dgm:spPr/>
      <dgm:t>
        <a:bodyPr/>
        <a:lstStyle/>
        <a:p>
          <a:endParaRPr lang="en-US"/>
        </a:p>
      </dgm:t>
    </dgm:pt>
    <dgm:pt modelId="{9576E651-413E-4F43-9CC1-AAA4798E975D}" type="sibTrans" cxnId="{3625AF18-23A3-4FC8-9116-C339AD1E0190}">
      <dgm:prSet/>
      <dgm:spPr/>
      <dgm:t>
        <a:bodyPr/>
        <a:lstStyle/>
        <a:p>
          <a:endParaRPr lang="en-US"/>
        </a:p>
      </dgm:t>
    </dgm:pt>
    <dgm:pt modelId="{84672D80-B826-4756-9D90-CF25930DE812}">
      <dgm:prSet/>
      <dgm:spPr/>
      <dgm:t>
        <a:bodyPr/>
        <a:lstStyle/>
        <a:p>
          <a:r>
            <a:rPr lang="en-GB"/>
            <a:t>Timeline</a:t>
          </a:r>
          <a:endParaRPr lang="en-US"/>
        </a:p>
      </dgm:t>
    </dgm:pt>
    <dgm:pt modelId="{03ABC11B-8934-485C-B55C-05AFEE073E63}" type="parTrans" cxnId="{A70D157B-F645-431E-9373-10E6FF0E01DD}">
      <dgm:prSet/>
      <dgm:spPr/>
      <dgm:t>
        <a:bodyPr/>
        <a:lstStyle/>
        <a:p>
          <a:endParaRPr lang="en-US"/>
        </a:p>
      </dgm:t>
    </dgm:pt>
    <dgm:pt modelId="{9B97C022-39E9-4F98-B8E8-0EC037CC5517}" type="sibTrans" cxnId="{A70D157B-F645-431E-9373-10E6FF0E01DD}">
      <dgm:prSet/>
      <dgm:spPr/>
      <dgm:t>
        <a:bodyPr/>
        <a:lstStyle/>
        <a:p>
          <a:endParaRPr lang="en-US"/>
        </a:p>
      </dgm:t>
    </dgm:pt>
    <dgm:pt modelId="{2124C365-7E5E-412D-94DB-12562419A21C}">
      <dgm:prSet/>
      <dgm:spPr/>
      <dgm:t>
        <a:bodyPr/>
        <a:lstStyle/>
        <a:p>
          <a:pPr marL="0" lvl="1" indent="0" defTabSz="1289050">
            <a:spcBef>
              <a:spcPct val="0"/>
            </a:spcBef>
            <a:spcAft>
              <a:spcPct val="15000"/>
            </a:spcAft>
            <a:buNone/>
          </a:pPr>
          <a:r>
            <a:rPr lang="en-GB" kern="1200" dirty="0">
              <a:latin typeface="Tw Cen MT" panose="020B0602020104020603"/>
              <a:ea typeface="+mn-ea"/>
              <a:cs typeface="+mn-cs"/>
            </a:rPr>
            <a:t>Variously challenged by COVID but we managed. </a:t>
          </a:r>
          <a:r>
            <a:rPr lang="en-GB" kern="1200" dirty="0" err="1">
              <a:latin typeface="Tw Cen MT" panose="020B0602020104020603"/>
              <a:ea typeface="+mn-ea"/>
              <a:cs typeface="+mn-cs"/>
            </a:rPr>
            <a:t>Yey</a:t>
          </a:r>
          <a:r>
            <a:rPr lang="en-GB" kern="1200" dirty="0">
              <a:latin typeface="Tw Cen MT" panose="020B0602020104020603"/>
              <a:ea typeface="+mn-ea"/>
              <a:cs typeface="+mn-cs"/>
            </a:rPr>
            <a:t>!</a:t>
          </a:r>
          <a:endParaRPr lang="en-US" kern="1200" dirty="0">
            <a:latin typeface="Tw Cen MT" panose="020B0602020104020603"/>
            <a:ea typeface="+mn-ea"/>
            <a:cs typeface="+mn-cs"/>
          </a:endParaRPr>
        </a:p>
      </dgm:t>
    </dgm:pt>
    <dgm:pt modelId="{3BD379D6-03E7-4B0D-92C7-005AF65CF1B5}" type="parTrans" cxnId="{2302E15A-0D38-48ED-9A9E-97047E0C2B48}">
      <dgm:prSet/>
      <dgm:spPr/>
      <dgm:t>
        <a:bodyPr/>
        <a:lstStyle/>
        <a:p>
          <a:endParaRPr lang="en-US"/>
        </a:p>
      </dgm:t>
    </dgm:pt>
    <dgm:pt modelId="{DB49374B-7F5C-45C8-9F95-AF779FAAA07C}" type="sibTrans" cxnId="{2302E15A-0D38-48ED-9A9E-97047E0C2B48}">
      <dgm:prSet/>
      <dgm:spPr/>
      <dgm:t>
        <a:bodyPr/>
        <a:lstStyle/>
        <a:p>
          <a:endParaRPr lang="en-US"/>
        </a:p>
      </dgm:t>
    </dgm:pt>
    <dgm:pt modelId="{5EFA2A44-5853-40FC-9178-5890133EDCB3}">
      <dgm:prSet/>
      <dgm:spPr/>
      <dgm:t>
        <a:bodyPr/>
        <a:lstStyle/>
        <a:p>
          <a:pPr marL="0" lvl="1" indent="0" defTabSz="1289050">
            <a:spcBef>
              <a:spcPct val="0"/>
            </a:spcBef>
            <a:spcAft>
              <a:spcPct val="15000"/>
            </a:spcAft>
            <a:buNone/>
          </a:pPr>
          <a:r>
            <a:rPr lang="en-GB" kern="1200" dirty="0">
              <a:latin typeface="Tw Cen MT" panose="020B0602020104020603"/>
              <a:ea typeface="+mn-ea"/>
              <a:cs typeface="+mn-cs"/>
            </a:rPr>
            <a:t>Mapping via Gephi).</a:t>
          </a:r>
          <a:endParaRPr lang="en-US" kern="1200" dirty="0">
            <a:latin typeface="Tw Cen MT" panose="020B0602020104020603"/>
            <a:ea typeface="+mn-ea"/>
            <a:cs typeface="+mn-cs"/>
          </a:endParaRPr>
        </a:p>
      </dgm:t>
    </dgm:pt>
    <dgm:pt modelId="{2A7A461D-5F47-447A-9CA3-C4F932743E6B}" type="parTrans" cxnId="{213F494D-4D1B-4BC8-9178-C526019B6F7F}">
      <dgm:prSet/>
      <dgm:spPr/>
    </dgm:pt>
    <dgm:pt modelId="{EBECEA06-93B3-4EB8-A9CE-6D76AB4E8383}" type="sibTrans" cxnId="{213F494D-4D1B-4BC8-9178-C526019B6F7F}">
      <dgm:prSet/>
      <dgm:spPr/>
    </dgm:pt>
    <dgm:pt modelId="{3B5613F9-10CE-41C1-9711-3CD5A90F9F6D}" type="pres">
      <dgm:prSet presAssocID="{44A61D44-707B-4F1A-8908-004CAB656B0A}" presName="Name0" presStyleCnt="0">
        <dgm:presLayoutVars>
          <dgm:dir/>
          <dgm:animLvl val="lvl"/>
          <dgm:resizeHandles val="exact"/>
        </dgm:presLayoutVars>
      </dgm:prSet>
      <dgm:spPr/>
    </dgm:pt>
    <dgm:pt modelId="{C0D63B58-A7F5-4BD8-9A4F-8970652A7E13}" type="pres">
      <dgm:prSet presAssocID="{16699BEE-F3EC-4FC9-B48A-ED86DDC0466F}" presName="composite" presStyleCnt="0"/>
      <dgm:spPr/>
    </dgm:pt>
    <dgm:pt modelId="{C1C2614B-1C2D-46BE-9F69-24D31691F45E}" type="pres">
      <dgm:prSet presAssocID="{16699BEE-F3EC-4FC9-B48A-ED86DDC0466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E645FA11-B697-4735-852D-E11DFCDB83C2}" type="pres">
      <dgm:prSet presAssocID="{16699BEE-F3EC-4FC9-B48A-ED86DDC0466F}" presName="desTx" presStyleLbl="alignAccFollowNode1" presStyleIdx="0" presStyleCnt="3">
        <dgm:presLayoutVars>
          <dgm:bulletEnabled val="1"/>
        </dgm:presLayoutVars>
      </dgm:prSet>
      <dgm:spPr/>
    </dgm:pt>
    <dgm:pt modelId="{8FEEF31A-2B0D-47B1-9108-6B490ED0E59E}" type="pres">
      <dgm:prSet presAssocID="{83BBFE4F-DD68-491C-B142-2688D441810E}" presName="space" presStyleCnt="0"/>
      <dgm:spPr/>
    </dgm:pt>
    <dgm:pt modelId="{7388722E-2268-4F9F-A8CF-21302AF8522D}" type="pres">
      <dgm:prSet presAssocID="{7386B095-C83E-4435-BDD1-FD839721152F}" presName="composite" presStyleCnt="0"/>
      <dgm:spPr/>
    </dgm:pt>
    <dgm:pt modelId="{AB6E8795-739D-4ECF-8549-2EC0DD09DBC4}" type="pres">
      <dgm:prSet presAssocID="{7386B095-C83E-4435-BDD1-FD839721152F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CAD875A9-CC8A-453E-A2C5-15D448D1D26C}" type="pres">
      <dgm:prSet presAssocID="{7386B095-C83E-4435-BDD1-FD839721152F}" presName="desTx" presStyleLbl="alignAccFollowNode1" presStyleIdx="1" presStyleCnt="3">
        <dgm:presLayoutVars>
          <dgm:bulletEnabled val="1"/>
        </dgm:presLayoutVars>
      </dgm:prSet>
      <dgm:spPr/>
    </dgm:pt>
    <dgm:pt modelId="{F4FA282D-8D4F-45D5-AAA4-C551002DA23F}" type="pres">
      <dgm:prSet presAssocID="{8CFE17F5-9ABA-499E-9F17-A30E63451B42}" presName="space" presStyleCnt="0"/>
      <dgm:spPr/>
    </dgm:pt>
    <dgm:pt modelId="{3CFB649B-5443-4A05-93C0-610A6D3EE60B}" type="pres">
      <dgm:prSet presAssocID="{84672D80-B826-4756-9D90-CF25930DE812}" presName="composite" presStyleCnt="0"/>
      <dgm:spPr/>
    </dgm:pt>
    <dgm:pt modelId="{B53D0671-5AF0-4FCA-8D31-B2E6913DAB3F}" type="pres">
      <dgm:prSet presAssocID="{84672D80-B826-4756-9D90-CF25930DE81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176580EB-A459-46F5-B966-B8F4377205DB}" type="pres">
      <dgm:prSet presAssocID="{84672D80-B826-4756-9D90-CF25930DE81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625AF18-23A3-4FC8-9116-C339AD1E0190}" srcId="{7386B095-C83E-4435-BDD1-FD839721152F}" destId="{FFF599BE-DF74-441D-B78D-DC63B08E0E10}" srcOrd="0" destOrd="0" parTransId="{A7666314-DF67-4600-8172-DCDC2B884F03}" sibTransId="{9576E651-413E-4F43-9CC1-AAA4798E975D}"/>
    <dgm:cxn modelId="{EA114739-A495-4673-BD0D-817BB6959D56}" type="presOf" srcId="{68FD232E-86C1-435A-A7B1-D3CBA81D6AA5}" destId="{E645FA11-B697-4735-852D-E11DFCDB83C2}" srcOrd="0" destOrd="0" presId="urn:microsoft.com/office/officeart/2005/8/layout/hList1"/>
    <dgm:cxn modelId="{51B2C669-52EA-49C9-9731-75B6618D08B3}" type="presOf" srcId="{84672D80-B826-4756-9D90-CF25930DE812}" destId="{B53D0671-5AF0-4FCA-8D31-B2E6913DAB3F}" srcOrd="0" destOrd="0" presId="urn:microsoft.com/office/officeart/2005/8/layout/hList1"/>
    <dgm:cxn modelId="{213F494D-4D1B-4BC8-9178-C526019B6F7F}" srcId="{7386B095-C83E-4435-BDD1-FD839721152F}" destId="{5EFA2A44-5853-40FC-9178-5890133EDCB3}" srcOrd="1" destOrd="0" parTransId="{2A7A461D-5F47-447A-9CA3-C4F932743E6B}" sibTransId="{EBECEA06-93B3-4EB8-A9CE-6D76AB4E8383}"/>
    <dgm:cxn modelId="{65D8BE6E-B9A9-4891-B0DA-BE29859C50E5}" type="presOf" srcId="{44A61D44-707B-4F1A-8908-004CAB656B0A}" destId="{3B5613F9-10CE-41C1-9711-3CD5A90F9F6D}" srcOrd="0" destOrd="0" presId="urn:microsoft.com/office/officeart/2005/8/layout/hList1"/>
    <dgm:cxn modelId="{03F43D56-A7C8-478A-AC69-150105EE0761}" srcId="{44A61D44-707B-4F1A-8908-004CAB656B0A}" destId="{16699BEE-F3EC-4FC9-B48A-ED86DDC0466F}" srcOrd="0" destOrd="0" parTransId="{4CBDABF9-5CE1-4706-8EE4-336E425F73D9}" sibTransId="{83BBFE4F-DD68-491C-B142-2688D441810E}"/>
    <dgm:cxn modelId="{2302E15A-0D38-48ED-9A9E-97047E0C2B48}" srcId="{84672D80-B826-4756-9D90-CF25930DE812}" destId="{2124C365-7E5E-412D-94DB-12562419A21C}" srcOrd="0" destOrd="0" parTransId="{3BD379D6-03E7-4B0D-92C7-005AF65CF1B5}" sibTransId="{DB49374B-7F5C-45C8-9F95-AF779FAAA07C}"/>
    <dgm:cxn modelId="{A70D157B-F645-431E-9373-10E6FF0E01DD}" srcId="{44A61D44-707B-4F1A-8908-004CAB656B0A}" destId="{84672D80-B826-4756-9D90-CF25930DE812}" srcOrd="2" destOrd="0" parTransId="{03ABC11B-8934-485C-B55C-05AFEE073E63}" sibTransId="{9B97C022-39E9-4F98-B8E8-0EC037CC5517}"/>
    <dgm:cxn modelId="{EB3E4491-32CD-44D5-83E2-283585C7A6F6}" srcId="{16699BEE-F3EC-4FC9-B48A-ED86DDC0466F}" destId="{68FD232E-86C1-435A-A7B1-D3CBA81D6AA5}" srcOrd="0" destOrd="0" parTransId="{F72847F5-9522-40F8-BAF1-53713D97BA1A}" sibTransId="{3F56FCE8-AB5A-4D9C-9A6E-C7AFE3F6430E}"/>
    <dgm:cxn modelId="{FD70659A-10B1-4E11-B4FB-A9811DFF59D8}" srcId="{44A61D44-707B-4F1A-8908-004CAB656B0A}" destId="{7386B095-C83E-4435-BDD1-FD839721152F}" srcOrd="1" destOrd="0" parTransId="{9FA0CD4A-1AD3-4464-9B1C-817E1D3B4CF2}" sibTransId="{8CFE17F5-9ABA-499E-9F17-A30E63451B42}"/>
    <dgm:cxn modelId="{2F25A6C0-50AC-4319-9A15-69BADF30200B}" type="presOf" srcId="{16699BEE-F3EC-4FC9-B48A-ED86DDC0466F}" destId="{C1C2614B-1C2D-46BE-9F69-24D31691F45E}" srcOrd="0" destOrd="0" presId="urn:microsoft.com/office/officeart/2005/8/layout/hList1"/>
    <dgm:cxn modelId="{EE0AA7C7-C761-4963-B152-B7B92D0758E7}" type="presOf" srcId="{2124C365-7E5E-412D-94DB-12562419A21C}" destId="{176580EB-A459-46F5-B966-B8F4377205DB}" srcOrd="0" destOrd="0" presId="urn:microsoft.com/office/officeart/2005/8/layout/hList1"/>
    <dgm:cxn modelId="{4BB53AC9-A9F9-4B2B-9396-4C700A642C29}" type="presOf" srcId="{7386B095-C83E-4435-BDD1-FD839721152F}" destId="{AB6E8795-739D-4ECF-8549-2EC0DD09DBC4}" srcOrd="0" destOrd="0" presId="urn:microsoft.com/office/officeart/2005/8/layout/hList1"/>
    <dgm:cxn modelId="{372FE4D0-95C3-41FA-88A6-70E6AE7ADCE6}" type="presOf" srcId="{5EFA2A44-5853-40FC-9178-5890133EDCB3}" destId="{CAD875A9-CC8A-453E-A2C5-15D448D1D26C}" srcOrd="0" destOrd="1" presId="urn:microsoft.com/office/officeart/2005/8/layout/hList1"/>
    <dgm:cxn modelId="{F2C4B0F9-A3DC-4E01-B6E4-6D75769D2BDF}" type="presOf" srcId="{FFF599BE-DF74-441D-B78D-DC63B08E0E10}" destId="{CAD875A9-CC8A-453E-A2C5-15D448D1D26C}" srcOrd="0" destOrd="0" presId="urn:microsoft.com/office/officeart/2005/8/layout/hList1"/>
    <dgm:cxn modelId="{06025967-FDCC-458E-AAB3-35518EA7B3CE}" type="presParOf" srcId="{3B5613F9-10CE-41C1-9711-3CD5A90F9F6D}" destId="{C0D63B58-A7F5-4BD8-9A4F-8970652A7E13}" srcOrd="0" destOrd="0" presId="urn:microsoft.com/office/officeart/2005/8/layout/hList1"/>
    <dgm:cxn modelId="{EE230E5A-4C72-40D9-9FC1-84D34CD74BD6}" type="presParOf" srcId="{C0D63B58-A7F5-4BD8-9A4F-8970652A7E13}" destId="{C1C2614B-1C2D-46BE-9F69-24D31691F45E}" srcOrd="0" destOrd="0" presId="urn:microsoft.com/office/officeart/2005/8/layout/hList1"/>
    <dgm:cxn modelId="{FEEC3E6E-CAB1-41C8-8027-D2B3A9E49D90}" type="presParOf" srcId="{C0D63B58-A7F5-4BD8-9A4F-8970652A7E13}" destId="{E645FA11-B697-4735-852D-E11DFCDB83C2}" srcOrd="1" destOrd="0" presId="urn:microsoft.com/office/officeart/2005/8/layout/hList1"/>
    <dgm:cxn modelId="{3772E700-76B0-4877-A363-664BE519B225}" type="presParOf" srcId="{3B5613F9-10CE-41C1-9711-3CD5A90F9F6D}" destId="{8FEEF31A-2B0D-47B1-9108-6B490ED0E59E}" srcOrd="1" destOrd="0" presId="urn:microsoft.com/office/officeart/2005/8/layout/hList1"/>
    <dgm:cxn modelId="{C814D907-0AA1-4A1A-A07E-D7033D0BC764}" type="presParOf" srcId="{3B5613F9-10CE-41C1-9711-3CD5A90F9F6D}" destId="{7388722E-2268-4F9F-A8CF-21302AF8522D}" srcOrd="2" destOrd="0" presId="urn:microsoft.com/office/officeart/2005/8/layout/hList1"/>
    <dgm:cxn modelId="{DE62F919-35D9-4BDE-B088-36068A60E795}" type="presParOf" srcId="{7388722E-2268-4F9F-A8CF-21302AF8522D}" destId="{AB6E8795-739D-4ECF-8549-2EC0DD09DBC4}" srcOrd="0" destOrd="0" presId="urn:microsoft.com/office/officeart/2005/8/layout/hList1"/>
    <dgm:cxn modelId="{E2C1AD88-FB17-4D1E-B481-D3175BBB8DA8}" type="presParOf" srcId="{7388722E-2268-4F9F-A8CF-21302AF8522D}" destId="{CAD875A9-CC8A-453E-A2C5-15D448D1D26C}" srcOrd="1" destOrd="0" presId="urn:microsoft.com/office/officeart/2005/8/layout/hList1"/>
    <dgm:cxn modelId="{DC1EF892-15CE-4C63-861C-BE9CEB372199}" type="presParOf" srcId="{3B5613F9-10CE-41C1-9711-3CD5A90F9F6D}" destId="{F4FA282D-8D4F-45D5-AAA4-C551002DA23F}" srcOrd="3" destOrd="0" presId="urn:microsoft.com/office/officeart/2005/8/layout/hList1"/>
    <dgm:cxn modelId="{A40A59D8-21A3-4402-A0A8-926D37F02CCF}" type="presParOf" srcId="{3B5613F9-10CE-41C1-9711-3CD5A90F9F6D}" destId="{3CFB649B-5443-4A05-93C0-610A6D3EE60B}" srcOrd="4" destOrd="0" presId="urn:microsoft.com/office/officeart/2005/8/layout/hList1"/>
    <dgm:cxn modelId="{33685F03-AC40-4084-937A-B7BC232888B8}" type="presParOf" srcId="{3CFB649B-5443-4A05-93C0-610A6D3EE60B}" destId="{B53D0671-5AF0-4FCA-8D31-B2E6913DAB3F}" srcOrd="0" destOrd="0" presId="urn:microsoft.com/office/officeart/2005/8/layout/hList1"/>
    <dgm:cxn modelId="{92A32C42-28F1-4A07-BCC7-6B629F7F2269}" type="presParOf" srcId="{3CFB649B-5443-4A05-93C0-610A6D3EE60B}" destId="{176580EB-A459-46F5-B966-B8F4377205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C2614B-1C2D-46BE-9F69-24D31691F45E}">
      <dsp:nvSpPr>
        <dsp:cNvPr id="0" name=""/>
        <dsp:cNvSpPr/>
      </dsp:nvSpPr>
      <dsp:spPr>
        <a:xfrm>
          <a:off x="3037" y="66147"/>
          <a:ext cx="2961642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Aim</a:t>
          </a:r>
          <a:endParaRPr lang="en-US" sz="2700" kern="1200"/>
        </a:p>
      </dsp:txBody>
      <dsp:txXfrm>
        <a:off x="3037" y="66147"/>
        <a:ext cx="2961642" cy="777600"/>
      </dsp:txXfrm>
    </dsp:sp>
    <dsp:sp modelId="{E645FA11-B697-4735-852D-E11DFCDB83C2}">
      <dsp:nvSpPr>
        <dsp:cNvPr id="0" name=""/>
        <dsp:cNvSpPr/>
      </dsp:nvSpPr>
      <dsp:spPr>
        <a:xfrm>
          <a:off x="3037" y="843747"/>
          <a:ext cx="2961642" cy="311283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/>
            <a:t>Formalise the understanding of the FSA’s (pre-COVID) international engagement and explore how it was achieved. </a:t>
          </a:r>
          <a:endParaRPr lang="en-US" sz="2700" kern="1200" dirty="0"/>
        </a:p>
      </dsp:txBody>
      <dsp:txXfrm>
        <a:off x="3037" y="843747"/>
        <a:ext cx="2961642" cy="3112830"/>
      </dsp:txXfrm>
    </dsp:sp>
    <dsp:sp modelId="{AB6E8795-739D-4ECF-8549-2EC0DD09DBC4}">
      <dsp:nvSpPr>
        <dsp:cNvPr id="0" name=""/>
        <dsp:cNvSpPr/>
      </dsp:nvSpPr>
      <dsp:spPr>
        <a:xfrm>
          <a:off x="3379309" y="66147"/>
          <a:ext cx="2961642" cy="7776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Method</a:t>
          </a:r>
          <a:endParaRPr lang="en-US" sz="2700" kern="1200"/>
        </a:p>
      </dsp:txBody>
      <dsp:txXfrm>
        <a:off x="3379309" y="66147"/>
        <a:ext cx="2961642" cy="777600"/>
      </dsp:txXfrm>
    </dsp:sp>
    <dsp:sp modelId="{CAD875A9-CC8A-453E-A2C5-15D448D1D26C}">
      <dsp:nvSpPr>
        <dsp:cNvPr id="0" name=""/>
        <dsp:cNvSpPr/>
      </dsp:nvSpPr>
      <dsp:spPr>
        <a:xfrm>
          <a:off x="3379309" y="843747"/>
          <a:ext cx="2961642" cy="3112830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latin typeface="Tw Cen MT" panose="020B0602020104020603"/>
              <a:ea typeface="+mn-ea"/>
              <a:cs typeface="+mn-cs"/>
            </a:rPr>
            <a:t>Open ended interviews.</a:t>
          </a:r>
          <a:endParaRPr lang="en-US" sz="2700" kern="1200" dirty="0">
            <a:latin typeface="Tw Cen MT" panose="020B0602020104020603"/>
            <a:ea typeface="+mn-ea"/>
            <a:cs typeface="+mn-cs"/>
          </a:endParaRPr>
        </a:p>
        <a:p>
          <a:pPr marL="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latin typeface="Tw Cen MT" panose="020B0602020104020603"/>
              <a:ea typeface="+mn-ea"/>
              <a:cs typeface="+mn-cs"/>
            </a:rPr>
            <a:t>Mapping via Gephi).</a:t>
          </a:r>
          <a:endParaRPr lang="en-US" sz="2700" kern="1200" dirty="0">
            <a:latin typeface="Tw Cen MT" panose="020B0602020104020603"/>
            <a:ea typeface="+mn-ea"/>
            <a:cs typeface="+mn-cs"/>
          </a:endParaRPr>
        </a:p>
      </dsp:txBody>
      <dsp:txXfrm>
        <a:off x="3379309" y="843747"/>
        <a:ext cx="2961642" cy="3112830"/>
      </dsp:txXfrm>
    </dsp:sp>
    <dsp:sp modelId="{B53D0671-5AF0-4FCA-8D31-B2E6913DAB3F}">
      <dsp:nvSpPr>
        <dsp:cNvPr id="0" name=""/>
        <dsp:cNvSpPr/>
      </dsp:nvSpPr>
      <dsp:spPr>
        <a:xfrm>
          <a:off x="6755582" y="66147"/>
          <a:ext cx="2961642" cy="777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kern="1200"/>
            <a:t>Timeline</a:t>
          </a:r>
          <a:endParaRPr lang="en-US" sz="2700" kern="1200"/>
        </a:p>
      </dsp:txBody>
      <dsp:txXfrm>
        <a:off x="6755582" y="66147"/>
        <a:ext cx="2961642" cy="777600"/>
      </dsp:txXfrm>
    </dsp:sp>
    <dsp:sp modelId="{176580EB-A459-46F5-B966-B8F4377205DB}">
      <dsp:nvSpPr>
        <dsp:cNvPr id="0" name=""/>
        <dsp:cNvSpPr/>
      </dsp:nvSpPr>
      <dsp:spPr>
        <a:xfrm>
          <a:off x="6755582" y="843747"/>
          <a:ext cx="2961642" cy="311283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0" lvl="1" indent="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2700" kern="1200" dirty="0">
              <a:latin typeface="Tw Cen MT" panose="020B0602020104020603"/>
              <a:ea typeface="+mn-ea"/>
              <a:cs typeface="+mn-cs"/>
            </a:rPr>
            <a:t>Variously challenged by COVID but we managed. </a:t>
          </a:r>
          <a:r>
            <a:rPr lang="en-GB" sz="2700" kern="1200" dirty="0" err="1">
              <a:latin typeface="Tw Cen MT" panose="020B0602020104020603"/>
              <a:ea typeface="+mn-ea"/>
              <a:cs typeface="+mn-cs"/>
            </a:rPr>
            <a:t>Yey</a:t>
          </a:r>
          <a:r>
            <a:rPr lang="en-GB" sz="2700" kern="1200" dirty="0">
              <a:latin typeface="Tw Cen MT" panose="020B0602020104020603"/>
              <a:ea typeface="+mn-ea"/>
              <a:cs typeface="+mn-cs"/>
            </a:rPr>
            <a:t>!</a:t>
          </a:r>
          <a:endParaRPr lang="en-US" sz="2700" kern="1200" dirty="0">
            <a:latin typeface="Tw Cen MT" panose="020B0602020104020603"/>
            <a:ea typeface="+mn-ea"/>
            <a:cs typeface="+mn-cs"/>
          </a:endParaRPr>
        </a:p>
      </dsp:txBody>
      <dsp:txXfrm>
        <a:off x="6755582" y="843747"/>
        <a:ext cx="2961642" cy="31128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2276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292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9070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47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65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937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48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044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0929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991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C991E6-61F1-4808-BF45-33DD83C36AFB}" type="datetimeFigureOut">
              <a:rPr lang="en-GB" smtClean="0"/>
              <a:t>31/03/2021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D681E0A-4B50-45F8-800A-4939F6AFD960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980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emily.marriot@food.gov.uk" TargetMode="External"/><Relationship Id="rId3" Type="http://schemas.openxmlformats.org/officeDocument/2006/relationships/hyperlink" Target="mailto:j.bolanos@lse.ac.uk" TargetMode="External"/><Relationship Id="rId7" Type="http://schemas.openxmlformats.org/officeDocument/2006/relationships/hyperlink" Target="mailto:liz.stretton@food.gov.uk" TargetMode="External"/><Relationship Id="rId2" Type="http://schemas.openxmlformats.org/officeDocument/2006/relationships/hyperlink" Target="https://www.josebolanos.xyz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nuria.casadevall@food.gov.uk" TargetMode="External"/><Relationship Id="rId5" Type="http://schemas.openxmlformats.org/officeDocument/2006/relationships/hyperlink" Target="mailto:vanna.aldin@food.gov.uk" TargetMode="External"/><Relationship Id="rId4" Type="http://schemas.openxmlformats.org/officeDocument/2006/relationships/hyperlink" Target="mailto:j@josebolanos.xyz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AF7F05-0500-4DF7-9704-DC4735431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en-GB" sz="4400" dirty="0"/>
              <a:t>National agency – international organisation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D436F8-A63B-478F-B180-DFBD6FA2AE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7771" y="6276128"/>
            <a:ext cx="1178560" cy="359410"/>
            <a:chOff x="0" y="0"/>
            <a:chExt cx="1178560" cy="35941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B657993-8B38-4A3F-9654-5E721DCEA2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0915EA-7D9E-42E4-9880-C9B066BD5C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2D4667F-595C-4A33-B9AC-FE1CB2DB8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988FAA3-5D11-4D3B-BB0D-DC0120DD48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26091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55041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0890400-BB8B-4A44-AB63-65C7CA223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2333CD-A6D4-4A6D-87BA-E297408BD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/>
              <a:t>100-word summary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39B797-CDC6-4529-8A36-9CBFC9816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597" y="1600200"/>
            <a:ext cx="0" cy="36576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38293-07A7-47B7-B269-9534C20C8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330" y="804333"/>
            <a:ext cx="6257721" cy="52493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dirty="0"/>
              <a:t>The project explored the FSA’s (pre-COVID) international engagement and strategy via mapping of the FSA’s international engagement tracker and interviews with FSA staff. </a:t>
            </a:r>
          </a:p>
          <a:p>
            <a:pPr marL="0" indent="0">
              <a:buNone/>
            </a:pPr>
            <a:r>
              <a:rPr lang="en-GB" dirty="0"/>
              <a:t>In addition to aiding the visualisation of the FSA’s international network, the analysis contains interesting actionable insights about who the FSA’s top partners are, how international practitioners approach their challenges, and a few apparent strengths and potential trade-offs of the FSA’s international strategy.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0B17E94-2B1D-44D4-8731-CBC3915C4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67771" y="6276128"/>
            <a:ext cx="1178560" cy="359410"/>
            <a:chOff x="0" y="0"/>
            <a:chExt cx="1178560" cy="3594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6335121-3408-431D-882A-D45020DCD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8882"/>
            <a:stretch/>
          </p:blipFill>
          <p:spPr bwMode="auto">
            <a:xfrm>
              <a:off x="0" y="9525"/>
              <a:ext cx="359410" cy="349885"/>
            </a:xfrm>
            <a:prstGeom prst="rect">
              <a:avLst/>
            </a:prstGeom>
            <a:noFill/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926648F-2E66-4605-94C0-9F5E2ECDE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5271" b="13016"/>
            <a:stretch/>
          </p:blipFill>
          <p:spPr>
            <a:xfrm>
              <a:off x="819150" y="9525"/>
              <a:ext cx="359410" cy="34671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414F5A-5F27-442F-8C3A-C2F245000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1381"/>
            <a:stretch/>
          </p:blipFill>
          <p:spPr>
            <a:xfrm>
              <a:off x="409575" y="0"/>
              <a:ext cx="359410" cy="3575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81974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9E4C68A-A4A9-48A4-9FF2-D2896B1EA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B9AEA5-52CB-49A6-AF8A-33502F291B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B10E0A-83B6-4A42-B119-C48B35870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GB" dirty="0">
                <a:solidFill>
                  <a:srgbClr val="FFFFFF"/>
                </a:solidFill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814D-272F-417C-ADFB-D55AEC543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rbel" panose="020B0503020204020204" pitchFamily="34" charset="0"/>
              </a:rPr>
              <a:t>Dr Jose A Bolanos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2"/>
              </a:rPr>
              <a:t>https://www.josebolanos.xyz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3"/>
              </a:rPr>
              <a:t>j.bolanos@lse.ac.uk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-4572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Corbel" panose="020B0503020204020204" pitchFamily="34" charset="0"/>
                <a:hlinkClick r:id="rId4"/>
              </a:rPr>
              <a:t>j@josebolanos.xyz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173736" lvl="1" indent="0">
              <a:spcAft>
                <a:spcPts val="0"/>
              </a:spcAft>
              <a:buNone/>
            </a:pPr>
            <a:endParaRPr lang="en-US" dirty="0">
              <a:latin typeface="Corbel" panose="020B0503020204020204" pitchFamily="34" charset="0"/>
            </a:endParaRPr>
          </a:p>
          <a:p>
            <a:pPr marL="0" indent="0"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</a:rPr>
              <a:t>Alternatively,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orbel" panose="020B0503020204020204" pitchFamily="34" charset="0"/>
              </a:rPr>
              <a:t>applicable FSA contacts: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5"/>
              </a:rPr>
              <a:t>vanna.aldin@food.gov.uk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6"/>
              </a:rPr>
              <a:t>nuria.casadevall@food.gov.uk</a:t>
            </a:r>
            <a:r>
              <a:rPr lang="en-US" dirty="0">
                <a:latin typeface="Corbel" panose="020B0503020204020204" pitchFamily="34" charset="0"/>
              </a:rPr>
              <a:t>,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7"/>
              </a:rPr>
              <a:t>liz.stretton@food.gov.uk</a:t>
            </a:r>
            <a:r>
              <a:rPr lang="en-US" dirty="0">
                <a:latin typeface="Corbel" panose="020B0503020204020204" pitchFamily="34" charset="0"/>
              </a:rPr>
              <a:t>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rbel" panose="020B0503020204020204" pitchFamily="34" charset="0"/>
                <a:hlinkClick r:id="rId8"/>
              </a:rPr>
              <a:t>emily.marriot@food.gov.uk</a:t>
            </a:r>
            <a:r>
              <a:rPr lang="en-US" dirty="0">
                <a:latin typeface="Corbel" panose="020B0503020204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87874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52</TotalTime>
  <Words>194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Corbel</vt:lpstr>
      <vt:lpstr>Tw Cen MT</vt:lpstr>
      <vt:lpstr>Tw Cen MT Condensed</vt:lpstr>
      <vt:lpstr>Wingdings 3</vt:lpstr>
      <vt:lpstr>Integral</vt:lpstr>
      <vt:lpstr>National agency – international organisation</vt:lpstr>
      <vt:lpstr>100-word summary</vt:lpstr>
      <vt:lpstr>Contact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National agency; international organisation</dc:title>
  <dc:creator>Jose Bolanos</dc:creator>
  <cp:lastModifiedBy>Jose Bolanos</cp:lastModifiedBy>
  <cp:revision>9</cp:revision>
  <dcterms:created xsi:type="dcterms:W3CDTF">2021-03-17T13:58:56Z</dcterms:created>
  <dcterms:modified xsi:type="dcterms:W3CDTF">2021-03-31T07:32:52Z</dcterms:modified>
</cp:coreProperties>
</file>