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91" r:id="rId2"/>
    <p:sldId id="290" r:id="rId3"/>
    <p:sldId id="289" r:id="rId4"/>
    <p:sldId id="29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FBAFA8-F0F6-4ED4-A78D-CBE03B27E27F}" type="doc">
      <dgm:prSet loTypeId="urn:microsoft.com/office/officeart/2005/8/layout/equation2" loCatId="relationship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5D7BB87-A562-4B25-8467-90E52D9685E3}">
      <dgm:prSet custT="1"/>
      <dgm:spPr/>
      <dgm:t>
        <a:bodyPr/>
        <a:lstStyle/>
        <a:p>
          <a:r>
            <a:rPr lang="en-GB" sz="2800" b="1"/>
            <a:t>Risk ranking</a:t>
          </a:r>
        </a:p>
        <a:p>
          <a:r>
            <a:rPr lang="en-GB" sz="1800"/>
            <a:t>Can enable (1) a ranked assessment of the risks posed by online food businesses (or types thereof) and (2) accompanying business guidance.</a:t>
          </a:r>
          <a:endParaRPr lang="en-US" sz="1800" b="1" dirty="0"/>
        </a:p>
      </dgm:t>
    </dgm:pt>
    <dgm:pt modelId="{D551E593-3B03-4AB2-85FB-89EA91E3E005}" type="parTrans" cxnId="{C54CF58E-6223-4330-BD35-5D1470179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1C43AEA-AE76-4117-B2D6-DD47B4C9A358}" type="sibTrans" cxnId="{C54CF58E-6223-4330-BD35-5D1470179CA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77FB875B-F74A-4083-8533-EB56197290A4}">
      <dgm:prSet custT="1"/>
      <dgm:spPr/>
      <dgm:t>
        <a:bodyPr/>
        <a:lstStyle/>
        <a:p>
          <a:r>
            <a:rPr lang="en-GB" sz="1600" b="1" dirty="0"/>
            <a:t>Typology</a:t>
          </a:r>
          <a:r>
            <a:rPr lang="en-GB" sz="1200" b="1" dirty="0"/>
            <a:t> </a:t>
          </a:r>
        </a:p>
        <a:p>
          <a:r>
            <a:rPr lang="en-GB" sz="1200" dirty="0"/>
            <a:t>Splits online food actors into categories of (seemingly) similar risk profiles.</a:t>
          </a:r>
        </a:p>
      </dgm:t>
    </dgm:pt>
    <dgm:pt modelId="{94C632E2-9F4A-487B-BD29-38908D157F39}" type="parTrans" cxnId="{87EFCD2D-3BB9-4646-96FC-F2474CD33F0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025BC3D-65B7-47FB-9178-029BEECBEAD6}" type="sibTrans" cxnId="{87EFCD2D-3BB9-4646-96FC-F2474CD33F0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E9192E9-E5D6-465E-9E0D-F9EE3914CED1}">
      <dgm:prSet custT="1"/>
      <dgm:spPr/>
      <dgm:t>
        <a:bodyPr/>
        <a:lstStyle/>
        <a:p>
          <a:r>
            <a:rPr lang="en-GB" sz="1600" b="1"/>
            <a:t>List of Hazards</a:t>
          </a:r>
        </a:p>
        <a:p>
          <a:r>
            <a:rPr lang="en-GB" sz="1200"/>
            <a:t>Lists challenges faced by online food actors that could lead to food safety/integrity incidents.</a:t>
          </a:r>
          <a:endParaRPr lang="en-GB" sz="1200" dirty="0"/>
        </a:p>
      </dgm:t>
    </dgm:pt>
    <dgm:pt modelId="{3FA72F49-B419-40C2-B5C9-1A95E12CB0D7}" type="parTrans" cxnId="{31C6B7BF-1335-4326-B1ED-33BA533D426D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73CC5AF-0CD7-4198-9575-69A7AFFB37F2}" type="sibTrans" cxnId="{31C6B7BF-1335-4326-B1ED-33BA533D426D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E4567F1-91E2-4541-8812-C789680DD7D8}">
      <dgm:prSet custT="1"/>
      <dgm:spPr/>
      <dgm:t>
        <a:bodyPr/>
        <a:lstStyle/>
        <a:p>
          <a:r>
            <a:rPr lang="en-GB" sz="1600" b="1"/>
            <a:t>Risk maps</a:t>
          </a:r>
        </a:p>
        <a:p>
          <a:r>
            <a:rPr lang="en-GB" sz="1200"/>
            <a:t>Rules to gauge risk similarly to how the FSA does risk analysis elsewhere.</a:t>
          </a:r>
          <a:endParaRPr lang="en-GB" sz="1200" dirty="0"/>
        </a:p>
      </dgm:t>
    </dgm:pt>
    <dgm:pt modelId="{5E19CF76-FE5A-4EB5-9B84-8723F15D06E5}" type="parTrans" cxnId="{B5230F3C-3340-4365-A3FB-BBE227F0104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00A52E04-2321-4E71-8E2A-5A10AB436522}" type="sibTrans" cxnId="{B5230F3C-3340-4365-A3FB-BBE227F0104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EF27130-1241-4C7A-96A5-83D0870EBDEF}" type="pres">
      <dgm:prSet presAssocID="{E2FBAFA8-F0F6-4ED4-A78D-CBE03B27E27F}" presName="Name0" presStyleCnt="0">
        <dgm:presLayoutVars>
          <dgm:dir/>
          <dgm:resizeHandles val="exact"/>
        </dgm:presLayoutVars>
      </dgm:prSet>
      <dgm:spPr/>
    </dgm:pt>
    <dgm:pt modelId="{7EC78BD8-BF1A-4C39-873A-185AA13A0B07}" type="pres">
      <dgm:prSet presAssocID="{E2FBAFA8-F0F6-4ED4-A78D-CBE03B27E27F}" presName="vNodes" presStyleCnt="0"/>
      <dgm:spPr/>
    </dgm:pt>
    <dgm:pt modelId="{BD37B1D4-F71C-4F16-A135-486DE634E968}" type="pres">
      <dgm:prSet presAssocID="{77FB875B-F74A-4083-8533-EB56197290A4}" presName="node" presStyleLbl="node1" presStyleIdx="0" presStyleCnt="4" custScaleX="240293" custLinFactNeighborX="12920">
        <dgm:presLayoutVars>
          <dgm:bulletEnabled val="1"/>
        </dgm:presLayoutVars>
      </dgm:prSet>
      <dgm:spPr/>
    </dgm:pt>
    <dgm:pt modelId="{7A91A799-376C-438E-9325-12BD24E88A0B}" type="pres">
      <dgm:prSet presAssocID="{A025BC3D-65B7-47FB-9178-029BEECBEAD6}" presName="spacerT" presStyleCnt="0"/>
      <dgm:spPr/>
    </dgm:pt>
    <dgm:pt modelId="{A7F60795-7339-4E25-85C9-BF1CE67ACB60}" type="pres">
      <dgm:prSet presAssocID="{A025BC3D-65B7-47FB-9178-029BEECBEAD6}" presName="sibTrans" presStyleLbl="sibTrans2D1" presStyleIdx="0" presStyleCnt="3" custLinFactNeighborX="-49651"/>
      <dgm:spPr/>
    </dgm:pt>
    <dgm:pt modelId="{2CE56FAD-CB83-4122-BFFC-73511D07E376}" type="pres">
      <dgm:prSet presAssocID="{A025BC3D-65B7-47FB-9178-029BEECBEAD6}" presName="spacerB" presStyleCnt="0"/>
      <dgm:spPr/>
    </dgm:pt>
    <dgm:pt modelId="{20AFC7E1-7EE6-4534-838C-A555930C4E67}" type="pres">
      <dgm:prSet presAssocID="{6E9192E9-E5D6-465E-9E0D-F9EE3914CED1}" presName="node" presStyleLbl="node1" presStyleIdx="1" presStyleCnt="4" custScaleX="240293" custLinFactNeighborX="-38397">
        <dgm:presLayoutVars>
          <dgm:bulletEnabled val="1"/>
        </dgm:presLayoutVars>
      </dgm:prSet>
      <dgm:spPr/>
    </dgm:pt>
    <dgm:pt modelId="{7394F5A8-0C58-4DE0-934C-D78DB893FB61}" type="pres">
      <dgm:prSet presAssocID="{B73CC5AF-0CD7-4198-9575-69A7AFFB37F2}" presName="spacerT" presStyleCnt="0"/>
      <dgm:spPr/>
    </dgm:pt>
    <dgm:pt modelId="{4175E7EA-9CF7-49BE-8362-2AAA1034F092}" type="pres">
      <dgm:prSet presAssocID="{B73CC5AF-0CD7-4198-9575-69A7AFFB37F2}" presName="sibTrans" presStyleLbl="sibTrans2D1" presStyleIdx="1" presStyleCnt="3" custLinFactNeighborX="-49651"/>
      <dgm:spPr/>
    </dgm:pt>
    <dgm:pt modelId="{0A927F21-DA53-43C1-9D30-D1C9754CC8C8}" type="pres">
      <dgm:prSet presAssocID="{B73CC5AF-0CD7-4198-9575-69A7AFFB37F2}" presName="spacerB" presStyleCnt="0"/>
      <dgm:spPr/>
    </dgm:pt>
    <dgm:pt modelId="{2700D87C-BC65-45CA-83E3-ABBFF2474359}" type="pres">
      <dgm:prSet presAssocID="{4E4567F1-91E2-4541-8812-C789680DD7D8}" presName="node" presStyleLbl="node1" presStyleIdx="2" presStyleCnt="4" custScaleX="240293" custLinFactNeighborX="12920">
        <dgm:presLayoutVars>
          <dgm:bulletEnabled val="1"/>
        </dgm:presLayoutVars>
      </dgm:prSet>
      <dgm:spPr/>
    </dgm:pt>
    <dgm:pt modelId="{3542C903-3F92-44B0-BBF1-4273C74E406C}" type="pres">
      <dgm:prSet presAssocID="{E2FBAFA8-F0F6-4ED4-A78D-CBE03B27E27F}" presName="sibTransLast" presStyleLbl="sibTrans2D1" presStyleIdx="2" presStyleCnt="3" custScaleX="216178" custLinFactNeighborX="-32084"/>
      <dgm:spPr/>
    </dgm:pt>
    <dgm:pt modelId="{30DFB3E2-4702-4522-8D7B-498BFAFDA718}" type="pres">
      <dgm:prSet presAssocID="{E2FBAFA8-F0F6-4ED4-A78D-CBE03B27E27F}" presName="connectorText" presStyleLbl="sibTrans2D1" presStyleIdx="2" presStyleCnt="3"/>
      <dgm:spPr/>
    </dgm:pt>
    <dgm:pt modelId="{88AEF6AA-DFFA-4DAE-A1A6-08F65A004F14}" type="pres">
      <dgm:prSet presAssocID="{E2FBAFA8-F0F6-4ED4-A78D-CBE03B27E27F}" presName="lastNode" presStyleLbl="node1" presStyleIdx="3" presStyleCnt="4" custScaleX="163841" custScaleY="133415" custLinFactX="79559" custLinFactNeighborX="100000">
        <dgm:presLayoutVars>
          <dgm:bulletEnabled val="1"/>
        </dgm:presLayoutVars>
      </dgm:prSet>
      <dgm:spPr/>
    </dgm:pt>
  </dgm:ptLst>
  <dgm:cxnLst>
    <dgm:cxn modelId="{D3CAFA00-E0E8-4CFA-80DB-E4FAB64C6B09}" type="presOf" srcId="{00A52E04-2321-4E71-8E2A-5A10AB436522}" destId="{30DFB3E2-4702-4522-8D7B-498BFAFDA718}" srcOrd="1" destOrd="0" presId="urn:microsoft.com/office/officeart/2005/8/layout/equation2"/>
    <dgm:cxn modelId="{87EFCD2D-3BB9-4646-96FC-F2474CD33F0E}" srcId="{E2FBAFA8-F0F6-4ED4-A78D-CBE03B27E27F}" destId="{77FB875B-F74A-4083-8533-EB56197290A4}" srcOrd="0" destOrd="0" parTransId="{94C632E2-9F4A-487B-BD29-38908D157F39}" sibTransId="{A025BC3D-65B7-47FB-9178-029BEECBEAD6}"/>
    <dgm:cxn modelId="{B5230F3C-3340-4365-A3FB-BBE227F0104E}" srcId="{E2FBAFA8-F0F6-4ED4-A78D-CBE03B27E27F}" destId="{4E4567F1-91E2-4541-8812-C789680DD7D8}" srcOrd="2" destOrd="0" parTransId="{5E19CF76-FE5A-4EB5-9B84-8723F15D06E5}" sibTransId="{00A52E04-2321-4E71-8E2A-5A10AB436522}"/>
    <dgm:cxn modelId="{AFE58E62-EFD9-4772-8AF0-41DB361224F6}" type="presOf" srcId="{E2FBAFA8-F0F6-4ED4-A78D-CBE03B27E27F}" destId="{6EF27130-1241-4C7A-96A5-83D0870EBDEF}" srcOrd="0" destOrd="0" presId="urn:microsoft.com/office/officeart/2005/8/layout/equation2"/>
    <dgm:cxn modelId="{C54CF58E-6223-4330-BD35-5D1470179CA2}" srcId="{E2FBAFA8-F0F6-4ED4-A78D-CBE03B27E27F}" destId="{35D7BB87-A562-4B25-8467-90E52D9685E3}" srcOrd="3" destOrd="0" parTransId="{D551E593-3B03-4AB2-85FB-89EA91E3E005}" sibTransId="{71C43AEA-AE76-4117-B2D6-DD47B4C9A358}"/>
    <dgm:cxn modelId="{07E824A2-8660-4675-89E9-C04AE83C2646}" type="presOf" srcId="{6E9192E9-E5D6-465E-9E0D-F9EE3914CED1}" destId="{20AFC7E1-7EE6-4534-838C-A555930C4E67}" srcOrd="0" destOrd="0" presId="urn:microsoft.com/office/officeart/2005/8/layout/equation2"/>
    <dgm:cxn modelId="{5F868AB2-2036-4E33-9C05-D779B5D78D39}" type="presOf" srcId="{A025BC3D-65B7-47FB-9178-029BEECBEAD6}" destId="{A7F60795-7339-4E25-85C9-BF1CE67ACB60}" srcOrd="0" destOrd="0" presId="urn:microsoft.com/office/officeart/2005/8/layout/equation2"/>
    <dgm:cxn modelId="{02E98DBC-965C-4AFC-AD8B-5884FB1EB9F5}" type="presOf" srcId="{B73CC5AF-0CD7-4198-9575-69A7AFFB37F2}" destId="{4175E7EA-9CF7-49BE-8362-2AAA1034F092}" srcOrd="0" destOrd="0" presId="urn:microsoft.com/office/officeart/2005/8/layout/equation2"/>
    <dgm:cxn modelId="{31C6B7BF-1335-4326-B1ED-33BA533D426D}" srcId="{E2FBAFA8-F0F6-4ED4-A78D-CBE03B27E27F}" destId="{6E9192E9-E5D6-465E-9E0D-F9EE3914CED1}" srcOrd="1" destOrd="0" parTransId="{3FA72F49-B419-40C2-B5C9-1A95E12CB0D7}" sibTransId="{B73CC5AF-0CD7-4198-9575-69A7AFFB37F2}"/>
    <dgm:cxn modelId="{C0638CC1-8E7E-4489-B104-F8054F3F1DFA}" type="presOf" srcId="{00A52E04-2321-4E71-8E2A-5A10AB436522}" destId="{3542C903-3F92-44B0-BBF1-4273C74E406C}" srcOrd="0" destOrd="0" presId="urn:microsoft.com/office/officeart/2005/8/layout/equation2"/>
    <dgm:cxn modelId="{1C4D35C4-546F-44AF-B780-0AA66ABE32FF}" type="presOf" srcId="{4E4567F1-91E2-4541-8812-C789680DD7D8}" destId="{2700D87C-BC65-45CA-83E3-ABBFF2474359}" srcOrd="0" destOrd="0" presId="urn:microsoft.com/office/officeart/2005/8/layout/equation2"/>
    <dgm:cxn modelId="{F23A7CF5-83C9-448A-B7DB-A60A9A829685}" type="presOf" srcId="{35D7BB87-A562-4B25-8467-90E52D9685E3}" destId="{88AEF6AA-DFFA-4DAE-A1A6-08F65A004F14}" srcOrd="0" destOrd="0" presId="urn:microsoft.com/office/officeart/2005/8/layout/equation2"/>
    <dgm:cxn modelId="{D321B6F7-1D33-44F8-848E-197E1335EF99}" type="presOf" srcId="{77FB875B-F74A-4083-8533-EB56197290A4}" destId="{BD37B1D4-F71C-4F16-A135-486DE634E968}" srcOrd="0" destOrd="0" presId="urn:microsoft.com/office/officeart/2005/8/layout/equation2"/>
    <dgm:cxn modelId="{38462667-A27E-4B7A-9021-421DBD7DE567}" type="presParOf" srcId="{6EF27130-1241-4C7A-96A5-83D0870EBDEF}" destId="{7EC78BD8-BF1A-4C39-873A-185AA13A0B07}" srcOrd="0" destOrd="0" presId="urn:microsoft.com/office/officeart/2005/8/layout/equation2"/>
    <dgm:cxn modelId="{6422F9D8-6E61-4AFB-9E1C-A7D104D3186A}" type="presParOf" srcId="{7EC78BD8-BF1A-4C39-873A-185AA13A0B07}" destId="{BD37B1D4-F71C-4F16-A135-486DE634E968}" srcOrd="0" destOrd="0" presId="urn:microsoft.com/office/officeart/2005/8/layout/equation2"/>
    <dgm:cxn modelId="{6FFE5805-FC7A-4978-A270-AA4C674D0964}" type="presParOf" srcId="{7EC78BD8-BF1A-4C39-873A-185AA13A0B07}" destId="{7A91A799-376C-438E-9325-12BD24E88A0B}" srcOrd="1" destOrd="0" presId="urn:microsoft.com/office/officeart/2005/8/layout/equation2"/>
    <dgm:cxn modelId="{E7DE9789-4565-4664-8D33-EEEFDC720667}" type="presParOf" srcId="{7EC78BD8-BF1A-4C39-873A-185AA13A0B07}" destId="{A7F60795-7339-4E25-85C9-BF1CE67ACB60}" srcOrd="2" destOrd="0" presId="urn:microsoft.com/office/officeart/2005/8/layout/equation2"/>
    <dgm:cxn modelId="{71ABD60E-8AA7-43BB-91D6-76640032BAB7}" type="presParOf" srcId="{7EC78BD8-BF1A-4C39-873A-185AA13A0B07}" destId="{2CE56FAD-CB83-4122-BFFC-73511D07E376}" srcOrd="3" destOrd="0" presId="urn:microsoft.com/office/officeart/2005/8/layout/equation2"/>
    <dgm:cxn modelId="{12DCBAEF-C6B4-4B8F-ADF4-9EEB68B67913}" type="presParOf" srcId="{7EC78BD8-BF1A-4C39-873A-185AA13A0B07}" destId="{20AFC7E1-7EE6-4534-838C-A555930C4E67}" srcOrd="4" destOrd="0" presId="urn:microsoft.com/office/officeart/2005/8/layout/equation2"/>
    <dgm:cxn modelId="{D3B5A25E-61D0-4DD7-83E7-86CC4CF2EE47}" type="presParOf" srcId="{7EC78BD8-BF1A-4C39-873A-185AA13A0B07}" destId="{7394F5A8-0C58-4DE0-934C-D78DB893FB61}" srcOrd="5" destOrd="0" presId="urn:microsoft.com/office/officeart/2005/8/layout/equation2"/>
    <dgm:cxn modelId="{C7EED42D-64A1-4E5F-83FA-04A68F4128F7}" type="presParOf" srcId="{7EC78BD8-BF1A-4C39-873A-185AA13A0B07}" destId="{4175E7EA-9CF7-49BE-8362-2AAA1034F092}" srcOrd="6" destOrd="0" presId="urn:microsoft.com/office/officeart/2005/8/layout/equation2"/>
    <dgm:cxn modelId="{F404AFAC-EDEA-48A5-901A-ED8C26912F97}" type="presParOf" srcId="{7EC78BD8-BF1A-4C39-873A-185AA13A0B07}" destId="{0A927F21-DA53-43C1-9D30-D1C9754CC8C8}" srcOrd="7" destOrd="0" presId="urn:microsoft.com/office/officeart/2005/8/layout/equation2"/>
    <dgm:cxn modelId="{C0FB4CD7-DBE3-43B8-B2DA-6EC3C15A9888}" type="presParOf" srcId="{7EC78BD8-BF1A-4C39-873A-185AA13A0B07}" destId="{2700D87C-BC65-45CA-83E3-ABBFF2474359}" srcOrd="8" destOrd="0" presId="urn:microsoft.com/office/officeart/2005/8/layout/equation2"/>
    <dgm:cxn modelId="{E43EE87E-F14E-4C43-88EE-786446897F0A}" type="presParOf" srcId="{6EF27130-1241-4C7A-96A5-83D0870EBDEF}" destId="{3542C903-3F92-44B0-BBF1-4273C74E406C}" srcOrd="1" destOrd="0" presId="urn:microsoft.com/office/officeart/2005/8/layout/equation2"/>
    <dgm:cxn modelId="{BA8C8B3C-36D0-4B84-BC8C-137D51C4D273}" type="presParOf" srcId="{3542C903-3F92-44B0-BBF1-4273C74E406C}" destId="{30DFB3E2-4702-4522-8D7B-498BFAFDA718}" srcOrd="0" destOrd="0" presId="urn:microsoft.com/office/officeart/2005/8/layout/equation2"/>
    <dgm:cxn modelId="{07D83FEA-C4A0-4345-8114-E59C323CA471}" type="presParOf" srcId="{6EF27130-1241-4C7A-96A5-83D0870EBDEF}" destId="{88AEF6AA-DFFA-4DAE-A1A6-08F65A004F14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7B1D4-F71C-4F16-A135-486DE634E968}">
      <dsp:nvSpPr>
        <dsp:cNvPr id="0" name=""/>
        <dsp:cNvSpPr/>
      </dsp:nvSpPr>
      <dsp:spPr>
        <a:xfrm>
          <a:off x="145108" y="251110"/>
          <a:ext cx="2673370" cy="11125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Typology</a:t>
          </a:r>
          <a:r>
            <a:rPr lang="en-GB" sz="1200" b="1" kern="1200" dirty="0"/>
            <a:t>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Splits online food actors into categories of (seemingly) similar risk profiles.</a:t>
          </a:r>
        </a:p>
      </dsp:txBody>
      <dsp:txXfrm>
        <a:off x="536614" y="414039"/>
        <a:ext cx="1890358" cy="786688"/>
      </dsp:txXfrm>
    </dsp:sp>
    <dsp:sp modelId="{A7F60795-7339-4E25-85C9-BF1CE67ACB60}">
      <dsp:nvSpPr>
        <dsp:cNvPr id="0" name=""/>
        <dsp:cNvSpPr/>
      </dsp:nvSpPr>
      <dsp:spPr>
        <a:xfrm>
          <a:off x="695028" y="1453995"/>
          <a:ext cx="645276" cy="645276"/>
        </a:xfrm>
        <a:prstGeom prst="mathPlus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solidFill>
              <a:schemeClr val="tx1"/>
            </a:solidFill>
          </a:endParaRPr>
        </a:p>
      </dsp:txBody>
      <dsp:txXfrm>
        <a:off x="780559" y="1700749"/>
        <a:ext cx="474214" cy="151768"/>
      </dsp:txXfrm>
    </dsp:sp>
    <dsp:sp modelId="{20AFC7E1-7EE6-4534-838C-A555930C4E67}">
      <dsp:nvSpPr>
        <dsp:cNvPr id="0" name=""/>
        <dsp:cNvSpPr/>
      </dsp:nvSpPr>
      <dsp:spPr>
        <a:xfrm>
          <a:off x="0" y="2189611"/>
          <a:ext cx="2673370" cy="11125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List of Hazards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Lists challenges faced by online food actors that could lead to food safety/integrity incidents.</a:t>
          </a:r>
          <a:endParaRPr lang="en-GB" sz="1200" kern="1200" dirty="0"/>
        </a:p>
      </dsp:txBody>
      <dsp:txXfrm>
        <a:off x="391506" y="2352540"/>
        <a:ext cx="1890358" cy="786688"/>
      </dsp:txXfrm>
    </dsp:sp>
    <dsp:sp modelId="{4175E7EA-9CF7-49BE-8362-2AAA1034F092}">
      <dsp:nvSpPr>
        <dsp:cNvPr id="0" name=""/>
        <dsp:cNvSpPr/>
      </dsp:nvSpPr>
      <dsp:spPr>
        <a:xfrm>
          <a:off x="695028" y="3392496"/>
          <a:ext cx="645276" cy="645276"/>
        </a:xfrm>
        <a:prstGeom prst="mathPlus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200" kern="1200">
            <a:solidFill>
              <a:schemeClr val="tx1"/>
            </a:solidFill>
          </a:endParaRPr>
        </a:p>
      </dsp:txBody>
      <dsp:txXfrm>
        <a:off x="780559" y="3639250"/>
        <a:ext cx="474214" cy="151768"/>
      </dsp:txXfrm>
    </dsp:sp>
    <dsp:sp modelId="{2700D87C-BC65-45CA-83E3-ABBFF2474359}">
      <dsp:nvSpPr>
        <dsp:cNvPr id="0" name=""/>
        <dsp:cNvSpPr/>
      </dsp:nvSpPr>
      <dsp:spPr>
        <a:xfrm>
          <a:off x="145108" y="4128112"/>
          <a:ext cx="2673370" cy="11125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Risk maps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Rules to gauge risk similarly to how the FSA does risk analysis elsewhere.</a:t>
          </a:r>
          <a:endParaRPr lang="en-GB" sz="1200" kern="1200" dirty="0"/>
        </a:p>
      </dsp:txBody>
      <dsp:txXfrm>
        <a:off x="536614" y="4291041"/>
        <a:ext cx="1890358" cy="786688"/>
      </dsp:txXfrm>
    </dsp:sp>
    <dsp:sp modelId="{3542C903-3F92-44B0-BBF1-4273C74E406C}">
      <dsp:nvSpPr>
        <dsp:cNvPr id="0" name=""/>
        <dsp:cNvSpPr/>
      </dsp:nvSpPr>
      <dsp:spPr>
        <a:xfrm>
          <a:off x="2698787" y="2538950"/>
          <a:ext cx="601692" cy="4138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900" kern="1200">
            <a:solidFill>
              <a:schemeClr val="tx1"/>
            </a:solidFill>
          </a:endParaRPr>
        </a:p>
      </dsp:txBody>
      <dsp:txXfrm>
        <a:off x="2698787" y="2621723"/>
        <a:ext cx="477532" cy="248321"/>
      </dsp:txXfrm>
    </dsp:sp>
    <dsp:sp modelId="{88AEF6AA-DFFA-4DAE-A1A6-08F65A004F14}">
      <dsp:nvSpPr>
        <dsp:cNvPr id="0" name=""/>
        <dsp:cNvSpPr/>
      </dsp:nvSpPr>
      <dsp:spPr>
        <a:xfrm>
          <a:off x="3343633" y="1261580"/>
          <a:ext cx="3645614" cy="296860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b="1" kern="1200"/>
            <a:t>Risk ranking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Can enable (1) a ranked assessment of the risks posed by online food businesses (or types thereof) and (2) accompanying business guidance.</a:t>
          </a:r>
          <a:endParaRPr lang="en-US" sz="1800" b="1" kern="1200" dirty="0"/>
        </a:p>
      </dsp:txBody>
      <dsp:txXfrm>
        <a:off x="3877521" y="1696322"/>
        <a:ext cx="2577838" cy="2099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722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76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13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12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0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76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357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067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867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96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04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C991E6-61F1-4808-BF45-33DD83C36AFB}" type="datetimeFigureOut">
              <a:rPr lang="en-GB" smtClean="0"/>
              <a:t>30/03/2021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59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j.bolanos@lse.ac.uk" TargetMode="External"/><Relationship Id="rId2" Type="http://schemas.openxmlformats.org/officeDocument/2006/relationships/hyperlink" Target="https://www.josebolanos.xy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eirini.petratou@food.gov.uk" TargetMode="External"/><Relationship Id="rId5" Type="http://schemas.openxmlformats.org/officeDocument/2006/relationships/hyperlink" Target="mailto:vanna.aldin@food.gov.uk" TargetMode="External"/><Relationship Id="rId4" Type="http://schemas.openxmlformats.org/officeDocument/2006/relationships/hyperlink" Target="mailto:j@josebolanos.xy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F52FE8-538F-45F3-A91D-BA13D5C4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pc="100" dirty="0">
                <a:solidFill>
                  <a:schemeClr val="tx1"/>
                </a:solidFill>
              </a:rPr>
              <a:t>Food in the Platform Economy</a:t>
            </a:r>
            <a:br>
              <a:rPr lang="en-GB" spc="100" dirty="0">
                <a:solidFill>
                  <a:schemeClr val="tx1"/>
                </a:solidFill>
              </a:rPr>
            </a:br>
            <a:r>
              <a:rPr lang="en-GB" sz="2000" spc="100" dirty="0">
                <a:solidFill>
                  <a:schemeClr val="tx1"/>
                </a:solidFill>
              </a:rPr>
              <a:t>Advancing risk regulation in the context of the platform economy</a:t>
            </a:r>
            <a:endParaRPr lang="en-US" spc="100" dirty="0">
              <a:solidFill>
                <a:schemeClr val="tx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C173FA-224E-4E18-B9BD-8B479100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ctr">
            <a:normAutofit lnSpcReduction="10000"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en-US" sz="2800" b="1" dirty="0"/>
              <a:t>Challenge/opportunity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en-GB" dirty="0"/>
              <a:t>Can existing FSA resources be joined into a tool to assess food safety and integrity risks* in the context of the platform economy?</a:t>
            </a:r>
            <a:endParaRPr lang="en-US" dirty="0"/>
          </a:p>
          <a:p>
            <a:pPr marL="0" indent="0"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</a:rPr>
              <a:t>Method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kern="1200" dirty="0">
                <a:latin typeface="Tw Cen MT" panose="020B0602020104020603"/>
                <a:ea typeface="+mn-ea"/>
                <a:cs typeface="+mn-cs"/>
              </a:rPr>
              <a:t>Rapid review of existing research and FSA documents and procedures.</a:t>
            </a:r>
            <a:endParaRPr lang="en-US" b="1" dirty="0">
              <a:solidFill>
                <a:schemeClr val="tx1"/>
              </a:solidFill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/>
                </a:solidFill>
              </a:rPr>
              <a:t>Findings</a:t>
            </a:r>
          </a:p>
          <a:p>
            <a:pPr marL="0" lvl="0" indent="0" defTabSz="1289050">
              <a:spcBef>
                <a:spcPct val="0"/>
              </a:spcBef>
              <a:spcAft>
                <a:spcPct val="15000"/>
              </a:spcAft>
              <a:buNone/>
            </a:pPr>
            <a:r>
              <a:rPr lang="en-GB" kern="1200" dirty="0">
                <a:latin typeface="Tw Cen MT" panose="020B0602020104020603"/>
                <a:ea typeface="+mn-ea"/>
                <a:cs typeface="+mn-cs"/>
              </a:rPr>
              <a:t>With a little help, existing FSA resources can be joined into two types of tools:</a:t>
            </a:r>
            <a:endParaRPr lang="en-US" kern="1200" dirty="0">
              <a:latin typeface="Tw Cen MT" panose="020B0602020104020603"/>
              <a:ea typeface="+mn-ea"/>
              <a:cs typeface="+mn-cs"/>
            </a:endParaRPr>
          </a:p>
          <a:p>
            <a:pPr lvl="1" defTabSz="1289050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GB" kern="1200" dirty="0">
                <a:latin typeface="Tw Cen MT" panose="020B0602020104020603"/>
                <a:ea typeface="+mn-ea"/>
                <a:cs typeface="+mn-cs"/>
              </a:rPr>
              <a:t>A self-assessment tool to assist/guide online food vendors and intermediary platforms in gauging food safety and integrity risks – feasible in the short-term.</a:t>
            </a:r>
            <a:endParaRPr lang="en-US" kern="1200" dirty="0">
              <a:latin typeface="Tw Cen MT" panose="020B0602020104020603"/>
              <a:ea typeface="+mn-ea"/>
              <a:cs typeface="+mn-cs"/>
            </a:endParaRPr>
          </a:p>
          <a:p>
            <a:pPr lvl="1" defTabSz="1289050">
              <a:spcBef>
                <a:spcPct val="0"/>
              </a:spcBef>
              <a:spcAft>
                <a:spcPct val="15000"/>
              </a:spcAft>
              <a:buFont typeface="Wingdings" panose="05000000000000000000" pitchFamily="2" charset="2"/>
              <a:buChar char="ü"/>
            </a:pPr>
            <a:r>
              <a:rPr lang="en-GB" kern="1200" dirty="0">
                <a:latin typeface="Tw Cen MT" panose="020B0602020104020603"/>
                <a:ea typeface="+mn-ea"/>
                <a:cs typeface="+mn-cs"/>
              </a:rPr>
              <a:t>An assessment tool for use in external audits/inspections by qualified auditors and/or enforcement personnel – feasible in the long-term.</a:t>
            </a:r>
            <a:endParaRPr lang="en-US" kern="1200" dirty="0">
              <a:latin typeface="Tw Cen MT" panose="020B0602020104020603"/>
              <a:ea typeface="+mn-ea"/>
              <a:cs typeface="+mn-cs"/>
            </a:endParaRPr>
          </a:p>
          <a:p>
            <a:pPr marL="0" lvl="0" indent="0" defTabSz="1289050">
              <a:spcBef>
                <a:spcPct val="0"/>
              </a:spcBef>
              <a:spcAft>
                <a:spcPct val="15000"/>
              </a:spcAft>
              <a:buNone/>
            </a:pPr>
            <a:r>
              <a:rPr lang="en-US" kern="1200" dirty="0">
                <a:latin typeface="Tw Cen MT" panose="020B0602020104020603"/>
                <a:ea typeface="+mn-ea"/>
                <a:cs typeface="+mn-cs"/>
              </a:rPr>
              <a:t>Preliminary ‘</a:t>
            </a:r>
            <a:r>
              <a:rPr lang="en-US" b="1" kern="1200" dirty="0">
                <a:latin typeface="Tw Cen MT" panose="020B0602020104020603"/>
                <a:ea typeface="+mn-ea"/>
                <a:cs typeface="+mn-cs"/>
              </a:rPr>
              <a:t>proof of concept</a:t>
            </a:r>
            <a:r>
              <a:rPr lang="en-US" kern="1200" dirty="0">
                <a:latin typeface="Tw Cen MT" panose="020B0602020104020603"/>
                <a:ea typeface="+mn-ea"/>
                <a:cs typeface="+mn-cs"/>
              </a:rPr>
              <a:t>’ versions of these tools are delivered.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2EC363-4C59-4299-A217-6A7E1DDFF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7771" y="6276128"/>
            <a:ext cx="1178560" cy="359410"/>
            <a:chOff x="0" y="0"/>
            <a:chExt cx="1178560" cy="359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DB5214-7895-4033-9346-708B94103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93255-A7E3-48F6-98FA-7CB585F1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E2FC56-3CBE-496D-ADF6-2CAC7EB2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9490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4F52FE8-538F-45F3-A91D-BA13D5C48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4788" y="804333"/>
            <a:ext cx="3391900" cy="524933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 dirty="0"/>
              <a:t>Deliverable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F2EC363-4C59-4299-A217-6A7E1DDFF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7771" y="6276128"/>
            <a:ext cx="1178560" cy="359410"/>
            <a:chOff x="0" y="0"/>
            <a:chExt cx="1178560" cy="359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DB5214-7895-4033-9346-708B94103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93255-A7E3-48F6-98FA-7CB585F1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E2FC56-3CBE-496D-ADF6-2CAC7EB2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  <p:sp>
        <p:nvSpPr>
          <p:cNvPr id="16" name="Subtitle 5">
            <a:extLst>
              <a:ext uri="{FF2B5EF4-FFF2-40B4-BE49-F238E27FC236}">
                <a16:creationId xmlns:a16="http://schemas.microsoft.com/office/drawing/2014/main" id="{2D48741A-DA30-45D8-AC29-EE493AB2D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229" y="3720405"/>
            <a:ext cx="3262459" cy="1537396"/>
          </a:xfrm>
          <a:ln>
            <a:noFill/>
            <a:prstDash val="sysDot"/>
          </a:ln>
        </p:spPr>
        <p:txBody>
          <a:bodyPr vert="horz" lIns="45720" tIns="45720" rIns="45720" bIns="45720" rtlCol="0" anchor="ctr">
            <a:normAutofit lnSpcReduction="10000"/>
          </a:bodyPr>
          <a:lstStyle/>
          <a:p>
            <a:pPr algn="r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Modular</a:t>
            </a:r>
          </a:p>
          <a:p>
            <a:pPr marL="800100" lvl="1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/>
              <a:t>Don’t need the full things? No problem, breaks apart in modules with standalone value.</a:t>
            </a:r>
          </a:p>
          <a:p>
            <a:pPr marL="800100" lvl="1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endParaRPr lang="en-US" sz="1200" dirty="0"/>
          </a:p>
          <a:p>
            <a:pPr algn="r">
              <a:lnSpc>
                <a:spcPct val="90000"/>
              </a:lnSpc>
            </a:pPr>
            <a:r>
              <a:rPr lang="en-US" sz="1600" b="1" dirty="0">
                <a:solidFill>
                  <a:schemeClr val="tx1"/>
                </a:solidFill>
              </a:rPr>
              <a:t>TRL 3 (a </a:t>
            </a:r>
            <a:r>
              <a:rPr lang="en-US" sz="1600" b="1" i="1" dirty="0">
                <a:solidFill>
                  <a:schemeClr val="tx1"/>
                </a:solidFill>
              </a:rPr>
              <a:t>proof of concept)</a:t>
            </a:r>
            <a:endParaRPr lang="en-US" sz="1600" b="1" dirty="0">
              <a:solidFill>
                <a:schemeClr val="tx1"/>
              </a:solidFill>
            </a:endParaRPr>
          </a:p>
          <a:p>
            <a:pPr marL="800100" lvl="1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Shows it can be done.</a:t>
            </a:r>
          </a:p>
          <a:p>
            <a:pPr marL="800100" lvl="1" indent="-3429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chemeClr val="tx1"/>
                </a:solidFill>
              </a:rPr>
              <a:t>A </a:t>
            </a:r>
            <a:r>
              <a:rPr lang="en-US" sz="1200" u="sng" dirty="0">
                <a:solidFill>
                  <a:schemeClr val="tx1"/>
                </a:solidFill>
              </a:rPr>
              <a:t>step into</a:t>
            </a:r>
            <a:r>
              <a:rPr lang="en-US" sz="1200" dirty="0">
                <a:solidFill>
                  <a:schemeClr val="tx1"/>
                </a:solidFill>
              </a:rPr>
              <a:t> a full prototype.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BDF68D1A-BBEF-4E67-A48E-33315D6ED7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20628231"/>
              </p:ext>
            </p:extLst>
          </p:nvPr>
        </p:nvGraphicFramePr>
        <p:xfrm>
          <a:off x="4857083" y="683115"/>
          <a:ext cx="6989248" cy="5491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04303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F52FE8-538F-45F3-A91D-BA13D5C4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pc="100" dirty="0">
                <a:solidFill>
                  <a:schemeClr val="tx1"/>
                </a:solidFill>
              </a:rPr>
              <a:t>How to use?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5C173FA-224E-4E18-B9BD-8B479100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Typology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Can help FSA projects avoid confusion vis-à-vis coverage (is this project about this or that type of online actor?). It can also help to ensure no actors are being forgotten.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List of hazards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Can help to enumerate challenges, keep track of what is being covered and what is yet to be covered, and avoid accidental oversights.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Self-assessments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proof of concept shows something can be done, but it is a step into a product rather than a final product. That said, self-assessments seem a </a:t>
            </a:r>
            <a:r>
              <a:rPr lang="en-US" dirty="0" err="1">
                <a:solidFill>
                  <a:schemeClr val="tx1"/>
                </a:solidFill>
              </a:rPr>
              <a:t>realisable</a:t>
            </a:r>
            <a:r>
              <a:rPr lang="en-US" dirty="0">
                <a:solidFill>
                  <a:schemeClr val="tx1"/>
                </a:solidFill>
              </a:rPr>
              <a:t> short-term victory that may not need an insurmountable amount of resources.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b="1" dirty="0">
                <a:solidFill>
                  <a:schemeClr val="tx1"/>
                </a:solidFill>
              </a:rPr>
              <a:t>Assessments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A long-term objective, but one worth considering.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2EC363-4C59-4299-A217-6A7E1DDFF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7771" y="6276128"/>
            <a:ext cx="1178560" cy="359410"/>
            <a:chOff x="0" y="0"/>
            <a:chExt cx="1178560" cy="35941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5DB5214-7895-4033-9346-708B94103A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93255-A7E3-48F6-98FA-7CB585F1A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DE2FC56-3CBE-496D-ADF6-2CAC7EB2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65439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10E0A-83B6-4A42-B119-C48B3587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814D-272F-417C-ADFB-D55AEC54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rbel" panose="020B0503020204020204" pitchFamily="34" charset="0"/>
              </a:rPr>
              <a:t>Dr Jose A Bolanos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2"/>
              </a:rPr>
              <a:t>https://www.josebolanos.xyz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3"/>
              </a:rPr>
              <a:t>j.bolanos@lse.ac.uk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rbel" panose="020B0503020204020204" pitchFamily="34" charset="0"/>
                <a:hlinkClick r:id="rId4"/>
              </a:rPr>
              <a:t>j@josebolanos.xyz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marL="173736" lvl="1" indent="0"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173736" lvl="1" indent="0"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sz="2800" dirty="0">
                <a:latin typeface="Corbel" panose="020B0503020204020204" pitchFamily="34" charset="0"/>
              </a:rPr>
              <a:t>Alternatively,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Corbel" panose="020B0503020204020204" pitchFamily="34" charset="0"/>
              </a:rPr>
              <a:t>applicable FSA contacts: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5"/>
              </a:rPr>
              <a:t>vanna.aldin@food.gov.uk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6"/>
              </a:rPr>
              <a:t>eirini.petratou@food.gov.uk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787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435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Corbel</vt:lpstr>
      <vt:lpstr>Tw Cen MT</vt:lpstr>
      <vt:lpstr>Tw Cen MT Condensed</vt:lpstr>
      <vt:lpstr>Wingdings</vt:lpstr>
      <vt:lpstr>Wingdings 3</vt:lpstr>
      <vt:lpstr>Integral</vt:lpstr>
      <vt:lpstr>Food in the Platform Economy Advancing risk regulation in the context of the platform economy</vt:lpstr>
      <vt:lpstr>Deliverable</vt:lpstr>
      <vt:lpstr>How to use?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 the Platform Economy</dc:title>
  <dc:creator>Jose Bolanos</dc:creator>
  <cp:lastModifiedBy>Jose Bolanos</cp:lastModifiedBy>
  <cp:revision>6</cp:revision>
  <dcterms:created xsi:type="dcterms:W3CDTF">2021-03-17T16:04:44Z</dcterms:created>
  <dcterms:modified xsi:type="dcterms:W3CDTF">2021-03-30T16:29:07Z</dcterms:modified>
</cp:coreProperties>
</file>