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70" r:id="rId4"/>
    <p:sldId id="271" r:id="rId5"/>
    <p:sldId id="262" r:id="rId6"/>
    <p:sldId id="272" r:id="rId7"/>
    <p:sldId id="264" r:id="rId8"/>
    <p:sldId id="263" r:id="rId9"/>
    <p:sldId id="274" r:id="rId10"/>
    <p:sldId id="273"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8" d="100"/>
          <a:sy n="68" d="100"/>
        </p:scale>
        <p:origin x="60"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846CE7D5-CF57-46EF-B807-FDD0502418D4}" type="datetimeFigureOut">
              <a:rPr lang="en-US" smtClean="0"/>
              <a:t>6/20/2022</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330EA680-D336-4FF7-8B7A-9848BB0A1C32}"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6192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9297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56806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66679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28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52640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3154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8146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47009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36566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11139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846CE7D5-CF57-46EF-B807-FDD0502418D4}" type="datetimeFigureOut">
              <a:rPr lang="en-US" smtClean="0"/>
              <a:t>6/20/2022</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81776409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0957" y="816944"/>
            <a:ext cx="11505006" cy="2926080"/>
          </a:xfrm>
        </p:spPr>
        <p:txBody>
          <a:bodyPr>
            <a:noAutofit/>
          </a:bodyPr>
          <a:lstStyle/>
          <a:p>
            <a:r>
              <a:rPr lang="lv-LV" sz="2800" dirty="0">
                <a:latin typeface="Times New Roman" panose="02020603050405020304" pitchFamily="18" charset="0"/>
                <a:cs typeface="Times New Roman" panose="02020603050405020304" pitchFamily="18" charset="0"/>
              </a:rPr>
              <a:t>Lietotāju vingrojumu analīzes un datu uzskaites automatizētā sistēma</a:t>
            </a:r>
            <a:endParaRPr lang="lv-LV" sz="8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vert="horz" lIns="91440" tIns="45720" rIns="91440" bIns="45720" rtlCol="0" anchor="t">
            <a:normAutofit/>
          </a:bodyPr>
          <a:lstStyle/>
          <a:p>
            <a:br>
              <a:rPr lang="lv-LV" dirty="0">
                <a:latin typeface="Times New Roman" panose="02020603050405020304" pitchFamily="18" charset="0"/>
                <a:cs typeface="Times New Roman" panose="02020603050405020304" pitchFamily="18" charset="0"/>
              </a:rPr>
            </a:br>
            <a:r>
              <a:rPr lang="en-US" sz="2000" dirty="0" err="1">
                <a:latin typeface="Times New Roman" panose="02020603050405020304" pitchFamily="18" charset="0"/>
                <a:cs typeface="Times New Roman" panose="02020603050405020304" pitchFamily="18" charset="0"/>
              </a:rPr>
              <a:t>Jegors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Bolozdiņa</a:t>
            </a:r>
            <a:r>
              <a:rPr lang="en-US" sz="2000" dirty="0">
                <a:latin typeface="Times New Roman" panose="02020603050405020304" pitchFamily="18" charset="0"/>
                <a:cs typeface="Times New Roman" panose="02020603050405020304" pitchFamily="18" charset="0"/>
              </a:rPr>
              <a:t> D4-1</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4E848-86DD-41E5-BABB-AC7484B93037}"/>
              </a:ext>
            </a:extLst>
          </p:cNvPr>
          <p:cNvSpPr>
            <a:spLocks noGrp="1"/>
          </p:cNvSpPr>
          <p:nvPr>
            <p:ph type="title"/>
          </p:nvPr>
        </p:nvSpPr>
        <p:spPr/>
        <p:txBody>
          <a:bodyPr/>
          <a:lstStyle/>
          <a:p>
            <a:r>
              <a:rPr lang="lv-LV" dirty="0">
                <a:latin typeface="Times New Roman" panose="02020603050405020304" pitchFamily="18" charset="0"/>
                <a:ea typeface="+mj-lt"/>
                <a:cs typeface="Times New Roman" panose="02020603050405020304" pitchFamily="18" charset="0"/>
              </a:rPr>
              <a:t>Nobeigums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567246-C058-40F2-BD10-076EE77322DC}"/>
              </a:ext>
            </a:extLst>
          </p:cNvPr>
          <p:cNvSpPr>
            <a:spLocks noGrp="1"/>
          </p:cNvSpPr>
          <p:nvPr>
            <p:ph idx="1"/>
          </p:nvPr>
        </p:nvSpPr>
        <p:spPr>
          <a:xfrm>
            <a:off x="1159564" y="2975464"/>
            <a:ext cx="9872871" cy="1186132"/>
          </a:xfrm>
        </p:spPr>
        <p:txBody>
          <a:bodyPr vert="horz" lIns="91440" tIns="45720" rIns="91440" bIns="45720" rtlCol="0" anchor="t">
            <a:normAutofit/>
          </a:bodyPr>
          <a:lstStyle/>
          <a:p>
            <a:pPr marL="0" indent="0" algn="ctr">
              <a:buNone/>
            </a:pPr>
            <a:r>
              <a:rPr lang="lv-LV" sz="2400" dirty="0">
                <a:latin typeface="Times New Roman" panose="02020603050405020304" pitchFamily="18" charset="0"/>
                <a:cs typeface="Times New Roman" panose="02020603050405020304" pitchFamily="18" charset="0"/>
              </a:rPr>
              <a:t>	Pie sistēmas vēl noteikti ir jāpiestrādā. Kā arī, ir iespējamas izmaiņas no arhitektūras viedokļa.</a:t>
            </a:r>
          </a:p>
        </p:txBody>
      </p:sp>
      <p:pic>
        <p:nvPicPr>
          <p:cNvPr id="2050" name="Picture 2" descr="Under construction PNG">
            <a:extLst>
              <a:ext uri="{FF2B5EF4-FFF2-40B4-BE49-F238E27FC236}">
                <a16:creationId xmlns:a16="http://schemas.microsoft.com/office/drawing/2014/main" id="{6C785DED-1320-6EB5-22C1-DB0F6087475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49190" y="4205591"/>
            <a:ext cx="3002267" cy="2042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414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473C0-118C-5C7B-A669-5397B5751F40}"/>
              </a:ext>
            </a:extLst>
          </p:cNvPr>
          <p:cNvSpPr>
            <a:spLocks noGrp="1"/>
          </p:cNvSpPr>
          <p:nvPr>
            <p:ph type="title"/>
          </p:nvPr>
        </p:nvSpPr>
        <p:spPr>
          <a:xfrm>
            <a:off x="3458817" y="2750820"/>
            <a:ext cx="5274366" cy="1356360"/>
          </a:xfrm>
        </p:spPr>
        <p:txBody>
          <a:bodyPr/>
          <a:lstStyle/>
          <a:p>
            <a:r>
              <a:rPr lang="lv-LV" dirty="0"/>
              <a:t>Paldies par uzmanību!</a:t>
            </a:r>
            <a:endParaRPr lang="ru-RU" dirty="0"/>
          </a:p>
        </p:txBody>
      </p:sp>
    </p:spTree>
    <p:extLst>
      <p:ext uri="{BB962C8B-B14F-4D97-AF65-F5344CB8AC3E}">
        <p14:creationId xmlns:p14="http://schemas.microsoft.com/office/powerpoint/2010/main" val="4008451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4E848-86DD-41E5-BABB-AC7484B93037}"/>
              </a:ext>
            </a:extLst>
          </p:cNvPr>
          <p:cNvSpPr>
            <a:spLocks noGrp="1"/>
          </p:cNvSpPr>
          <p:nvPr>
            <p:ph type="title"/>
          </p:nvPr>
        </p:nvSpPr>
        <p:spPr/>
        <p:txBody>
          <a:bodyPr/>
          <a:lstStyle/>
          <a:p>
            <a:r>
              <a:rPr lang="lv-LV" dirty="0">
                <a:latin typeface="Times New Roman" panose="02020603050405020304" pitchFamily="18" charset="0"/>
                <a:ea typeface="+mj-lt"/>
                <a:cs typeface="Times New Roman" panose="02020603050405020304" pitchFamily="18" charset="0"/>
              </a:rPr>
              <a:t>Uzdevuma nostādne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567246-C058-40F2-BD10-076EE77322DC}"/>
              </a:ext>
            </a:extLst>
          </p:cNvPr>
          <p:cNvSpPr>
            <a:spLocks noGrp="1"/>
          </p:cNvSpPr>
          <p:nvPr>
            <p:ph idx="1"/>
          </p:nvPr>
        </p:nvSpPr>
        <p:spPr/>
        <p:txBody>
          <a:bodyPr vert="horz" lIns="91440" tIns="45720" rIns="91440" bIns="45720" rtlCol="0" anchor="t">
            <a:normAutofit/>
          </a:bodyPr>
          <a:lstStyle/>
          <a:p>
            <a:pPr marL="0" indent="0" algn="just">
              <a:buNone/>
            </a:pPr>
            <a:r>
              <a:rPr lang="lv-LV" sz="2400" dirty="0">
                <a:latin typeface="Times New Roman" panose="02020603050405020304" pitchFamily="18" charset="0"/>
                <a:cs typeface="Times New Roman" panose="02020603050405020304" pitchFamily="18" charset="0"/>
              </a:rPr>
              <a:t>	Uzdevums ir izveidot lietotāju vingrojumu analīzes un datu uzskaites sistēmu, ar kuru palīdzību ikviens lietotājs varēs pārskatīt savus sasniegumus, motivēties darīt vairāk, veidot savus vingrinājumus un dalīties ar tiem ar visiem citiem lietotājiem, saņemt sporta vingrojumu pārskatu, kur būs dažāda informācija par veiktiem vingrinājumiem.</a:t>
            </a:r>
          </a:p>
        </p:txBody>
      </p:sp>
      <p:pic>
        <p:nvPicPr>
          <p:cNvPr id="1026" name="Picture 2" descr="Download Golden cup PNG | Picpng">
            <a:extLst>
              <a:ext uri="{FF2B5EF4-FFF2-40B4-BE49-F238E27FC236}">
                <a16:creationId xmlns:a16="http://schemas.microsoft.com/office/drawing/2014/main" id="{97611C68-36DD-7AAB-647B-2F2A0BA8D1FD}"/>
              </a:ext>
            </a:extLst>
          </p:cNvPr>
          <p:cNvPicPr>
            <a:picLocks noChangeAspect="1" noChangeArrowheads="1"/>
          </p:cNvPicPr>
          <p:nvPr/>
        </p:nvPicPr>
        <p:blipFill>
          <a:blip r:embed="rId2" cstate="hqprint">
            <a:extLst>
              <a:ext uri="{28A0092B-C50C-407E-A947-70E740481C1C}">
                <a14:useLocalDpi xmlns:a14="http://schemas.microsoft.com/office/drawing/2010/main"/>
              </a:ext>
            </a:extLst>
          </a:blip>
          <a:srcRect/>
          <a:stretch>
            <a:fillRect/>
          </a:stretch>
        </p:blipFill>
        <p:spPr bwMode="auto">
          <a:xfrm>
            <a:off x="9475222" y="4303130"/>
            <a:ext cx="1573778" cy="1945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050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4E848-86DD-41E5-BABB-AC7484B93037}"/>
              </a:ext>
            </a:extLst>
          </p:cNvPr>
          <p:cNvSpPr>
            <a:spLocks noGrp="1"/>
          </p:cNvSpPr>
          <p:nvPr>
            <p:ph type="title"/>
          </p:nvPr>
        </p:nvSpPr>
        <p:spPr/>
        <p:txBody>
          <a:bodyPr/>
          <a:lstStyle/>
          <a:p>
            <a:r>
              <a:rPr lang="lv-LV" dirty="0">
                <a:latin typeface="Times New Roman" panose="02020603050405020304" pitchFamily="18" charset="0"/>
                <a:ea typeface="+mj-lt"/>
                <a:cs typeface="Times New Roman" panose="02020603050405020304" pitchFamily="18" charset="0"/>
              </a:rPr>
              <a:t>Izmantotas tehnoloģijas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567246-C058-40F2-BD10-076EE77322DC}"/>
              </a:ext>
            </a:extLst>
          </p:cNvPr>
          <p:cNvSpPr>
            <a:spLocks noGrp="1"/>
          </p:cNvSpPr>
          <p:nvPr>
            <p:ph idx="1"/>
          </p:nvPr>
        </p:nvSpPr>
        <p:spPr/>
        <p:txBody>
          <a:bodyPr vert="horz" lIns="91440" tIns="45720" rIns="91440" bIns="45720" rtlCol="0" anchor="t">
            <a:normAutofit/>
          </a:bodyPr>
          <a:lstStyle/>
          <a:p>
            <a:pPr marL="342900" indent="-342900" algn="just"/>
            <a:r>
              <a:rPr lang="lv-LV" sz="2400" dirty="0">
                <a:latin typeface="Times New Roman" panose="02020603050405020304" pitchFamily="18" charset="0"/>
                <a:cs typeface="Times New Roman" panose="02020603050405020304" pitchFamily="18" charset="0"/>
              </a:rPr>
              <a:t>HTML, CSS</a:t>
            </a:r>
          </a:p>
          <a:p>
            <a:pPr marL="342900" indent="-342900" algn="just"/>
            <a:r>
              <a:rPr lang="lv-LV" sz="2400" dirty="0" err="1">
                <a:latin typeface="Times New Roman" panose="02020603050405020304" pitchFamily="18" charset="0"/>
                <a:cs typeface="Times New Roman" panose="02020603050405020304" pitchFamily="18" charset="0"/>
              </a:rPr>
              <a:t>Tailwind</a:t>
            </a:r>
            <a:endParaRPr lang="lv-LV" sz="2400" dirty="0">
              <a:latin typeface="Times New Roman" panose="02020603050405020304" pitchFamily="18" charset="0"/>
              <a:cs typeface="Times New Roman" panose="02020603050405020304" pitchFamily="18" charset="0"/>
            </a:endParaRPr>
          </a:p>
          <a:p>
            <a:pPr marL="342900" indent="-342900" algn="just"/>
            <a:r>
              <a:rPr lang="lv-LV" sz="2400" dirty="0">
                <a:latin typeface="Times New Roman" panose="02020603050405020304" pitchFamily="18" charset="0"/>
                <a:cs typeface="Times New Roman" panose="02020603050405020304" pitchFamily="18" charset="0"/>
              </a:rPr>
              <a:t>PHP</a:t>
            </a:r>
          </a:p>
          <a:p>
            <a:pPr marL="342900" indent="-342900" algn="just"/>
            <a:r>
              <a:rPr lang="lv-LV" sz="2400" dirty="0">
                <a:latin typeface="Times New Roman" panose="02020603050405020304" pitchFamily="18" charset="0"/>
                <a:cs typeface="Times New Roman" panose="02020603050405020304" pitchFamily="18" charset="0"/>
              </a:rPr>
              <a:t>PHP </a:t>
            </a:r>
            <a:r>
              <a:rPr lang="lv-LV" sz="2400" dirty="0" err="1">
                <a:latin typeface="Times New Roman" panose="02020603050405020304" pitchFamily="18" charset="0"/>
                <a:cs typeface="Times New Roman" panose="02020603050405020304" pitchFamily="18" charset="0"/>
              </a:rPr>
              <a:t>Laravel</a:t>
            </a:r>
            <a:r>
              <a:rPr lang="lv-LV" sz="2400" dirty="0">
                <a:latin typeface="Times New Roman" panose="02020603050405020304" pitchFamily="18" charset="0"/>
                <a:cs typeface="Times New Roman" panose="02020603050405020304" pitchFamily="18" charset="0"/>
              </a:rPr>
              <a:t> </a:t>
            </a:r>
            <a:r>
              <a:rPr lang="lv-LV" sz="2400" dirty="0" err="1">
                <a:latin typeface="Times New Roman" panose="02020603050405020304" pitchFamily="18" charset="0"/>
                <a:cs typeface="Times New Roman" panose="02020603050405020304" pitchFamily="18" charset="0"/>
              </a:rPr>
              <a:t>framework</a:t>
            </a:r>
            <a:endParaRPr lang="lv-LV" sz="2400" dirty="0">
              <a:latin typeface="Times New Roman" panose="02020603050405020304" pitchFamily="18" charset="0"/>
              <a:cs typeface="Times New Roman" panose="02020603050405020304" pitchFamily="18" charset="0"/>
            </a:endParaRPr>
          </a:p>
          <a:p>
            <a:pPr marL="342900" indent="-342900" algn="just"/>
            <a:r>
              <a:rPr lang="lv-LV" sz="2400" dirty="0" err="1">
                <a:latin typeface="Times New Roman" panose="02020603050405020304" pitchFamily="18" charset="0"/>
                <a:cs typeface="Times New Roman" panose="02020603050405020304" pitchFamily="18" charset="0"/>
              </a:rPr>
              <a:t>Laravel</a:t>
            </a:r>
            <a:r>
              <a:rPr lang="lv-LV" sz="2400" dirty="0">
                <a:latin typeface="Times New Roman" panose="02020603050405020304" pitchFamily="18" charset="0"/>
                <a:cs typeface="Times New Roman" panose="02020603050405020304" pitchFamily="18" charset="0"/>
              </a:rPr>
              <a:t> </a:t>
            </a:r>
            <a:r>
              <a:rPr lang="lv-LV" sz="2400" dirty="0" err="1">
                <a:latin typeface="Times New Roman" panose="02020603050405020304" pitchFamily="18" charset="0"/>
                <a:cs typeface="Times New Roman" panose="02020603050405020304" pitchFamily="18" charset="0"/>
              </a:rPr>
              <a:t>Blade</a:t>
            </a:r>
            <a:endParaRPr lang="lv-LV" sz="2400" dirty="0">
              <a:latin typeface="Times New Roman" panose="02020603050405020304" pitchFamily="18" charset="0"/>
              <a:cs typeface="Times New Roman" panose="02020603050405020304" pitchFamily="18" charset="0"/>
            </a:endParaRPr>
          </a:p>
          <a:p>
            <a:pPr marL="342900" indent="-342900" algn="just"/>
            <a:r>
              <a:rPr lang="lv-LV" sz="2400" dirty="0" err="1">
                <a:latin typeface="Times New Roman" panose="02020603050405020304" pitchFamily="18" charset="0"/>
                <a:cs typeface="Times New Roman" panose="02020603050405020304" pitchFamily="18" charset="0"/>
              </a:rPr>
              <a:t>JavaScript</a:t>
            </a:r>
            <a:endParaRPr lang="lv-LV" sz="2400" dirty="0">
              <a:latin typeface="Times New Roman" panose="02020603050405020304" pitchFamily="18" charset="0"/>
              <a:cs typeface="Times New Roman" panose="02020603050405020304" pitchFamily="18" charset="0"/>
            </a:endParaRPr>
          </a:p>
          <a:p>
            <a:pPr marL="342900" indent="-342900" algn="just"/>
            <a:r>
              <a:rPr lang="lv-LV" sz="2400" dirty="0">
                <a:latin typeface="Times New Roman" panose="02020603050405020304" pitchFamily="18" charset="0"/>
                <a:cs typeface="Times New Roman" panose="02020603050405020304" pitchFamily="18" charset="0"/>
              </a:rPr>
              <a:t>Vue.js</a:t>
            </a:r>
          </a:p>
          <a:p>
            <a:pPr marL="342900" indent="-342900" algn="just"/>
            <a:r>
              <a:rPr lang="lv-LV" sz="2400" dirty="0" err="1">
                <a:latin typeface="Times New Roman" panose="02020603050405020304" pitchFamily="18" charset="0"/>
                <a:cs typeface="Times New Roman" panose="02020603050405020304" pitchFamily="18" charset="0"/>
              </a:rPr>
              <a:t>MySQL</a:t>
            </a:r>
            <a:endParaRPr lang="lv-LV" sz="2400" dirty="0">
              <a:latin typeface="Times New Roman" panose="02020603050405020304" pitchFamily="18" charset="0"/>
              <a:cs typeface="Times New Roman" panose="02020603050405020304" pitchFamily="18" charset="0"/>
            </a:endParaRPr>
          </a:p>
        </p:txBody>
      </p:sp>
      <p:pic>
        <p:nvPicPr>
          <p:cNvPr id="4" name="Picture 2" descr="Laravel 6 Features. Laravel is a web application framework… | by Ammar |  Medium">
            <a:extLst>
              <a:ext uri="{FF2B5EF4-FFF2-40B4-BE49-F238E27FC236}">
                <a16:creationId xmlns:a16="http://schemas.microsoft.com/office/drawing/2014/main" id="{FFE618F7-A501-F104-3306-7E21E000DE4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4350" y="5145095"/>
            <a:ext cx="2831410" cy="10458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D2A39E2-6F91-2E55-918D-2AD6802A80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5166" y="3809115"/>
            <a:ext cx="1604889" cy="160488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ue.JS Logo transparent PNG - StickPNG">
            <a:extLst>
              <a:ext uri="{FF2B5EF4-FFF2-40B4-BE49-F238E27FC236}">
                <a16:creationId xmlns:a16="http://schemas.microsoft.com/office/drawing/2014/main" id="{761099DF-9B82-042A-7E3C-61B378FD21F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79746" y="4169464"/>
            <a:ext cx="1225135" cy="1057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890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E7461E-D3EF-467C-90B0-A07159CA6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6187544F-2A96-4442-9598-104754EE6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9288961F-689B-486C-86C4-49DA3F389C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308371E6-9986-4C28-BCFA-32466833D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56"/>
            <a:ext cx="12192000" cy="6858000"/>
          </a:xfrm>
          <a:prstGeom prst="rect">
            <a:avLst/>
          </a:prstGeom>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97551C13-2ACD-4DFA-B9BD-0E3D39F46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DBF29E0A-B341-42AC-9B86-B650643A7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246887"/>
            <a:ext cx="4397755" cy="637793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21">
            <a:extLst>
              <a:ext uri="{FF2B5EF4-FFF2-40B4-BE49-F238E27FC236}">
                <a16:creationId xmlns:a16="http://schemas.microsoft.com/office/drawing/2014/main" id="{407A2A6E-3F51-42E6-9F72-2F86245CC1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70284" y="4405863"/>
            <a:ext cx="27630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FE4E848-86DD-41E5-BABB-AC7484B93037}"/>
              </a:ext>
            </a:extLst>
          </p:cNvPr>
          <p:cNvSpPr>
            <a:spLocks noGrp="1"/>
          </p:cNvSpPr>
          <p:nvPr>
            <p:ph type="title"/>
          </p:nvPr>
        </p:nvSpPr>
        <p:spPr>
          <a:xfrm>
            <a:off x="8195138" y="3656096"/>
            <a:ext cx="3113366" cy="749767"/>
          </a:xfrm>
        </p:spPr>
        <p:txBody>
          <a:bodyPr vert="horz" lIns="91440" tIns="45720" rIns="91440" bIns="45720" rtlCol="0" anchor="b">
            <a:normAutofit fontScale="90000"/>
          </a:bodyPr>
          <a:lstStyle/>
          <a:p>
            <a:pPr algn="ctr">
              <a:lnSpc>
                <a:spcPct val="85000"/>
              </a:lnSpc>
            </a:pPr>
            <a:r>
              <a:rPr lang="lv-LV" sz="2600" b="1" cap="all" dirty="0">
                <a:latin typeface="Times New Roman" panose="02020603050405020304" pitchFamily="18" charset="0"/>
                <a:cs typeface="Times New Roman" panose="02020603050405020304" pitchFamily="18" charset="0"/>
              </a:rPr>
              <a:t>Funkcionālas dekompozīcijas diagramma</a:t>
            </a:r>
          </a:p>
        </p:txBody>
      </p:sp>
      <p:pic>
        <p:nvPicPr>
          <p:cNvPr id="13" name="Picture 12">
            <a:extLst>
              <a:ext uri="{FF2B5EF4-FFF2-40B4-BE49-F238E27FC236}">
                <a16:creationId xmlns:a16="http://schemas.microsoft.com/office/drawing/2014/main" id="{804FF6F4-1288-56FC-0696-B5D3F2973F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39900" y="53896"/>
            <a:ext cx="4510645" cy="6557216"/>
          </a:xfrm>
          <a:prstGeom prst="rect">
            <a:avLst/>
          </a:prstGeom>
          <a:noFill/>
          <a:ln>
            <a:noFill/>
          </a:ln>
        </p:spPr>
      </p:pic>
    </p:spTree>
    <p:extLst>
      <p:ext uri="{BB962C8B-B14F-4D97-AF65-F5344CB8AC3E}">
        <p14:creationId xmlns:p14="http://schemas.microsoft.com/office/powerpoint/2010/main" val="2298702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E7461E-D3EF-467C-90B0-A07159CA6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6187544F-2A96-4442-9598-104754EE6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9288961F-689B-486C-86C4-49DA3F389C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308371E6-9986-4C28-BCFA-32466833D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56"/>
            <a:ext cx="12192000" cy="6858000"/>
          </a:xfrm>
          <a:prstGeom prst="rect">
            <a:avLst/>
          </a:prstGeom>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97551C13-2ACD-4DFA-B9BD-0E3D39F46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DBF29E0A-B341-42AC-9B86-B650643A7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246887"/>
            <a:ext cx="4397755" cy="637793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21">
            <a:extLst>
              <a:ext uri="{FF2B5EF4-FFF2-40B4-BE49-F238E27FC236}">
                <a16:creationId xmlns:a16="http://schemas.microsoft.com/office/drawing/2014/main" id="{407A2A6E-3F51-42E6-9F72-2F86245CC1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70284" y="4405863"/>
            <a:ext cx="27630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FE4E848-86DD-41E5-BABB-AC7484B93037}"/>
              </a:ext>
            </a:extLst>
          </p:cNvPr>
          <p:cNvSpPr>
            <a:spLocks noGrp="1"/>
          </p:cNvSpPr>
          <p:nvPr>
            <p:ph type="title"/>
          </p:nvPr>
        </p:nvSpPr>
        <p:spPr>
          <a:xfrm>
            <a:off x="8195138" y="3656096"/>
            <a:ext cx="3113366" cy="749767"/>
          </a:xfrm>
        </p:spPr>
        <p:txBody>
          <a:bodyPr vert="horz" lIns="91440" tIns="45720" rIns="91440" bIns="45720" rtlCol="0" anchor="b">
            <a:normAutofit/>
          </a:bodyPr>
          <a:lstStyle/>
          <a:p>
            <a:pPr algn="ctr">
              <a:lnSpc>
                <a:spcPct val="85000"/>
              </a:lnSpc>
            </a:pPr>
            <a:r>
              <a:rPr lang="lv-LV" sz="2600" b="1" cap="all" dirty="0">
                <a:latin typeface="Times New Roman" panose="02020603050405020304" pitchFamily="18" charset="0"/>
                <a:cs typeface="Times New Roman" panose="02020603050405020304" pitchFamily="18" charset="0"/>
              </a:rPr>
              <a:t>ER diagramma</a:t>
            </a:r>
          </a:p>
        </p:txBody>
      </p:sp>
      <p:pic>
        <p:nvPicPr>
          <p:cNvPr id="4" name="Picture 3" descr="Diagram&#10;&#10;Description automatically generated">
            <a:extLst>
              <a:ext uri="{FF2B5EF4-FFF2-40B4-BE49-F238E27FC236}">
                <a16:creationId xmlns:a16="http://schemas.microsoft.com/office/drawing/2014/main" id="{53B7F2B5-07DB-5157-1CF9-D9343C69B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565" y="174997"/>
            <a:ext cx="5272415" cy="6508005"/>
          </a:xfrm>
          <a:prstGeom prst="rect">
            <a:avLst/>
          </a:prstGeom>
        </p:spPr>
      </p:pic>
    </p:spTree>
    <p:extLst>
      <p:ext uri="{BB962C8B-B14F-4D97-AF65-F5344CB8AC3E}">
        <p14:creationId xmlns:p14="http://schemas.microsoft.com/office/powerpoint/2010/main" val="3602726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E7461E-D3EF-467C-90B0-A07159CA6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6187544F-2A96-4442-9598-104754EE6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9288961F-689B-486C-86C4-49DA3F389C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308371E6-9986-4C28-BCFA-32466833D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56"/>
            <a:ext cx="12192000" cy="6858000"/>
          </a:xfrm>
          <a:prstGeom prst="rect">
            <a:avLst/>
          </a:prstGeom>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97551C13-2ACD-4DFA-B9BD-0E3D39F46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DBF29E0A-B341-42AC-9B86-B650643A7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246887"/>
            <a:ext cx="4397755" cy="637793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21">
            <a:extLst>
              <a:ext uri="{FF2B5EF4-FFF2-40B4-BE49-F238E27FC236}">
                <a16:creationId xmlns:a16="http://schemas.microsoft.com/office/drawing/2014/main" id="{407A2A6E-3F51-42E6-9F72-2F86245CC1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70284" y="4405863"/>
            <a:ext cx="27630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FE4E848-86DD-41E5-BABB-AC7484B93037}"/>
              </a:ext>
            </a:extLst>
          </p:cNvPr>
          <p:cNvSpPr>
            <a:spLocks noGrp="1"/>
          </p:cNvSpPr>
          <p:nvPr>
            <p:ph type="title"/>
          </p:nvPr>
        </p:nvSpPr>
        <p:spPr>
          <a:xfrm>
            <a:off x="8195138" y="3656096"/>
            <a:ext cx="3113366" cy="749767"/>
          </a:xfrm>
        </p:spPr>
        <p:txBody>
          <a:bodyPr vert="horz" lIns="91440" tIns="45720" rIns="91440" bIns="45720" rtlCol="0" anchor="b">
            <a:normAutofit fontScale="90000"/>
          </a:bodyPr>
          <a:lstStyle/>
          <a:p>
            <a:pPr algn="ctr">
              <a:lnSpc>
                <a:spcPct val="85000"/>
              </a:lnSpc>
            </a:pPr>
            <a:r>
              <a:rPr lang="lv-LV" sz="2600" b="1" cap="all" dirty="0">
                <a:latin typeface="Times New Roman" panose="02020603050405020304" pitchFamily="18" charset="0"/>
                <a:cs typeface="Times New Roman" panose="02020603050405020304" pitchFamily="18" charset="0"/>
              </a:rPr>
              <a:t>Datu plūsmas diagramma</a:t>
            </a:r>
          </a:p>
        </p:txBody>
      </p:sp>
      <p:pic>
        <p:nvPicPr>
          <p:cNvPr id="11" name="Picture 10" descr="Diagram&#10;&#10;Description automatically generated">
            <a:extLst>
              <a:ext uri="{FF2B5EF4-FFF2-40B4-BE49-F238E27FC236}">
                <a16:creationId xmlns:a16="http://schemas.microsoft.com/office/drawing/2014/main" id="{959D6B97-BD72-8DA1-F37D-0654C5F4B645}"/>
              </a:ext>
            </a:extLst>
          </p:cNvPr>
          <p:cNvPicPr>
            <a:picLocks noChangeAspect="1"/>
          </p:cNvPicPr>
          <p:nvPr/>
        </p:nvPicPr>
        <p:blipFill rotWithShape="1">
          <a:blip r:embed="rId2">
            <a:extLst>
              <a:ext uri="{28A0092B-C50C-407E-A947-70E740481C1C}">
                <a14:useLocalDpi xmlns:a14="http://schemas.microsoft.com/office/drawing/2010/main" val="0"/>
              </a:ext>
            </a:extLst>
          </a:blip>
          <a:srcRect r="8255"/>
          <a:stretch/>
        </p:blipFill>
        <p:spPr bwMode="auto">
          <a:xfrm>
            <a:off x="236220" y="1735861"/>
            <a:ext cx="7203939" cy="384047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90372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E7461E-D3EF-467C-90B0-A07159CA6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6187544F-2A96-4442-9598-104754EE6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9288961F-689B-486C-86C4-49DA3F389C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308371E6-9986-4C28-BCFA-32466833D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56"/>
            <a:ext cx="12192000" cy="6858000"/>
          </a:xfrm>
          <a:prstGeom prst="rect">
            <a:avLst/>
          </a:prstGeom>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97551C13-2ACD-4DFA-B9BD-0E3D39F46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DBF29E0A-B341-42AC-9B86-B650643A7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246887"/>
            <a:ext cx="4397755" cy="637793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21">
            <a:extLst>
              <a:ext uri="{FF2B5EF4-FFF2-40B4-BE49-F238E27FC236}">
                <a16:creationId xmlns:a16="http://schemas.microsoft.com/office/drawing/2014/main" id="{407A2A6E-3F51-42E6-9F72-2F86245CC1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70284" y="4405863"/>
            <a:ext cx="27630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FE4E848-86DD-41E5-BABB-AC7484B93037}"/>
              </a:ext>
            </a:extLst>
          </p:cNvPr>
          <p:cNvSpPr>
            <a:spLocks noGrp="1"/>
          </p:cNvSpPr>
          <p:nvPr>
            <p:ph type="title"/>
          </p:nvPr>
        </p:nvSpPr>
        <p:spPr>
          <a:xfrm>
            <a:off x="8195138" y="3656096"/>
            <a:ext cx="3113366" cy="749767"/>
          </a:xfrm>
        </p:spPr>
        <p:txBody>
          <a:bodyPr vert="horz" lIns="91440" tIns="45720" rIns="91440" bIns="45720" rtlCol="0" anchor="b">
            <a:normAutofit fontScale="90000"/>
          </a:bodyPr>
          <a:lstStyle/>
          <a:p>
            <a:pPr algn="ctr">
              <a:lnSpc>
                <a:spcPct val="85000"/>
              </a:lnSpc>
            </a:pPr>
            <a:r>
              <a:rPr lang="lv-LV" sz="2600" b="1" cap="all" dirty="0">
                <a:latin typeface="Times New Roman" panose="02020603050405020304" pitchFamily="18" charset="0"/>
                <a:cs typeface="Times New Roman" panose="02020603050405020304" pitchFamily="18" charset="0"/>
              </a:rPr>
              <a:t>UML darbības diagramma</a:t>
            </a:r>
          </a:p>
        </p:txBody>
      </p:sp>
      <p:pic>
        <p:nvPicPr>
          <p:cNvPr id="13" name="Picture 12" descr="Diagram, schematic&#10;&#10;Description automatically generated">
            <a:extLst>
              <a:ext uri="{FF2B5EF4-FFF2-40B4-BE49-F238E27FC236}">
                <a16:creationId xmlns:a16="http://schemas.microsoft.com/office/drawing/2014/main" id="{023CEEE6-AF44-D1CD-1E96-91BC03C3BB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5405" y="246886"/>
            <a:ext cx="5030735" cy="6377939"/>
          </a:xfrm>
          <a:prstGeom prst="rect">
            <a:avLst/>
          </a:prstGeom>
          <a:noFill/>
          <a:ln>
            <a:noFill/>
          </a:ln>
        </p:spPr>
      </p:pic>
    </p:spTree>
    <p:extLst>
      <p:ext uri="{BB962C8B-B14F-4D97-AF65-F5344CB8AC3E}">
        <p14:creationId xmlns:p14="http://schemas.microsoft.com/office/powerpoint/2010/main" val="1722955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E7461E-D3EF-467C-90B0-A07159CA6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6187544F-2A96-4442-9598-104754EE6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9288961F-689B-486C-86C4-49DA3F389C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308371E6-9986-4C28-BCFA-32466833D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56"/>
            <a:ext cx="12192000" cy="6858000"/>
          </a:xfrm>
          <a:prstGeom prst="rect">
            <a:avLst/>
          </a:prstGeom>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97551C13-2ACD-4DFA-B9BD-0E3D39F46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DBF29E0A-B341-42AC-9B86-B650643A7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246887"/>
            <a:ext cx="4397755" cy="637793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21">
            <a:extLst>
              <a:ext uri="{FF2B5EF4-FFF2-40B4-BE49-F238E27FC236}">
                <a16:creationId xmlns:a16="http://schemas.microsoft.com/office/drawing/2014/main" id="{407A2A6E-3F51-42E6-9F72-2F86245CC1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70284" y="4405863"/>
            <a:ext cx="27630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FE4E848-86DD-41E5-BABB-AC7484B93037}"/>
              </a:ext>
            </a:extLst>
          </p:cNvPr>
          <p:cNvSpPr>
            <a:spLocks noGrp="1"/>
          </p:cNvSpPr>
          <p:nvPr>
            <p:ph type="title"/>
          </p:nvPr>
        </p:nvSpPr>
        <p:spPr>
          <a:xfrm>
            <a:off x="8195138" y="3656096"/>
            <a:ext cx="3113366" cy="749767"/>
          </a:xfrm>
        </p:spPr>
        <p:txBody>
          <a:bodyPr vert="horz" lIns="91440" tIns="45720" rIns="91440" bIns="45720" rtlCol="0" anchor="b">
            <a:normAutofit/>
          </a:bodyPr>
          <a:lstStyle/>
          <a:p>
            <a:pPr algn="ctr">
              <a:lnSpc>
                <a:spcPct val="85000"/>
              </a:lnSpc>
            </a:pPr>
            <a:r>
              <a:rPr lang="lv-LV" sz="2600" b="1" cap="all" dirty="0">
                <a:latin typeface="Times New Roman" panose="02020603050405020304" pitchFamily="18" charset="0"/>
                <a:cs typeface="Times New Roman" panose="02020603050405020304" pitchFamily="18" charset="0"/>
              </a:rPr>
              <a:t>Tabulu shēma</a:t>
            </a:r>
          </a:p>
        </p:txBody>
      </p:sp>
      <p:pic>
        <p:nvPicPr>
          <p:cNvPr id="11" name="Picture 10">
            <a:extLst>
              <a:ext uri="{FF2B5EF4-FFF2-40B4-BE49-F238E27FC236}">
                <a16:creationId xmlns:a16="http://schemas.microsoft.com/office/drawing/2014/main" id="{A522469A-1BDC-6BEC-655B-25FFCCA13CE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4000" t="13776" r="14833" b="13540"/>
          <a:stretch/>
        </p:blipFill>
        <p:spPr bwMode="auto">
          <a:xfrm>
            <a:off x="57983" y="1059883"/>
            <a:ext cx="7462324" cy="534783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00628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76B06-0C62-A898-BB59-EB14EADE8238}"/>
              </a:ext>
            </a:extLst>
          </p:cNvPr>
          <p:cNvSpPr>
            <a:spLocks noGrp="1"/>
          </p:cNvSpPr>
          <p:nvPr>
            <p:ph type="title"/>
          </p:nvPr>
        </p:nvSpPr>
        <p:spPr/>
        <p:txBody>
          <a:bodyPr/>
          <a:lstStyle/>
          <a:p>
            <a:r>
              <a:rPr lang="lv-LV" dirty="0"/>
              <a:t>Tekošais sākumlapas stāvoklis</a:t>
            </a:r>
            <a:endParaRPr lang="ru-RU" dirty="0"/>
          </a:p>
        </p:txBody>
      </p:sp>
      <p:pic>
        <p:nvPicPr>
          <p:cNvPr id="5" name="Picture 4">
            <a:extLst>
              <a:ext uri="{FF2B5EF4-FFF2-40B4-BE49-F238E27FC236}">
                <a16:creationId xmlns:a16="http://schemas.microsoft.com/office/drawing/2014/main" id="{8E7B02FF-3A80-F2A6-01E3-E99E2B46BC9F}"/>
              </a:ext>
            </a:extLst>
          </p:cNvPr>
          <p:cNvPicPr>
            <a:picLocks noChangeAspect="1"/>
          </p:cNvPicPr>
          <p:nvPr/>
        </p:nvPicPr>
        <p:blipFill>
          <a:blip r:embed="rId2"/>
          <a:stretch>
            <a:fillRect/>
          </a:stretch>
        </p:blipFill>
        <p:spPr>
          <a:xfrm>
            <a:off x="3765203" y="1965960"/>
            <a:ext cx="4661594" cy="4188890"/>
          </a:xfrm>
          <a:prstGeom prst="rect">
            <a:avLst/>
          </a:prstGeom>
        </p:spPr>
      </p:pic>
    </p:spTree>
    <p:extLst>
      <p:ext uri="{BB962C8B-B14F-4D97-AF65-F5344CB8AC3E}">
        <p14:creationId xmlns:p14="http://schemas.microsoft.com/office/powerpoint/2010/main" val="675633241"/>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docProps/app.xml><?xml version="1.0" encoding="utf-8"?>
<Properties xmlns="http://schemas.openxmlformats.org/officeDocument/2006/extended-properties" xmlns:vt="http://schemas.openxmlformats.org/officeDocument/2006/docPropsVTypes">
  <Template>TM03457444[[fn=Basis]]</Template>
  <TotalTime>847</TotalTime>
  <Words>121</Words>
  <Application>Microsoft Office PowerPoint</Application>
  <PresentationFormat>Widescreen</PresentationFormat>
  <Paragraphs>22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Corbel</vt:lpstr>
      <vt:lpstr>Times New Roman</vt:lpstr>
      <vt:lpstr>Basis</vt:lpstr>
      <vt:lpstr>Lietotāju vingrojumu analīzes un datu uzskaites automatizētā sistēma</vt:lpstr>
      <vt:lpstr>Uzdevuma nostādne</vt:lpstr>
      <vt:lpstr>Izmantotas tehnoloģijas</vt:lpstr>
      <vt:lpstr>Funkcionālas dekompozīcijas diagramma</vt:lpstr>
      <vt:lpstr>ER diagramma</vt:lpstr>
      <vt:lpstr>Datu plūsmas diagramma</vt:lpstr>
      <vt:lpstr>UML darbības diagramma</vt:lpstr>
      <vt:lpstr>Tabulu shēma</vt:lpstr>
      <vt:lpstr>Tekošais sākumlapas stāvoklis</vt:lpstr>
      <vt:lpstr>Nobeigums</vt:lpstr>
      <vt:lpstr>Paldies par uzmanību!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Yegor Bolozdinya</dc:creator>
  <cp:lastModifiedBy>Yegor Bolozdinya</cp:lastModifiedBy>
  <cp:revision>116</cp:revision>
  <dcterms:created xsi:type="dcterms:W3CDTF">2021-09-27T22:28:42Z</dcterms:created>
  <dcterms:modified xsi:type="dcterms:W3CDTF">2022-06-20T04:22:38Z</dcterms:modified>
</cp:coreProperties>
</file>