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58" r:id="rId11"/>
    <p:sldId id="259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 autoAdjust="0"/>
    <p:restoredTop sz="80403" autoAdjust="0"/>
  </p:normalViewPr>
  <p:slideViewPr>
    <p:cSldViewPr snapToGrid="0">
      <p:cViewPr>
        <p:scale>
          <a:sx n="50" d="100"/>
          <a:sy n="50" d="100"/>
        </p:scale>
        <p:origin x="30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08690-DF48-4E47-BB78-307FBB28B80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07FD-3A0A-4707-9F10-35C82BB9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title slide with the course, the team, and the Project Title (new)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like, "Reduced Peritonitis in Peritoneal Dialysis Patients"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UVA logo or footer on each slide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with the slide you prepared for the session with Jody Reyes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 on your initial indications of incidence and prevalence of the clinical concerns that justify your project selection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demographic, cultural, economic, history, regional, or even international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lower incidence of PD infections in Taiwan)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least one slide that lists specific questions you want to ask our UVA data systems.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 your primary or secondary sources for each set of data.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5-10 citations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A07FD-3A0A-4707-9F10-35C82BB9A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 on your initial indications of incidence and prevalence of the clinical concerns that justify your project selection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12040-BE47-4B68-8D4E-1B88289C2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2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demographic, cultural, economic, history, regional, or even international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lower incidence of PD infections in Taiwan)</a:t>
            </a:r>
          </a:p>
          <a:p>
            <a:endParaRPr lang="en-US" dirty="0"/>
          </a:p>
          <a:p>
            <a:r>
              <a:rPr lang="en-US" dirty="0"/>
              <a:t>Some things to take into account: social determinants of health </a:t>
            </a:r>
          </a:p>
          <a:p>
            <a:pPr marL="171450" indent="-171450">
              <a:buFontTx/>
              <a:buChar char="-"/>
            </a:pPr>
            <a:r>
              <a:rPr lang="en-US" dirty="0"/>
              <a:t>Pets or little children </a:t>
            </a:r>
          </a:p>
          <a:p>
            <a:pPr marL="171450" indent="-171450">
              <a:buFontTx/>
              <a:buChar char="-"/>
            </a:pPr>
            <a:r>
              <a:rPr lang="en-US" dirty="0"/>
              <a:t>Zip code </a:t>
            </a:r>
          </a:p>
          <a:p>
            <a:pPr marL="171450" indent="-171450">
              <a:buFontTx/>
              <a:buChar char="-"/>
            </a:pPr>
            <a:r>
              <a:rPr lang="en-US" dirty="0"/>
              <a:t>Fluency in English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Comorbities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A07FD-3A0A-4707-9F10-35C82BB9A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least one slide that lists specific questions you want to ask our UVA data systems.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 your primary or secondary sources for each set of data.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Incidence rate of peritonitis from peritoneal dialysis patients at UVA hospital </a:t>
            </a:r>
          </a:p>
          <a:p>
            <a:pPr marL="171450" indent="-171450">
              <a:buFontTx/>
              <a:buChar char="-"/>
            </a:pPr>
            <a:r>
              <a:rPr lang="en-US" dirty="0"/>
              <a:t>Rate of admissions into the hospital because of peritonitis </a:t>
            </a:r>
          </a:p>
          <a:p>
            <a:pPr marL="171450" indent="-171450">
              <a:buFontTx/>
              <a:buChar char="-"/>
            </a:pPr>
            <a:r>
              <a:rPr lang="en-US" dirty="0"/>
              <a:t>Zip code of these patients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they are getting these infections?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A07FD-3A0A-4707-9F10-35C82BB9A6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least one slide that lists specific questions you want to ask our UVA data systems.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 your primary or secondary sources for each set of data.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Incidence rate of peritonitis from peritoneal dialysis patients at UVA hospital </a:t>
            </a:r>
          </a:p>
          <a:p>
            <a:pPr marL="171450" indent="-171450">
              <a:buFontTx/>
              <a:buChar char="-"/>
            </a:pPr>
            <a:r>
              <a:rPr lang="en-US" dirty="0"/>
              <a:t>Rate of admissions into the hospital because of peritonitis </a:t>
            </a:r>
          </a:p>
          <a:p>
            <a:pPr marL="171450" indent="-171450">
              <a:buFontTx/>
              <a:buChar char="-"/>
            </a:pPr>
            <a:r>
              <a:rPr lang="en-US" dirty="0"/>
              <a:t>Zip code of these patients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they are getting these infections?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A07FD-3A0A-4707-9F10-35C82BB9A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Peritonitis (per PD patient)</a:t>
            </a:r>
          </a:p>
          <a:p>
            <a:pPr lvl="1"/>
            <a:r>
              <a:rPr lang="en-US" dirty="0"/>
              <a:t>Number of Previous Events</a:t>
            </a:r>
          </a:p>
          <a:p>
            <a:pPr lvl="1"/>
            <a:r>
              <a:rPr lang="en-US" dirty="0"/>
              <a:t>Length of time on PD</a:t>
            </a:r>
          </a:p>
          <a:p>
            <a:pPr lvl="1"/>
            <a:r>
              <a:rPr lang="en-US" dirty="0"/>
              <a:t>What type of bacteria (gram positive or gram negative) or pathogen?</a:t>
            </a:r>
          </a:p>
          <a:p>
            <a:pPr lvl="1"/>
            <a:r>
              <a:rPr lang="en-US" dirty="0"/>
              <a:t>Patient Location</a:t>
            </a:r>
          </a:p>
          <a:p>
            <a:pPr lvl="1"/>
            <a:r>
              <a:rPr lang="en-US" dirty="0"/>
              <a:t>Readmissions within 1 month</a:t>
            </a:r>
          </a:p>
          <a:p>
            <a:pPr lvl="1"/>
            <a:r>
              <a:rPr lang="en-US" dirty="0"/>
              <a:t>Did patient have to switch to Hemodialysis after this event?</a:t>
            </a:r>
          </a:p>
          <a:p>
            <a:pPr lvl="1"/>
            <a:r>
              <a:rPr lang="en-US" dirty="0"/>
              <a:t>Demographics of patient</a:t>
            </a:r>
          </a:p>
          <a:p>
            <a:r>
              <a:rPr lang="en-US" dirty="0"/>
              <a:t>Hospital Admissions (per PD Patient)</a:t>
            </a:r>
          </a:p>
          <a:p>
            <a:pPr lvl="1"/>
            <a:r>
              <a:rPr lang="en-US" dirty="0"/>
              <a:t>Cause for admission</a:t>
            </a:r>
          </a:p>
          <a:p>
            <a:pPr lvl="2"/>
            <a:r>
              <a:rPr lang="en-US" dirty="0"/>
              <a:t>Alternative pathogenesis of Peritonitis?</a:t>
            </a:r>
          </a:p>
          <a:p>
            <a:pPr lvl="1"/>
            <a:r>
              <a:rPr lang="en-US" dirty="0"/>
              <a:t>Length of admission</a:t>
            </a:r>
          </a:p>
          <a:p>
            <a:r>
              <a:rPr lang="en-US" dirty="0"/>
              <a:t>Total cost of </a:t>
            </a:r>
            <a:r>
              <a:rPr lang="en-US" dirty="0" err="1"/>
              <a:t>admissionESRD</a:t>
            </a:r>
            <a:r>
              <a:rPr lang="en-US" dirty="0"/>
              <a:t> Patients</a:t>
            </a:r>
          </a:p>
          <a:p>
            <a:pPr lvl="1"/>
            <a:r>
              <a:rPr lang="en-US" dirty="0"/>
              <a:t>Which modality are they choosing first?</a:t>
            </a:r>
          </a:p>
          <a:p>
            <a:pPr lvl="1"/>
            <a:r>
              <a:rPr lang="en-US" dirty="0"/>
              <a:t>How much education do they have of the different modalities before they decide (sessions attended, consultations, appointments)?</a:t>
            </a:r>
          </a:p>
          <a:p>
            <a:pPr lvl="1"/>
            <a:r>
              <a:rPr lang="en-US" dirty="0"/>
              <a:t>Comorbidities?</a:t>
            </a:r>
          </a:p>
          <a:p>
            <a:pPr lvl="1"/>
            <a:r>
              <a:rPr lang="en-US" dirty="0"/>
              <a:t>Demographics?</a:t>
            </a:r>
          </a:p>
          <a:p>
            <a:pPr lvl="1"/>
            <a:r>
              <a:rPr lang="en-US" dirty="0"/>
              <a:t>Location or proximity to clinic</a:t>
            </a:r>
          </a:p>
          <a:p>
            <a:pPr lvl="1"/>
            <a:r>
              <a:rPr lang="en-US" dirty="0"/>
              <a:t>At what stage was CKD detected?</a:t>
            </a:r>
          </a:p>
          <a:p>
            <a:pPr lvl="1"/>
            <a:r>
              <a:rPr lang="en-US" dirty="0"/>
              <a:t>ESRD cause</a:t>
            </a:r>
          </a:p>
          <a:p>
            <a:pPr lvl="1"/>
            <a:r>
              <a:rPr lang="en-US" dirty="0"/>
              <a:t>Mortality Rate by modality</a:t>
            </a:r>
          </a:p>
          <a:p>
            <a:r>
              <a:rPr lang="en-US" dirty="0"/>
              <a:t>PD Patients</a:t>
            </a:r>
          </a:p>
          <a:p>
            <a:pPr lvl="1"/>
            <a:r>
              <a:rPr lang="en-US" dirty="0"/>
              <a:t>How long have they been on PD?</a:t>
            </a:r>
          </a:p>
          <a:p>
            <a:pPr lvl="1"/>
            <a:r>
              <a:rPr lang="en-US" dirty="0"/>
              <a:t>Automatic (cycler, overnight) or Continuous Ambulatory PD (CAPD)</a:t>
            </a:r>
          </a:p>
          <a:p>
            <a:pPr lvl="1"/>
            <a:r>
              <a:rPr lang="en-US" dirty="0"/>
              <a:t>Compliance – sessions performed vs missed, checkups</a:t>
            </a:r>
          </a:p>
          <a:p>
            <a:pPr lvl="1"/>
            <a:r>
              <a:rPr lang="en-US" dirty="0"/>
              <a:t>Remote or in-person checkups (this is only a recent option with TYTO)</a:t>
            </a:r>
          </a:p>
          <a:p>
            <a:pPr lvl="1"/>
            <a:r>
              <a:rPr lang="en-US" dirty="0"/>
              <a:t>How expensive is PD as a service per patient?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A07FD-3A0A-4707-9F10-35C82BB9A6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3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Peritonitis (per PD patient)</a:t>
            </a:r>
          </a:p>
          <a:p>
            <a:pPr lvl="1"/>
            <a:r>
              <a:rPr lang="en-US" dirty="0"/>
              <a:t>Number of Previous Events</a:t>
            </a:r>
          </a:p>
          <a:p>
            <a:pPr lvl="1"/>
            <a:r>
              <a:rPr lang="en-US" dirty="0"/>
              <a:t>Length of time on PD</a:t>
            </a:r>
          </a:p>
          <a:p>
            <a:pPr lvl="1"/>
            <a:r>
              <a:rPr lang="en-US" dirty="0"/>
              <a:t>What type of bacteria (gram positive or gram negative) or pathogen?</a:t>
            </a:r>
          </a:p>
          <a:p>
            <a:pPr lvl="1"/>
            <a:r>
              <a:rPr lang="en-US" dirty="0"/>
              <a:t>Patient Location</a:t>
            </a:r>
          </a:p>
          <a:p>
            <a:pPr lvl="1"/>
            <a:r>
              <a:rPr lang="en-US" dirty="0"/>
              <a:t>Readmissions within 1 month</a:t>
            </a:r>
          </a:p>
          <a:p>
            <a:pPr lvl="1"/>
            <a:r>
              <a:rPr lang="en-US" dirty="0"/>
              <a:t>Did patient have to switch to Hemodialysis after this event?</a:t>
            </a:r>
          </a:p>
          <a:p>
            <a:pPr lvl="1"/>
            <a:r>
              <a:rPr lang="en-US" dirty="0"/>
              <a:t>Demographics of patient</a:t>
            </a:r>
          </a:p>
          <a:p>
            <a:r>
              <a:rPr lang="en-US" dirty="0"/>
              <a:t>Hospital Admissions (per PD Patient)</a:t>
            </a:r>
          </a:p>
          <a:p>
            <a:pPr lvl="1"/>
            <a:r>
              <a:rPr lang="en-US" dirty="0"/>
              <a:t>Cause for admission</a:t>
            </a:r>
          </a:p>
          <a:p>
            <a:pPr lvl="2"/>
            <a:r>
              <a:rPr lang="en-US" dirty="0"/>
              <a:t>Alternative pathogenesis of Peritonitis?</a:t>
            </a:r>
          </a:p>
          <a:p>
            <a:pPr lvl="1"/>
            <a:r>
              <a:rPr lang="en-US" dirty="0"/>
              <a:t>Length of admission</a:t>
            </a:r>
          </a:p>
          <a:p>
            <a:r>
              <a:rPr lang="en-US" dirty="0"/>
              <a:t>            Total cost of admission</a:t>
            </a:r>
          </a:p>
          <a:p>
            <a:r>
              <a:rPr lang="en-US" dirty="0"/>
              <a:t>ESRD Patients</a:t>
            </a:r>
          </a:p>
          <a:p>
            <a:pPr lvl="1"/>
            <a:r>
              <a:rPr lang="en-US" dirty="0"/>
              <a:t>Which modality are they choosing first?</a:t>
            </a:r>
          </a:p>
          <a:p>
            <a:pPr lvl="1"/>
            <a:r>
              <a:rPr lang="en-US" dirty="0"/>
              <a:t>How much education do they have of the different modalities before they decide (sessions attended, consultations, appointments)?</a:t>
            </a:r>
          </a:p>
          <a:p>
            <a:pPr lvl="1"/>
            <a:r>
              <a:rPr lang="en-US" dirty="0"/>
              <a:t>Comorbidities?</a:t>
            </a:r>
          </a:p>
          <a:p>
            <a:pPr lvl="1"/>
            <a:r>
              <a:rPr lang="en-US" dirty="0"/>
              <a:t>Demographics?</a:t>
            </a:r>
          </a:p>
          <a:p>
            <a:pPr lvl="1"/>
            <a:r>
              <a:rPr lang="en-US" dirty="0"/>
              <a:t>Location or proximity to clinic</a:t>
            </a:r>
          </a:p>
          <a:p>
            <a:pPr lvl="1"/>
            <a:r>
              <a:rPr lang="en-US" dirty="0"/>
              <a:t>At what stage was CKD detected?</a:t>
            </a:r>
          </a:p>
          <a:p>
            <a:pPr lvl="1"/>
            <a:r>
              <a:rPr lang="en-US" dirty="0"/>
              <a:t>ESRD cause</a:t>
            </a:r>
          </a:p>
          <a:p>
            <a:pPr lvl="1"/>
            <a:r>
              <a:rPr lang="en-US" dirty="0"/>
              <a:t>Mortality Rate by modality</a:t>
            </a:r>
          </a:p>
          <a:p>
            <a:r>
              <a:rPr lang="en-US" dirty="0"/>
              <a:t>PD Patients</a:t>
            </a:r>
          </a:p>
          <a:p>
            <a:pPr lvl="1"/>
            <a:r>
              <a:rPr lang="en-US" dirty="0"/>
              <a:t>How long have they been on PD?</a:t>
            </a:r>
          </a:p>
          <a:p>
            <a:pPr lvl="1"/>
            <a:r>
              <a:rPr lang="en-US" dirty="0"/>
              <a:t>Automatic (cycler, overnight) or Continuous Ambulatory PD (CAPD)</a:t>
            </a:r>
          </a:p>
          <a:p>
            <a:pPr lvl="1"/>
            <a:r>
              <a:rPr lang="en-US" dirty="0"/>
              <a:t>Compliance – sessions performed vs missed, checkups</a:t>
            </a:r>
          </a:p>
          <a:p>
            <a:pPr lvl="1"/>
            <a:r>
              <a:rPr lang="en-US" dirty="0"/>
              <a:t>Remote or in-person checkups (this is only a recent option with TYTO)</a:t>
            </a:r>
          </a:p>
          <a:p>
            <a:pPr lvl="1"/>
            <a:r>
              <a:rPr lang="en-US" dirty="0"/>
              <a:t>How expensive is PD as a service per patient?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A07FD-3A0A-4707-9F10-35C82BB9A6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BF48-6611-4E42-9D7A-C3876EFE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CCAD6-1F17-48F8-960B-F17B979C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7FBC-B31A-4736-9880-2CC384A5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ACA9D-EAC0-4CE6-BBA7-C9FB3A38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72B7-F2C0-420C-BED2-1C9304E6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3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CA96-264C-4E73-92A4-A17232FE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FA38F-6873-4F71-A6AB-0B71B34D8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A50F-0E8B-44FA-B0BB-459AA304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C684-9BAF-4C66-A03C-80F606F6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37A3-CF15-430F-8BB9-01C9E845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29E2F-3503-448B-9A1D-1DD34888A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E8199-2434-4161-94AD-FF61FF90C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BE2C-3913-48B9-B008-A56F3801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09AB-F57C-43F3-BA76-7D190627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B25F-DA59-4266-A5D1-46BF7C88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CE5F-30F6-4F9E-B12B-583CE670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4757-3BB7-4ABA-82ED-76C2F95C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C2D7-7CD3-4654-84C3-81519FA2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D13C-2E2C-4DE7-9FFC-6829B23A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EC46-4B57-4713-9745-B70698C4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7039-5F45-4C01-9EB5-6DF07FFE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BDF5D-26A8-449C-8A8C-62303584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384FF-4646-48A4-BC05-641A186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D283-5B04-47A2-B7E4-937DD8A9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049E-CB31-47FE-AD41-D079944E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2DD4-AAF9-4355-9E1A-A0D87D72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743D-687A-4682-A61C-16F51E6CC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31C90-B3BF-43E6-B387-0E93F9DE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5F69A-A3B4-4B3E-8A4E-D0DE8539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5A9C-F5B6-4102-A959-DAC28418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4E9B-5B74-4F12-8DD8-A03CB69B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A7D2-B3EF-4047-A0D2-57D09FDE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DF965-5904-47F9-84F6-2A38EE27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D242E-4F70-4C8C-A401-D9BFC919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03AE3-2B27-4180-82A8-433E626FC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AD892-3342-408F-ADCD-E2303A949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A4F14-CE85-45F1-A846-3C587DA4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DCE9E-D8D8-43A6-814A-848ED401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AC307-5B44-4860-A725-4FC3EA9C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933B-F4B9-406B-BBEF-A241473D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1CC38-2B2C-4D75-B47D-B04765E8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19AC6-8A1E-4919-A937-3D651306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715C2-32DB-472D-BFAF-DAFB4A33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7D8B7-F0AD-4FBF-8A2D-4491470F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42B73-711D-423B-9EDC-5CBE247E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C6720-7995-4B7E-8903-E18120B0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3EF7-7D01-44EF-8D74-8E8E9D23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2A48-74B4-4582-BC41-3E632E82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6F07-3A85-4C1E-AF44-E44767755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A501-D3B6-490B-B4C0-F5E31A29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57B0-566B-4703-AD44-6CEE83F0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A0ABA-6280-44E4-8C47-0E2C1778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C21A-1E74-4CD3-AC86-7F907C79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98346-A30A-46FD-BF49-A0E31BC3B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48EA5-CC02-45E5-A8CC-ED3C4A01B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002B-1255-4492-B19C-1A6D9FA2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D616C-2CC1-4489-85C3-C1B03EDA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75A40-7CE9-496F-8509-105321EF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E6191-65D8-4467-B71A-F255495F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F807B-4DFB-4D3E-B7D9-06F71C70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9515-73EE-42DA-9B91-77CB277A2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8B83-6071-4ECF-A161-8AADC77ED6B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5C0E-1E7C-4C5A-86E0-CCEFF9D7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C3A2-D068-49DF-B271-ACBEFFEF6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15DA-30AB-4A77-AA4B-C6620DD7D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3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47/IJNRD.S123618" TargetMode="External"/><Relationship Id="rId2" Type="http://schemas.openxmlformats.org/officeDocument/2006/relationships/hyperlink" Target="https://www.usrds.org/2018/view/Defaul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747/pdi.2011.0015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F5A0-7E67-48E2-A97D-E38CFC166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Reduced Peritonitis in Peritoneal Dialysis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94F34-6450-40D1-9FD0-FE16CCF43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Bonaffini &amp; Lisa Chen</a:t>
            </a:r>
          </a:p>
          <a:p>
            <a:r>
              <a:rPr lang="en-US" dirty="0"/>
              <a:t>BME 6060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2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4B2C-2B4C-4A39-8185-7209A607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B712-E124-45D3-A887-4A6335B4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9254-9F03-46F3-B300-2D50268E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Specific Questions for UVA Data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91DC-A701-4549-A5BE-82848FFD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ESRD Patients</a:t>
            </a:r>
          </a:p>
          <a:p>
            <a:pPr lvl="1"/>
            <a:r>
              <a:rPr lang="en-US" dirty="0"/>
              <a:t>Which modality are they choosing first?</a:t>
            </a:r>
          </a:p>
          <a:p>
            <a:pPr lvl="1"/>
            <a:r>
              <a:rPr lang="en-US" dirty="0"/>
              <a:t>How much education do they have of the different modalities before they decide (sessions attended, consultations, appointments)?</a:t>
            </a:r>
          </a:p>
          <a:p>
            <a:pPr lvl="1"/>
            <a:r>
              <a:rPr lang="en-US" dirty="0"/>
              <a:t>Comorbidities?</a:t>
            </a:r>
          </a:p>
          <a:p>
            <a:pPr lvl="1"/>
            <a:r>
              <a:rPr lang="en-US" dirty="0"/>
              <a:t>Demographics?</a:t>
            </a:r>
          </a:p>
          <a:p>
            <a:pPr lvl="1"/>
            <a:r>
              <a:rPr lang="en-US" dirty="0"/>
              <a:t>Location or proximity to clinic</a:t>
            </a:r>
          </a:p>
          <a:p>
            <a:pPr lvl="1"/>
            <a:r>
              <a:rPr lang="en-US" dirty="0"/>
              <a:t>At what stage was CKD detected?</a:t>
            </a:r>
          </a:p>
          <a:p>
            <a:pPr lvl="1"/>
            <a:r>
              <a:rPr lang="en-US" dirty="0"/>
              <a:t>ESRD cause</a:t>
            </a:r>
          </a:p>
          <a:p>
            <a:pPr lvl="1"/>
            <a:r>
              <a:rPr lang="en-US" dirty="0"/>
              <a:t>Mortality Rate by modality</a:t>
            </a:r>
          </a:p>
          <a:p>
            <a:r>
              <a:rPr lang="en-US" dirty="0"/>
              <a:t>PD Patients</a:t>
            </a:r>
          </a:p>
          <a:p>
            <a:pPr lvl="1"/>
            <a:r>
              <a:rPr lang="en-US" dirty="0"/>
              <a:t>How long have they been on PD?</a:t>
            </a:r>
          </a:p>
          <a:p>
            <a:pPr lvl="1"/>
            <a:r>
              <a:rPr lang="en-US" dirty="0"/>
              <a:t>Automatic (cycler, overnight) or Continuous Ambulatory PD (CAPD)</a:t>
            </a:r>
          </a:p>
          <a:p>
            <a:pPr lvl="1"/>
            <a:r>
              <a:rPr lang="en-US" dirty="0"/>
              <a:t>Compliance – sessions performed vs missed, checkups</a:t>
            </a:r>
          </a:p>
          <a:p>
            <a:pPr lvl="1"/>
            <a:r>
              <a:rPr lang="en-US" dirty="0"/>
              <a:t>Remote or in-person checkups (this is only a recent option with TYTO)</a:t>
            </a:r>
          </a:p>
          <a:p>
            <a:pPr lvl="1"/>
            <a:r>
              <a:rPr lang="en-US" dirty="0"/>
              <a:t>How expensive is PD as a service per patient?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0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9254-9F03-46F3-B300-2D50268E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Specific Questions for UVA Data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91DC-A701-4549-A5BE-82848FFD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5128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Peritonitis (per PD patient)</a:t>
            </a:r>
          </a:p>
          <a:p>
            <a:pPr lvl="1"/>
            <a:r>
              <a:rPr lang="en-US" dirty="0"/>
              <a:t>Number of Previous Events</a:t>
            </a:r>
          </a:p>
          <a:p>
            <a:pPr lvl="1"/>
            <a:r>
              <a:rPr lang="en-US" dirty="0"/>
              <a:t>Length of time on PD</a:t>
            </a:r>
          </a:p>
          <a:p>
            <a:pPr lvl="1"/>
            <a:r>
              <a:rPr lang="en-US" dirty="0"/>
              <a:t>What type of bacteria (gram positive or gram negative) or pathogen?</a:t>
            </a:r>
          </a:p>
          <a:p>
            <a:pPr lvl="1"/>
            <a:r>
              <a:rPr lang="en-US" dirty="0"/>
              <a:t>Patient Location</a:t>
            </a:r>
          </a:p>
          <a:p>
            <a:pPr lvl="1"/>
            <a:r>
              <a:rPr lang="en-US" dirty="0"/>
              <a:t>Readmissions within 1 month</a:t>
            </a:r>
          </a:p>
          <a:p>
            <a:pPr lvl="1"/>
            <a:r>
              <a:rPr lang="en-US" dirty="0"/>
              <a:t>Did patient have to switch to Hemodialysis after this event?</a:t>
            </a:r>
          </a:p>
          <a:p>
            <a:pPr lvl="1"/>
            <a:r>
              <a:rPr lang="en-US" dirty="0"/>
              <a:t>Demographics of patient</a:t>
            </a:r>
          </a:p>
          <a:p>
            <a:r>
              <a:rPr lang="en-US" dirty="0"/>
              <a:t>Hospital Admissions (per PD Patient)</a:t>
            </a:r>
          </a:p>
          <a:p>
            <a:pPr lvl="1"/>
            <a:r>
              <a:rPr lang="en-US" dirty="0"/>
              <a:t>Cause for admission</a:t>
            </a:r>
          </a:p>
          <a:p>
            <a:pPr lvl="2"/>
            <a:r>
              <a:rPr lang="en-US" dirty="0"/>
              <a:t>Alternative pathogenesis of Peritonitis?</a:t>
            </a:r>
          </a:p>
          <a:p>
            <a:pPr lvl="1"/>
            <a:r>
              <a:rPr lang="en-US" dirty="0"/>
              <a:t>Length of admission</a:t>
            </a:r>
          </a:p>
          <a:p>
            <a:pPr lvl="1"/>
            <a:r>
              <a:rPr lang="en-US" dirty="0"/>
              <a:t>Total cost of admission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0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64B-4A3B-4A6F-AE59-1C516959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Synthesis – What can we 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AE25-091F-47EB-8E37-F77C8A9255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prospective Data Science Projects we shall:</a:t>
            </a:r>
          </a:p>
          <a:p>
            <a:pPr lvl="1"/>
            <a:r>
              <a:rPr lang="en-US" dirty="0"/>
              <a:t>Compare results if peritonitis rates were lowered or if peritonitis cases were caught earlier (due to our novel products)</a:t>
            </a:r>
          </a:p>
          <a:p>
            <a:pPr lvl="1"/>
            <a:r>
              <a:rPr lang="en-US" b="1" dirty="0"/>
              <a:t>Extrapolate output data as if the PD population were to increase 10-fold</a:t>
            </a:r>
          </a:p>
          <a:p>
            <a:pPr lvl="1"/>
            <a:r>
              <a:rPr lang="en-US" dirty="0"/>
              <a:t>Group data by</a:t>
            </a:r>
          </a:p>
          <a:p>
            <a:pPr lvl="2"/>
            <a:r>
              <a:rPr lang="en-US" dirty="0"/>
              <a:t>Demographic</a:t>
            </a:r>
          </a:p>
          <a:p>
            <a:pPr lvl="2"/>
            <a:r>
              <a:rPr lang="en-US" dirty="0"/>
              <a:t>Patient Location</a:t>
            </a:r>
          </a:p>
          <a:p>
            <a:pPr lvl="2"/>
            <a:r>
              <a:rPr lang="en-US" dirty="0"/>
              <a:t>Comorbidity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FF6C0-F20F-4F12-8B30-27536E454E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Outcomes for PD</a:t>
            </a:r>
          </a:p>
          <a:p>
            <a:pPr lvl="1"/>
            <a:r>
              <a:rPr lang="en-US" dirty="0"/>
              <a:t>Input Data</a:t>
            </a:r>
          </a:p>
          <a:p>
            <a:pPr lvl="2"/>
            <a:r>
              <a:rPr lang="en-US" dirty="0"/>
              <a:t>Number of years on PD</a:t>
            </a:r>
          </a:p>
          <a:p>
            <a:pPr lvl="2"/>
            <a:r>
              <a:rPr lang="en-US" dirty="0"/>
              <a:t>Differential time of dialysis: PD vs HD</a:t>
            </a:r>
          </a:p>
          <a:p>
            <a:pPr lvl="2"/>
            <a:r>
              <a:rPr lang="en-US" dirty="0"/>
              <a:t>Rate of mortality</a:t>
            </a:r>
          </a:p>
          <a:p>
            <a:pPr lvl="2"/>
            <a:r>
              <a:rPr lang="en-US" dirty="0"/>
              <a:t>Rate of Peritonitis events</a:t>
            </a:r>
          </a:p>
          <a:p>
            <a:pPr lvl="2"/>
            <a:r>
              <a:rPr lang="en-US" dirty="0"/>
              <a:t>Rates of switching to HD</a:t>
            </a:r>
          </a:p>
          <a:p>
            <a:pPr lvl="2"/>
            <a:r>
              <a:rPr lang="en-US" dirty="0"/>
              <a:t>Number of hospital admissions</a:t>
            </a:r>
          </a:p>
          <a:p>
            <a:pPr lvl="2"/>
            <a:r>
              <a:rPr lang="en-US" dirty="0"/>
              <a:t>Amount of education receive</a:t>
            </a:r>
          </a:p>
          <a:p>
            <a:pPr lvl="1"/>
            <a:r>
              <a:rPr lang="en-US" dirty="0"/>
              <a:t>Synthesize an outcome metric</a:t>
            </a:r>
          </a:p>
          <a:p>
            <a:pPr lvl="2"/>
            <a:r>
              <a:rPr lang="en-US" dirty="0"/>
              <a:t>Mortality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3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64B-4A3B-4A6F-AE59-1C516959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Synthesis – What can we 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AE25-091F-47EB-8E37-F77C8A9255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Cost to the Health System</a:t>
            </a:r>
          </a:p>
          <a:p>
            <a:pPr lvl="1"/>
            <a:r>
              <a:rPr lang="en-US" dirty="0"/>
              <a:t>Input Data</a:t>
            </a:r>
          </a:p>
          <a:p>
            <a:pPr lvl="2"/>
            <a:r>
              <a:rPr lang="en-US" dirty="0"/>
              <a:t>Cost of PD vs HD</a:t>
            </a:r>
          </a:p>
          <a:p>
            <a:pPr lvl="2"/>
            <a:r>
              <a:rPr lang="en-US" dirty="0"/>
              <a:t>Hospital admission cost</a:t>
            </a:r>
          </a:p>
          <a:p>
            <a:pPr lvl="2"/>
            <a:r>
              <a:rPr lang="en-US" dirty="0"/>
              <a:t>Hospital admission length</a:t>
            </a:r>
          </a:p>
          <a:p>
            <a:pPr lvl="2"/>
            <a:r>
              <a:rPr lang="en-US" dirty="0"/>
              <a:t>Readmissions</a:t>
            </a:r>
          </a:p>
          <a:p>
            <a:pPr lvl="2"/>
            <a:r>
              <a:rPr lang="en-US" dirty="0"/>
              <a:t>Cost of Peritonitis treatment</a:t>
            </a:r>
          </a:p>
          <a:p>
            <a:pPr lvl="1"/>
            <a:r>
              <a:rPr lang="en-US" dirty="0"/>
              <a:t>Synthesize a Cost Metric</a:t>
            </a:r>
          </a:p>
          <a:p>
            <a:pPr lvl="2"/>
            <a:r>
              <a:rPr lang="en-US" dirty="0"/>
              <a:t>Dollar cost</a:t>
            </a:r>
          </a:p>
          <a:p>
            <a:pPr lvl="2"/>
            <a:r>
              <a:rPr lang="en-US" dirty="0"/>
              <a:t>Amount of clinician time use</a:t>
            </a:r>
          </a:p>
          <a:p>
            <a:pPr lvl="2"/>
            <a:r>
              <a:rPr lang="en-US" dirty="0"/>
              <a:t>Positive margin generated?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FF6C0-F20F-4F12-8B30-27536E454E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Quality of Life for PD patients</a:t>
            </a:r>
          </a:p>
          <a:p>
            <a:pPr lvl="1"/>
            <a:r>
              <a:rPr lang="en-US" dirty="0"/>
              <a:t>Input Data</a:t>
            </a:r>
          </a:p>
          <a:p>
            <a:pPr lvl="2"/>
            <a:r>
              <a:rPr lang="en-US" dirty="0"/>
              <a:t>Rate of Peritonitis events</a:t>
            </a:r>
          </a:p>
          <a:p>
            <a:pPr lvl="2"/>
            <a:r>
              <a:rPr lang="en-US" dirty="0"/>
              <a:t>Length of time on PD</a:t>
            </a:r>
          </a:p>
          <a:p>
            <a:pPr lvl="2"/>
            <a:r>
              <a:rPr lang="en-US" dirty="0"/>
              <a:t>Distance from clinic (time saved)</a:t>
            </a:r>
          </a:p>
          <a:p>
            <a:pPr lvl="2"/>
            <a:r>
              <a:rPr lang="en-US" dirty="0"/>
              <a:t>Number of Hospital admissions</a:t>
            </a:r>
          </a:p>
          <a:p>
            <a:pPr lvl="2"/>
            <a:r>
              <a:rPr lang="en-US" dirty="0"/>
              <a:t>Number of days spent in hospital</a:t>
            </a:r>
          </a:p>
          <a:p>
            <a:pPr lvl="1"/>
            <a:r>
              <a:rPr lang="en-US" dirty="0"/>
              <a:t>Synthesize a Quality of Life Metric</a:t>
            </a:r>
          </a:p>
          <a:p>
            <a:pPr lvl="2"/>
            <a:r>
              <a:rPr lang="en-US" dirty="0"/>
              <a:t>Length of time on PD?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4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B87F20-49DB-4CD5-8A00-821A1A4E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91E99-EC9F-4E81-8E13-CCB7B4FE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“United States Renal Data System. 2018 USRDS Annual Data Report: Epidemiology of Kidney Disease in the United States.” 2018. National Institutes of Health, National Institute of Diabetes and Digestive and Kidney Diseases, Bethesda, MD, 2018. </a:t>
            </a:r>
            <a:r>
              <a:rPr lang="en-US" dirty="0">
                <a:effectLst/>
                <a:hlinkClick r:id="rId2"/>
              </a:rPr>
              <a:t>https://www.usrds.org/2018/view/Default.aspx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Salzer</a:t>
            </a:r>
            <a:r>
              <a:rPr lang="en-US" dirty="0">
                <a:effectLst/>
              </a:rPr>
              <a:t>, William L. 2018. “Peritoneal Dialysis-Related Peritonitis: Challenges and Solutions.” </a:t>
            </a:r>
            <a:r>
              <a:rPr lang="en-US" i="1" dirty="0">
                <a:effectLst/>
              </a:rPr>
              <a:t>International Journal of Nephrology and Renovascular Disease</a:t>
            </a:r>
            <a:r>
              <a:rPr lang="en-US" dirty="0">
                <a:effectLst/>
              </a:rPr>
              <a:t> 11 (June): 173–86. </a:t>
            </a:r>
            <a:r>
              <a:rPr lang="en-US" dirty="0">
                <a:effectLst/>
                <a:hlinkClick r:id="rId3"/>
              </a:rPr>
              <a:t>https://doi.org/10.2147/IJNRD.S123618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Kocyigit</a:t>
            </a:r>
            <a:r>
              <a:rPr lang="en-US" dirty="0">
                <a:effectLst/>
              </a:rPr>
              <a:t>, Ismail, Aydin </a:t>
            </a:r>
            <a:r>
              <a:rPr lang="en-US" dirty="0" err="1">
                <a:effectLst/>
              </a:rPr>
              <a:t>Unal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Derya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Karademir</a:t>
            </a:r>
            <a:r>
              <a:rPr lang="en-US" dirty="0">
                <a:effectLst/>
              </a:rPr>
              <a:t>, Sami </a:t>
            </a:r>
            <a:r>
              <a:rPr lang="en-US" dirty="0" err="1">
                <a:effectLst/>
              </a:rPr>
              <a:t>Bahcebasi</a:t>
            </a:r>
            <a:r>
              <a:rPr lang="en-US" dirty="0">
                <a:effectLst/>
              </a:rPr>
              <a:t>, Murat H. </a:t>
            </a:r>
            <a:r>
              <a:rPr lang="en-US" dirty="0" err="1">
                <a:effectLst/>
              </a:rPr>
              <a:t>Sipahioglu</a:t>
            </a:r>
            <a:r>
              <a:rPr lang="en-US" dirty="0">
                <a:effectLst/>
              </a:rPr>
              <a:t>, Bulent </a:t>
            </a:r>
            <a:r>
              <a:rPr lang="en-US" dirty="0" err="1">
                <a:effectLst/>
              </a:rPr>
              <a:t>Tokgoz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Oktay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Oymak</a:t>
            </a:r>
            <a:r>
              <a:rPr lang="en-US" dirty="0">
                <a:effectLst/>
              </a:rPr>
              <a:t>, and Cengiz Utas. 2012. “Improvement in Culture-Negative Peritoneal Dialysis-Related Peritonitis: A Single Center’s Experience.” </a:t>
            </a:r>
            <a:r>
              <a:rPr lang="en-US" i="1" dirty="0">
                <a:effectLst/>
              </a:rPr>
              <a:t>Peritoneal Dialysis International : Journal of the International Society for Peritoneal Dialysis</a:t>
            </a:r>
            <a:r>
              <a:rPr lang="en-US" dirty="0">
                <a:effectLst/>
              </a:rPr>
              <a:t> 32 (4): 476–78. </a:t>
            </a:r>
            <a:r>
              <a:rPr lang="en-US" dirty="0">
                <a:effectLst/>
                <a:hlinkClick r:id="rId4"/>
              </a:rPr>
              <a:t>https://doi.org/10.3747/pdi.2011.00153</a:t>
            </a:r>
            <a:r>
              <a:rPr lang="en-US" dirty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A43F-B18B-4BFE-8681-E70DC7B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Renal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ED1C-5F81-4A9F-BBBE-1F2B89EF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9366504" cy="1745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 Statement: The purpose of this project is to decrease the incidence of peritonitis for current and future peritoneal dialysis (PD) patients by identifying infection in its early stages and refining/replacing the mechanics of existing PD devices.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19D75E-7D4B-4872-A0A7-CD8A1DBE2A8F}"/>
              </a:ext>
            </a:extLst>
          </p:cNvPr>
          <p:cNvSpPr txBox="1">
            <a:spLocks/>
          </p:cNvSpPr>
          <p:nvPr/>
        </p:nvSpPr>
        <p:spPr>
          <a:xfrm>
            <a:off x="838200" y="2863850"/>
            <a:ext cx="9366504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Due to recent shift towards home dialysis, cases of peritonitis may increase rapidly over the course of the next 10-15 years. Thus, we have “Current” and “PD-Assimilated” statuses, representing a 10-fold increase in number of PD patients and peritonitis events.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E8725A-85DE-4938-AC87-0A5BC5CB7DA2}"/>
              </a:ext>
            </a:extLst>
          </p:cNvPr>
          <p:cNvGraphicFramePr>
            <a:graphicFrameLocks noGrp="1"/>
          </p:cNvGraphicFramePr>
          <p:nvPr/>
        </p:nvGraphicFramePr>
        <p:xfrm>
          <a:off x="1152651" y="4308984"/>
          <a:ext cx="849617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299">
                  <a:extLst>
                    <a:ext uri="{9D8B030D-6E8A-4147-A177-3AD203B41FA5}">
                      <a16:colId xmlns:a16="http://schemas.microsoft.com/office/drawing/2014/main" val="77666271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028422999"/>
                    </a:ext>
                  </a:extLst>
                </a:gridCol>
                <a:gridCol w="3305174">
                  <a:extLst>
                    <a:ext uri="{9D8B030D-6E8A-4147-A177-3AD203B41FA5}">
                      <a16:colId xmlns:a16="http://schemas.microsoft.com/office/drawing/2014/main" val="3570791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PD-Assimilated (Early 2030s)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2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9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Peritonitis Events Yearly (40-70% chance)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20,000-35,000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200,000-350,000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2283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896BF5-6547-4FA3-9F75-9CB8433ED70A}"/>
              </a:ext>
            </a:extLst>
          </p:cNvPr>
          <p:cNvSpPr txBox="1">
            <a:spLocks/>
          </p:cNvSpPr>
          <p:nvPr/>
        </p:nvSpPr>
        <p:spPr>
          <a:xfrm>
            <a:off x="1457451" y="6374226"/>
            <a:ext cx="4876800" cy="367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Data from US Renal Data System Annual Report (2018)</a:t>
            </a:r>
          </a:p>
        </p:txBody>
      </p:sp>
    </p:spTree>
    <p:extLst>
      <p:ext uri="{BB962C8B-B14F-4D97-AF65-F5344CB8AC3E}">
        <p14:creationId xmlns:p14="http://schemas.microsoft.com/office/powerpoint/2010/main" val="397514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76F2-7B36-42D1-AF7C-9E42EB94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 of Clinical Concern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BC4E-CC35-40B3-B39E-F520EEC92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03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Executive Order on Advancing American Kidney Health</a:t>
            </a:r>
          </a:p>
          <a:p>
            <a:pPr lvl="1"/>
            <a:r>
              <a:rPr lang="en-US" dirty="0"/>
              <a:t>Push for home dialysis – 80% of new patients by 2025 (a very large increase!)</a:t>
            </a:r>
          </a:p>
          <a:p>
            <a:r>
              <a:rPr lang="en-US" dirty="0"/>
              <a:t>Approximately 7% of End Stage Renal Disease (ESRD) patients use PD (USRDS)</a:t>
            </a:r>
          </a:p>
          <a:p>
            <a:r>
              <a:rPr lang="en-US" dirty="0"/>
              <a:t>Peritonitis Incidence rate is 0.67 per patient per year </a:t>
            </a:r>
          </a:p>
          <a:p>
            <a:r>
              <a:rPr lang="en-US" dirty="0"/>
              <a:t>Admissions to the hospital for PD patients are most commonly due to infection (USRDS)</a:t>
            </a:r>
          </a:p>
          <a:p>
            <a:r>
              <a:rPr lang="en-US" dirty="0"/>
              <a:t>Heavy financial burden: peritonitis-related hospitalization average around $3,100 in the US.</a:t>
            </a:r>
          </a:p>
          <a:p>
            <a:r>
              <a:rPr lang="en-US" dirty="0"/>
              <a:t>The mortality for an episode of peritonitis is 5% and is a cofactor for mortality in another 16% of affected patients (</a:t>
            </a:r>
            <a:r>
              <a:rPr lang="en-US" dirty="0" err="1">
                <a:effectLst/>
              </a:rPr>
              <a:t>Salzer</a:t>
            </a:r>
            <a:r>
              <a:rPr lang="en-US" dirty="0">
                <a:effectLst/>
              </a:rPr>
              <a:t>, William L. 2018. “Peritoneal Dialysis-Related Peritonitis: Challenges and Solutions.” 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A576-C6EA-43F0-8CFD-B73ACEDC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ESRD Incidence and Prevalence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2AE74-FA4C-431B-A21A-A8E3AD02D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9" y="1399560"/>
            <a:ext cx="5612216" cy="35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71FF9A-2FF1-45B2-884C-0D6934389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"/>
          <a:stretch/>
        </p:blipFill>
        <p:spPr bwMode="auto">
          <a:xfrm>
            <a:off x="6096000" y="3033865"/>
            <a:ext cx="6096000" cy="34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C0E527-951B-4680-B766-0BEE5045C02B}"/>
              </a:ext>
            </a:extLst>
          </p:cNvPr>
          <p:cNvSpPr txBox="1"/>
          <p:nvPr/>
        </p:nvSpPr>
        <p:spPr>
          <a:xfrm>
            <a:off x="6096000" y="139956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Left: ESRD Cases have been increasing in the US – prevalent cases are at approximately 750K in America, with the value increasing by about 25K every year due to increased diagnosis and increased lifespan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C19D1-C7E9-40F6-BDD7-30897DDF633E}"/>
              </a:ext>
            </a:extLst>
          </p:cNvPr>
          <p:cNvSpPr txBox="1"/>
          <p:nvPr/>
        </p:nvSpPr>
        <p:spPr>
          <a:xfrm>
            <a:off x="411067" y="527377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Right: Most people that choose home dialysis every year opt for PD: 12K a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A9B33-5D0B-4CE1-8C16-20CC256A8459}"/>
              </a:ext>
            </a:extLst>
          </p:cNvPr>
          <p:cNvSpPr txBox="1"/>
          <p:nvPr/>
        </p:nvSpPr>
        <p:spPr>
          <a:xfrm>
            <a:off x="411067" y="613152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United States Renal Data System 2018 Report</a:t>
            </a:r>
          </a:p>
        </p:txBody>
      </p:sp>
    </p:spTree>
    <p:extLst>
      <p:ext uri="{BB962C8B-B14F-4D97-AF65-F5344CB8AC3E}">
        <p14:creationId xmlns:p14="http://schemas.microsoft.com/office/powerpoint/2010/main" val="16437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A7C0-6338-4E97-86A0-F7420A65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ESRD Incidence and Prevalence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843638-F10B-4EF5-AE4C-7EEF0964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8288"/>
            <a:ext cx="6953250" cy="418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E20ED-9237-4472-B84E-C3A864E07C73}"/>
              </a:ext>
            </a:extLst>
          </p:cNvPr>
          <p:cNvSpPr txBox="1"/>
          <p:nvPr/>
        </p:nvSpPr>
        <p:spPr>
          <a:xfrm>
            <a:off x="7791450" y="1940521"/>
            <a:ext cx="3838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Prevalent Home dialysis cases in the US.  Use of PD has increased and sustained in the last decade.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44EFD-4B92-4C71-BC75-C98230B1251E}"/>
              </a:ext>
            </a:extLst>
          </p:cNvPr>
          <p:cNvSpPr txBox="1"/>
          <p:nvPr/>
        </p:nvSpPr>
        <p:spPr>
          <a:xfrm>
            <a:off x="411067" y="613152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United States Renal Data System 2018 Report</a:t>
            </a:r>
          </a:p>
        </p:txBody>
      </p:sp>
    </p:spTree>
    <p:extLst>
      <p:ext uri="{BB962C8B-B14F-4D97-AF65-F5344CB8AC3E}">
        <p14:creationId xmlns:p14="http://schemas.microsoft.com/office/powerpoint/2010/main" val="353762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00BE-41AF-4C67-B4AB-D9CDD3C7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ESRD Modalities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93C715-CCCE-476D-ACB8-EF76295EB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57213"/>
            <a:ext cx="6486608" cy="59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915973-7204-43B9-9DA2-0711C2CC6747}"/>
              </a:ext>
            </a:extLst>
          </p:cNvPr>
          <p:cNvSpPr/>
          <p:nvPr/>
        </p:nvSpPr>
        <p:spPr>
          <a:xfrm>
            <a:off x="9631054" y="1027906"/>
            <a:ext cx="1200150" cy="546496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7F161-AF66-4FBE-8F79-5FC020AB6B87}"/>
              </a:ext>
            </a:extLst>
          </p:cNvPr>
          <p:cNvSpPr txBox="1"/>
          <p:nvPr/>
        </p:nvSpPr>
        <p:spPr>
          <a:xfrm>
            <a:off x="411067" y="613152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United States Renal Data System 2018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AF2A3-2D1E-4AE3-9940-D641749A9A2C}"/>
              </a:ext>
            </a:extLst>
          </p:cNvPr>
          <p:cNvSpPr txBox="1"/>
          <p:nvPr/>
        </p:nvSpPr>
        <p:spPr>
          <a:xfrm>
            <a:off x="411067" y="1392072"/>
            <a:ext cx="445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likely to use PD if you are younger than if you are 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may point to the fact that PD is more hands-on than in-clinic dialysis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likely to use PD if you are White or Asian than if you are Black or Hispanic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9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597C-B430-4F6B-98C9-560ED0BC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Admissions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409753-594F-4C38-A172-71D56859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91" y="1255598"/>
            <a:ext cx="5681004" cy="362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1CD406C-AAD7-46DB-B19F-ED1BDEC8F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54929"/>
            <a:ext cx="5934661" cy="378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D832D-9D2E-4FD3-8BDD-CED29E6DC0B2}"/>
              </a:ext>
            </a:extLst>
          </p:cNvPr>
          <p:cNvSpPr txBox="1"/>
          <p:nvPr/>
        </p:nvSpPr>
        <p:spPr>
          <a:xfrm>
            <a:off x="411067" y="613152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United States Renal Data System 2018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DECDE-46B7-45E8-8651-EF244208105B}"/>
              </a:ext>
            </a:extLst>
          </p:cNvPr>
          <p:cNvSpPr txBox="1"/>
          <p:nvPr/>
        </p:nvSpPr>
        <p:spPr>
          <a:xfrm>
            <a:off x="6096000" y="152239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Left: The top cause that PD patients are admitted to the hospital is infection.  Hospital admissions have decreased over time, but infection admissions have not.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C47F9-BB51-4CEA-B1F9-F409940688B2}"/>
              </a:ext>
            </a:extLst>
          </p:cNvPr>
          <p:cNvSpPr txBox="1"/>
          <p:nvPr/>
        </p:nvSpPr>
        <p:spPr>
          <a:xfrm>
            <a:off x="411067" y="527377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Right: Infection is less of an issue in all ESRD cases than it is in PD. </a:t>
            </a:r>
          </a:p>
        </p:txBody>
      </p:sp>
    </p:spTree>
    <p:extLst>
      <p:ext uri="{BB962C8B-B14F-4D97-AF65-F5344CB8AC3E}">
        <p14:creationId xmlns:p14="http://schemas.microsoft.com/office/powerpoint/2010/main" val="146760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597C-B430-4F6B-98C9-560ED0BC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Peritonitis - Pathogenesis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0EAE-678D-4AE3-9255-096C97ED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83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most common pathogens are coagulase-negative staphylococcal species (</a:t>
            </a:r>
            <a:r>
              <a:rPr lang="en-US" dirty="0" err="1"/>
              <a:t>eg.</a:t>
            </a:r>
            <a:r>
              <a:rPr lang="en-US" dirty="0"/>
              <a:t>, </a:t>
            </a:r>
            <a:r>
              <a:rPr lang="en-US" i="1" dirty="0"/>
              <a:t>Staphylococcus epidermidis</a:t>
            </a:r>
            <a:r>
              <a:rPr lang="en-US" dirty="0"/>
              <a:t>) that commonly colonize human skin and hands, and </a:t>
            </a:r>
            <a:r>
              <a:rPr lang="en-US" i="1" dirty="0"/>
              <a:t>Staphylococcus aureus</a:t>
            </a:r>
            <a:r>
              <a:rPr lang="en-US" dirty="0"/>
              <a:t>, which together are responsible for 50% or more of infections – touch contamination.</a:t>
            </a:r>
          </a:p>
          <a:p>
            <a:r>
              <a:rPr lang="en-US" dirty="0"/>
              <a:t>Identification of bacteria is critical in focusing the antimicrobial treatment (gram negative bacteria doesn’t respond to treatment as easily as gram positive bacteria).  Results are available within 3-5 days.</a:t>
            </a:r>
          </a:p>
          <a:p>
            <a:r>
              <a:rPr lang="en-US" dirty="0"/>
              <a:t>Treatment usually takes the form of intraperitoneal antibiotic for 2 weeks</a:t>
            </a:r>
          </a:p>
          <a:p>
            <a:r>
              <a:rPr lang="en-US" dirty="0"/>
              <a:t>Catheter removal may be necessary if the patient has not responded to treatment within 5-7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D832D-9D2E-4FD3-8BDD-CED29E6DC0B2}"/>
              </a:ext>
            </a:extLst>
          </p:cNvPr>
          <p:cNvSpPr txBox="1"/>
          <p:nvPr/>
        </p:nvSpPr>
        <p:spPr>
          <a:xfrm>
            <a:off x="161340" y="5803975"/>
            <a:ext cx="5934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>
                <a:effectLst/>
              </a:rPr>
              <a:t>Salzer</a:t>
            </a:r>
            <a:r>
              <a:rPr lang="en-US" dirty="0">
                <a:effectLst/>
              </a:rPr>
              <a:t>, William L. 2018. “Peritoneal Dialysis-Related Peritonitis: Challenges and Solutions.” </a:t>
            </a:r>
            <a:r>
              <a:rPr lang="en-US" i="1" dirty="0">
                <a:effectLst/>
              </a:rPr>
              <a:t>International Journal of Nephrology and Renovascular Disease</a:t>
            </a:r>
            <a:r>
              <a:rPr lang="en-US" dirty="0">
                <a:effectLst/>
              </a:rPr>
              <a:t> 11 (June): 173–86.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3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597C-B430-4F6B-98C9-560ED0BC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Peritonitis – Pathogenesis and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D832D-9D2E-4FD3-8BDD-CED29E6DC0B2}"/>
              </a:ext>
            </a:extLst>
          </p:cNvPr>
          <p:cNvSpPr txBox="1"/>
          <p:nvPr/>
        </p:nvSpPr>
        <p:spPr>
          <a:xfrm>
            <a:off x="199439" y="5953245"/>
            <a:ext cx="1184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>
                <a:effectLst/>
              </a:rPr>
              <a:t>Kocyigit</a:t>
            </a:r>
            <a:r>
              <a:rPr lang="en-US" dirty="0">
                <a:effectLst/>
              </a:rPr>
              <a:t>, Ismail, Aydin </a:t>
            </a:r>
            <a:r>
              <a:rPr lang="en-US" dirty="0" err="1">
                <a:effectLst/>
              </a:rPr>
              <a:t>Unal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Derya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Karademir</a:t>
            </a:r>
            <a:r>
              <a:rPr lang="en-US" dirty="0">
                <a:effectLst/>
              </a:rPr>
              <a:t>, Sami </a:t>
            </a:r>
            <a:r>
              <a:rPr lang="en-US" dirty="0" err="1">
                <a:effectLst/>
              </a:rPr>
              <a:t>Bahcebasi</a:t>
            </a:r>
            <a:r>
              <a:rPr lang="en-US" dirty="0">
                <a:effectLst/>
              </a:rPr>
              <a:t>, Murat H. </a:t>
            </a:r>
            <a:r>
              <a:rPr lang="en-US" dirty="0" err="1">
                <a:effectLst/>
              </a:rPr>
              <a:t>Sipahioglu</a:t>
            </a:r>
            <a:r>
              <a:rPr lang="en-US" dirty="0">
                <a:effectLst/>
              </a:rPr>
              <a:t>, Bulent </a:t>
            </a:r>
            <a:r>
              <a:rPr lang="en-US" dirty="0" err="1">
                <a:effectLst/>
              </a:rPr>
              <a:t>Tokgoz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Oktay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Oymak</a:t>
            </a:r>
            <a:r>
              <a:rPr lang="en-US" dirty="0">
                <a:effectLst/>
              </a:rPr>
              <a:t>, and Cengiz Utas. 2012. “Improvement in Culture-Negative Peritoneal Dialysis-Related Peritonitis: A Single Center’s Experience.” </a:t>
            </a:r>
            <a:r>
              <a:rPr lang="en-US" i="1" dirty="0">
                <a:effectLst/>
              </a:rPr>
              <a:t>Peritoneal Dialysis International : Journal of the International Society for Peritoneal Dialysis</a:t>
            </a:r>
            <a:r>
              <a:rPr lang="en-US" dirty="0">
                <a:effectLst/>
              </a:rPr>
              <a:t> 32 (4): 476–78.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847DB-4E72-4727-ADB5-A412B2B6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6951"/>
            <a:ext cx="4400550" cy="2208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97E49-6B1E-49A8-81F6-AB189ABA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138" y="1324101"/>
            <a:ext cx="5658403" cy="4209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9DC28C-7C8A-4CD2-9A39-DA3E67608F9A}"/>
              </a:ext>
            </a:extLst>
          </p:cNvPr>
          <p:cNvSpPr txBox="1"/>
          <p:nvPr/>
        </p:nvSpPr>
        <p:spPr>
          <a:xfrm>
            <a:off x="466725" y="344527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Above: Most cases are from gram-positive bacteria, which is the most treatable by antibiotics.</a:t>
            </a:r>
          </a:p>
          <a:p>
            <a:endParaRPr lang="en-US" dirty="0"/>
          </a:p>
          <a:p>
            <a:r>
              <a:rPr lang="en-US" dirty="0"/>
              <a:t>Right: No difference in the outcomes for treatment of culture-negative vs isolated peritonitis</a:t>
            </a:r>
          </a:p>
          <a:p>
            <a:endParaRPr lang="en-US" dirty="0"/>
          </a:p>
          <a:p>
            <a:r>
              <a:rPr lang="en-US" dirty="0"/>
              <a:t>Main Takeaway: Early identification of Peritonitis is of the utmost importance, because treatment is usually effective</a:t>
            </a:r>
          </a:p>
        </p:txBody>
      </p:sp>
    </p:spTree>
    <p:extLst>
      <p:ext uri="{BB962C8B-B14F-4D97-AF65-F5344CB8AC3E}">
        <p14:creationId xmlns:p14="http://schemas.microsoft.com/office/powerpoint/2010/main" val="248940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1964</Words>
  <Application>Microsoft Office PowerPoint</Application>
  <PresentationFormat>Widescreen</PresentationFormat>
  <Paragraphs>225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Reduced Peritonitis in Peritoneal Dialysis Patients</vt:lpstr>
      <vt:lpstr>Renal Team</vt:lpstr>
      <vt:lpstr>Specifics of Clinical Concern </vt:lpstr>
      <vt:lpstr>ESRD Incidence and Prevalence</vt:lpstr>
      <vt:lpstr>ESRD Incidence and Prevalence</vt:lpstr>
      <vt:lpstr>ESRD Modalities</vt:lpstr>
      <vt:lpstr>Hospital Admissions</vt:lpstr>
      <vt:lpstr>Peritonitis - Pathogenesis</vt:lpstr>
      <vt:lpstr>Peritonitis – Pathogenesis and Result</vt:lpstr>
      <vt:lpstr>Specific Demographics</vt:lpstr>
      <vt:lpstr>Specific Questions for UVA Data Systems</vt:lpstr>
      <vt:lpstr>Specific Questions for UVA Data Systems</vt:lpstr>
      <vt:lpstr>Data Science Synthesis – What can we prove?</vt:lpstr>
      <vt:lpstr>Data Science Synthesis – What can we prove?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Reduced Peritonitis in Peritoneal Dialysis Patients</dc:title>
  <dc:creator>James Bonaffini</dc:creator>
  <cp:lastModifiedBy>James Bonaffini</cp:lastModifiedBy>
  <cp:revision>28</cp:revision>
  <dcterms:created xsi:type="dcterms:W3CDTF">2020-02-09T18:18:45Z</dcterms:created>
  <dcterms:modified xsi:type="dcterms:W3CDTF">2020-02-10T03:32:28Z</dcterms:modified>
</cp:coreProperties>
</file>