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08" r:id="rId2"/>
  </p:sldMasterIdLst>
  <p:notesMasterIdLst>
    <p:notesMasterId r:id="rId9"/>
  </p:notesMasterIdLst>
  <p:sldIdLst>
    <p:sldId id="295" r:id="rId3"/>
    <p:sldId id="290" r:id="rId4"/>
    <p:sldId id="291" r:id="rId5"/>
    <p:sldId id="292" r:id="rId6"/>
    <p:sldId id="293" r:id="rId7"/>
    <p:sldId id="29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p:scale>
          <a:sx n="76" d="100"/>
          <a:sy n="76" d="100"/>
        </p:scale>
        <p:origin x="348" y="90"/>
      </p:cViewPr>
      <p:guideLst>
        <p:guide orient="horz" pos="2160"/>
        <p:guide pos="2880"/>
      </p:guideLst>
    </p:cSldViewPr>
  </p:slideViewPr>
  <p:notesTextViewPr>
    <p:cViewPr>
      <p:scale>
        <a:sx n="100" d="100"/>
        <a:sy n="100" d="100"/>
      </p:scale>
      <p:origin x="0" y="0"/>
    </p:cViewPr>
  </p:notesTextViewPr>
  <p:sorterViewPr>
    <p:cViewPr>
      <p:scale>
        <a:sx n="155" d="100"/>
        <a:sy n="155" d="100"/>
      </p:scale>
      <p:origin x="0" y="35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159FC4-991B-3442-AC3C-AB14D703D634}" type="datetimeFigureOut">
              <a:rPr lang="en-US" smtClean="0"/>
              <a:t>9/5/2019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F49698-617C-324B-BAAA-1EDB1574302A}" type="slidenum">
              <a:rPr lang="en-US" smtClean="0"/>
              <a:t>‹#›</a:t>
            </a:fld>
            <a:endParaRPr lang="en-US"/>
          </a:p>
        </p:txBody>
      </p:sp>
    </p:spTree>
    <p:extLst>
      <p:ext uri="{BB962C8B-B14F-4D97-AF65-F5344CB8AC3E}">
        <p14:creationId xmlns:p14="http://schemas.microsoft.com/office/powerpoint/2010/main" val="8730481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5" name="Footer Placeholder 4"/>
          <p:cNvSpPr>
            <a:spLocks noGrp="1"/>
          </p:cNvSpPr>
          <p:nvPr>
            <p:ph type="ftr" sz="quarter" idx="11"/>
          </p:nvPr>
        </p:nvSpPr>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359946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6" name="Footer Placeholder 5"/>
          <p:cNvSpPr>
            <a:spLocks noGrp="1"/>
          </p:cNvSpPr>
          <p:nvPr>
            <p:ph type="ftr" sz="quarter" idx="11"/>
          </p:nvPr>
        </p:nvSpPr>
        <p:spPr/>
        <p:txBody>
          <a:bodyPr/>
          <a:lstStyle/>
          <a:p>
            <a:endParaRPr lang="en-US">
              <a:solidFill>
                <a:prstClr val="black"/>
              </a:solidFill>
              <a:latin typeface="Calibri"/>
            </a:endParaRPr>
          </a:p>
        </p:txBody>
      </p:sp>
      <p:sp>
        <p:nvSpPr>
          <p:cNvPr id="7" name="Slide Number Placeholder 6"/>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49935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5" name="Footer Placeholder 4"/>
          <p:cNvSpPr>
            <a:spLocks noGrp="1"/>
          </p:cNvSpPr>
          <p:nvPr>
            <p:ph type="ftr" sz="quarter" idx="11"/>
          </p:nvPr>
        </p:nvSpPr>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259857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5" name="Footer Placeholder 4"/>
          <p:cNvSpPr>
            <a:spLocks noGrp="1"/>
          </p:cNvSpPr>
          <p:nvPr>
            <p:ph type="ftr" sz="quarter" idx="11"/>
          </p:nvPr>
        </p:nvSpPr>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479959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9088" y="1752600"/>
            <a:ext cx="8824912" cy="5129213"/>
            <a:chOff x="201" y="1104"/>
            <a:chExt cx="5559" cy="3231"/>
          </a:xfrm>
        </p:grpSpPr>
        <p:sp>
          <p:nvSpPr>
            <p:cNvPr id="5" name="Freeform 3"/>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en-US">
                <a:solidFill>
                  <a:srgbClr val="FFFFFF"/>
                </a:solidFill>
                <a:latin typeface="Arial" charset="0"/>
                <a:ea typeface="ＭＳ Ｐゴシック" charset="0"/>
                <a:cs typeface="ＭＳ Ｐゴシック" charset="0"/>
              </a:endParaRPr>
            </a:p>
          </p:txBody>
        </p:sp>
        <p:sp>
          <p:nvSpPr>
            <p:cNvPr id="6" name="Freeform 4"/>
            <p:cNvSpPr>
              <a:spLocks/>
            </p:cNvSpPr>
            <p:nvPr/>
          </p:nvSpPr>
          <p:spPr bwMode="ltGray">
            <a:xfrm>
              <a:off x="528" y="2400"/>
              <a:ext cx="5232" cy="1920"/>
            </a:xfrm>
            <a:custGeom>
              <a:avLst/>
              <a:gdLst>
                <a:gd name="T0" fmla="*/ 0 w 4897"/>
                <a:gd name="T1" fmla="*/ 0 h 2182"/>
                <a:gd name="T2" fmla="*/ 0 w 4897"/>
                <a:gd name="T3" fmla="*/ 1920 h 2182"/>
                <a:gd name="T4" fmla="*/ 5232 w 4897"/>
                <a:gd name="T5" fmla="*/ 1920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en-US">
                <a:solidFill>
                  <a:srgbClr val="FFFFFF"/>
                </a:solidFill>
                <a:latin typeface="Arial" charset="0"/>
                <a:ea typeface="ＭＳ Ｐゴシック" charset="0"/>
                <a:cs typeface="ＭＳ Ｐゴシック" charset="0"/>
              </a:endParaRPr>
            </a:p>
          </p:txBody>
        </p:sp>
        <p:sp>
          <p:nvSpPr>
            <p:cNvPr id="7" name="Freeform 5"/>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sp>
          <p:nvSpPr>
            <p:cNvPr id="8" name="Freeform 6"/>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sp>
          <p:nvSpPr>
            <p:cNvPr id="9" name="Freeform 7"/>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sp>
          <p:nvSpPr>
            <p:cNvPr id="10" name="Freeform 8"/>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grpSp>
      <p:pic>
        <p:nvPicPr>
          <p:cNvPr id="11" name="Picture 24" descr="BU Logo High re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0" y="5715000"/>
            <a:ext cx="2001838" cy="896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7"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en-US"/>
              <a:t>Click to edit Master title style</a:t>
            </a:r>
          </a:p>
        </p:txBody>
      </p:sp>
      <p:sp>
        <p:nvSpPr>
          <p:cNvPr id="7178" name="Rectangle 10"/>
          <p:cNvSpPr>
            <a:spLocks noGrp="1" noChangeArrowheads="1"/>
          </p:cNvSpPr>
          <p:nvPr>
            <p:ph type="subTitle" sz="quarter" idx="1"/>
          </p:nvPr>
        </p:nvSpPr>
        <p:spPr>
          <a:xfrm>
            <a:off x="990600" y="3962400"/>
            <a:ext cx="6781800" cy="1752600"/>
          </a:xfrm>
        </p:spPr>
        <p:txBody>
          <a:bodyPr/>
          <a:lstStyle>
            <a:lvl1pPr marL="0" indent="0">
              <a:buFont typeface="Wingdings" charset="2"/>
              <a:buNone/>
              <a:defRPr/>
            </a:lvl1pPr>
          </a:lstStyle>
          <a:p>
            <a:r>
              <a:rPr lang="en-US"/>
              <a:t>Click to edit Master subtitle style</a:t>
            </a:r>
          </a:p>
        </p:txBody>
      </p:sp>
      <p:sp>
        <p:nvSpPr>
          <p:cNvPr id="12" name="Rectangle 11"/>
          <p:cNvSpPr>
            <a:spLocks noGrp="1" noChangeArrowheads="1"/>
          </p:cNvSpPr>
          <p:nvPr>
            <p:ph type="dt" sz="quarter" idx="10"/>
          </p:nvPr>
        </p:nvSpPr>
        <p:spPr>
          <a:xfrm>
            <a:off x="990600" y="6245225"/>
            <a:ext cx="1901825" cy="476250"/>
          </a:xfrm>
        </p:spPr>
        <p:txBody>
          <a:bodyPr/>
          <a:lstStyle>
            <a:lvl1pPr>
              <a:defRPr/>
            </a:lvl1pPr>
          </a:lstStyle>
          <a:p>
            <a:pPr>
              <a:defRPr/>
            </a:pPr>
            <a:endParaRPr lang="en-US">
              <a:solidFill>
                <a:srgbClr val="FFFFFF"/>
              </a:solidFill>
            </a:endParaRPr>
          </a:p>
        </p:txBody>
      </p:sp>
      <p:sp>
        <p:nvSpPr>
          <p:cNvPr id="13" name="Rectangle 12"/>
          <p:cNvSpPr>
            <a:spLocks noGrp="1" noChangeArrowheads="1"/>
          </p:cNvSpPr>
          <p:nvPr>
            <p:ph type="ftr" sz="quarter" idx="11"/>
          </p:nvPr>
        </p:nvSpPr>
        <p:spPr>
          <a:xfrm>
            <a:off x="3468688" y="6245225"/>
            <a:ext cx="2895600" cy="476250"/>
          </a:xfrm>
        </p:spPr>
        <p:txBody>
          <a:bodyPr/>
          <a:lstStyle>
            <a:lvl1pPr>
              <a:defRPr/>
            </a:lvl1pPr>
          </a:lstStyle>
          <a:p>
            <a:pPr>
              <a:defRPr/>
            </a:pPr>
            <a:endParaRPr lang="en-US">
              <a:solidFill>
                <a:srgbClr val="FFFFFF"/>
              </a:solidFill>
            </a:endParaRPr>
          </a:p>
        </p:txBody>
      </p:sp>
      <p:sp>
        <p:nvSpPr>
          <p:cNvPr id="14" name="Rectangle 13"/>
          <p:cNvSpPr>
            <a:spLocks noGrp="1" noChangeArrowheads="1"/>
          </p:cNvSpPr>
          <p:nvPr>
            <p:ph type="sldNum" sz="quarter" idx="12"/>
          </p:nvPr>
        </p:nvSpPr>
        <p:spPr/>
        <p:txBody>
          <a:bodyPr/>
          <a:lstStyle>
            <a:lvl1pPr>
              <a:defRPr/>
            </a:lvl1pPr>
          </a:lstStyle>
          <a:p>
            <a:pPr>
              <a:defRPr/>
            </a:pPr>
            <a:fld id="{161B3DF1-F362-1E46-8F8E-1B7C9E64A2F5}"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518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E00084F4-8DFB-2F44-984E-7370ECB41CB5}"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8551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9A050185-5A88-3340-B61F-B8AC35E3143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92689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0B4928B1-22D7-834A-8772-4DF695BA4AC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70941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2E09FAFB-7D0B-064F-8380-CC6292E5CF6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34912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86659358-14A6-7A42-8AA2-4FAC00115AD1}"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75345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1DB7BA85-72E1-0A4D-AF42-91EE1158441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4667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A9358B7D-EDC6-9F43-8D13-6C39EDAEA7C8}"/>
              </a:ext>
            </a:extLst>
          </p:cNvPr>
          <p:cNvSpPr>
            <a:spLocks noGrp="1"/>
          </p:cNvSpPr>
          <p:nvPr>
            <p:ph type="dt" sz="half" idx="10"/>
          </p:nvPr>
        </p:nvSpPr>
        <p:spPr/>
        <p:txBody>
          <a:bodyPr/>
          <a:lstStyle/>
          <a:p>
            <a:fld id="{5EF3CC81-4D41-504F-9F06-F3C7B6577D79}" type="datetimeFigureOut">
              <a:rPr lang="en-US" smtClean="0"/>
              <a:t>9/5/2019</a:t>
            </a:fld>
            <a:endParaRPr lang="en-US"/>
          </a:p>
        </p:txBody>
      </p:sp>
      <p:sp>
        <p:nvSpPr>
          <p:cNvPr id="9" name="Footer Placeholder 8">
            <a:extLst>
              <a:ext uri="{FF2B5EF4-FFF2-40B4-BE49-F238E27FC236}">
                <a16:creationId xmlns:a16="http://schemas.microsoft.com/office/drawing/2014/main" id="{45A73A11-1ED3-5348-A0AB-DCE3B8EF90AD}"/>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65E29689-A94E-844E-A697-2132375A2A83}"/>
              </a:ext>
            </a:extLst>
          </p:cNvPr>
          <p:cNvSpPr>
            <a:spLocks noGrp="1"/>
          </p:cNvSpPr>
          <p:nvPr>
            <p:ph type="sldNum" sz="quarter" idx="12"/>
          </p:nvPr>
        </p:nvSpPr>
        <p:spPr/>
        <p:txBody>
          <a:bodyPr/>
          <a:lstStyle/>
          <a:p>
            <a:fld id="{AACA4A63-B9AD-9443-80A5-C83C7280CEB8}" type="slidenum">
              <a:rPr lang="en-US" smtClean="0"/>
              <a:t>‹#›</a:t>
            </a:fld>
            <a:endParaRPr lang="en-US"/>
          </a:p>
        </p:txBody>
      </p:sp>
    </p:spTree>
    <p:extLst>
      <p:ext uri="{BB962C8B-B14F-4D97-AF65-F5344CB8AC3E}">
        <p14:creationId xmlns:p14="http://schemas.microsoft.com/office/powerpoint/2010/main" val="4137904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4FD366FB-7325-8541-8811-4E93281E52E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756578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66524D2C-597D-564E-93AF-AD83BFE7C52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925512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DB734CD5-66FD-8042-80F2-B77D3E649B2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544024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44475"/>
            <a:ext cx="2097087"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475"/>
            <a:ext cx="61388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FFFFFF"/>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335A059-A48E-4A48-8592-A6998683D7A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9889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a:t>Click to edit Master title style</a:t>
            </a:r>
          </a:p>
        </p:txBody>
      </p:sp>
      <p:sp>
        <p:nvSpPr>
          <p:cNvPr id="3" name="Chart Placeholder 2"/>
          <p:cNvSpPr>
            <a:spLocks noGrp="1"/>
          </p:cNvSpPr>
          <p:nvPr>
            <p:ph type="chart" idx="1"/>
          </p:nvPr>
        </p:nvSpPr>
        <p:spPr>
          <a:xfrm>
            <a:off x="-1371600" y="1981200"/>
            <a:ext cx="8007350" cy="4191000"/>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a:xfrm>
            <a:off x="5791200" y="6381750"/>
            <a:ext cx="1901825" cy="476250"/>
          </a:xfrm>
        </p:spPr>
        <p:txBody>
          <a:bodyPr/>
          <a:lstStyle>
            <a:lvl1pPr>
              <a:defRPr/>
            </a:lvl1pPr>
          </a:lstStyle>
          <a:p>
            <a:pPr>
              <a:defRPr/>
            </a:pPr>
            <a:fld id="{FF97902A-1ED6-674E-8EEE-8B33D0E1DA6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9670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A8FA-7741-F04E-A898-5A5CEA1DB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F63E6-613E-5444-8A14-2AB6BAD5B60F}"/>
              </a:ext>
            </a:extLst>
          </p:cNvPr>
          <p:cNvSpPr>
            <a:spLocks noGrp="1"/>
          </p:cNvSpPr>
          <p:nvPr>
            <p:ph type="dt" sz="half" idx="10"/>
          </p:nvPr>
        </p:nvSpPr>
        <p:spPr/>
        <p:txBody>
          <a:bodyPr/>
          <a:lstStyle/>
          <a:p>
            <a:fld id="{5EF3CC81-4D41-504F-9F06-F3C7B6577D79}" type="datetimeFigureOut">
              <a:rPr lang="en-US" smtClean="0"/>
              <a:t>9/5/2019</a:t>
            </a:fld>
            <a:endParaRPr lang="en-US"/>
          </a:p>
        </p:txBody>
      </p:sp>
      <p:sp>
        <p:nvSpPr>
          <p:cNvPr id="4" name="Footer Placeholder 3">
            <a:extLst>
              <a:ext uri="{FF2B5EF4-FFF2-40B4-BE49-F238E27FC236}">
                <a16:creationId xmlns:a16="http://schemas.microsoft.com/office/drawing/2014/main" id="{6357C245-881F-B84A-95E7-F0864C89C9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5BF816-197E-B849-B5F7-2CAB20996836}"/>
              </a:ext>
            </a:extLst>
          </p:cNvPr>
          <p:cNvSpPr>
            <a:spLocks noGrp="1"/>
          </p:cNvSpPr>
          <p:nvPr>
            <p:ph type="sldNum" sz="quarter" idx="12"/>
          </p:nvPr>
        </p:nvSpPr>
        <p:spPr/>
        <p:txBody>
          <a:bodyPr/>
          <a:lstStyle/>
          <a:p>
            <a:fld id="{AACA4A63-B9AD-9443-80A5-C83C7280CEB8}" type="slidenum">
              <a:rPr lang="en-US" smtClean="0"/>
              <a:t>‹#›</a:t>
            </a:fld>
            <a:endParaRPr lang="en-US"/>
          </a:p>
        </p:txBody>
      </p:sp>
    </p:spTree>
    <p:extLst>
      <p:ext uri="{BB962C8B-B14F-4D97-AF65-F5344CB8AC3E}">
        <p14:creationId xmlns:p14="http://schemas.microsoft.com/office/powerpoint/2010/main" val="19493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5" name="Footer Placeholder 4"/>
          <p:cNvSpPr>
            <a:spLocks noGrp="1"/>
          </p:cNvSpPr>
          <p:nvPr>
            <p:ph type="ftr" sz="quarter" idx="11"/>
          </p:nvPr>
        </p:nvSpPr>
        <p:spPr/>
        <p:txBody>
          <a:bodyPr/>
          <a:lstStyle/>
          <a:p>
            <a:endParaRPr lang="en-US">
              <a:solidFill>
                <a:prstClr val="black"/>
              </a:solidFill>
              <a:latin typeface="Calibri"/>
            </a:endParaRPr>
          </a:p>
        </p:txBody>
      </p:sp>
      <p:sp>
        <p:nvSpPr>
          <p:cNvPr id="6" name="Slide Number Placeholder 5"/>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53530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6" name="Footer Placeholder 5"/>
          <p:cNvSpPr>
            <a:spLocks noGrp="1"/>
          </p:cNvSpPr>
          <p:nvPr>
            <p:ph type="ftr" sz="quarter" idx="11"/>
          </p:nvPr>
        </p:nvSpPr>
        <p:spPr/>
        <p:txBody>
          <a:bodyPr/>
          <a:lstStyle/>
          <a:p>
            <a:endParaRPr lang="en-US">
              <a:solidFill>
                <a:prstClr val="black"/>
              </a:solidFill>
              <a:latin typeface="Calibri"/>
            </a:endParaRPr>
          </a:p>
        </p:txBody>
      </p:sp>
      <p:sp>
        <p:nvSpPr>
          <p:cNvPr id="7" name="Slide Number Placeholder 6"/>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9901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8" name="Footer Placeholder 7"/>
          <p:cNvSpPr>
            <a:spLocks noGrp="1"/>
          </p:cNvSpPr>
          <p:nvPr>
            <p:ph type="ftr" sz="quarter" idx="11"/>
          </p:nvPr>
        </p:nvSpPr>
        <p:spPr/>
        <p:txBody>
          <a:bodyPr/>
          <a:lstStyle/>
          <a:p>
            <a:endParaRPr lang="en-US">
              <a:solidFill>
                <a:prstClr val="black"/>
              </a:solidFill>
              <a:latin typeface="Calibri"/>
            </a:endParaRPr>
          </a:p>
        </p:txBody>
      </p:sp>
      <p:sp>
        <p:nvSpPr>
          <p:cNvPr id="9" name="Slide Number Placeholder 8"/>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49118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4" name="Footer Placeholder 3"/>
          <p:cNvSpPr>
            <a:spLocks noGrp="1"/>
          </p:cNvSpPr>
          <p:nvPr>
            <p:ph type="ftr" sz="quarter" idx="11"/>
          </p:nvPr>
        </p:nvSpPr>
        <p:spPr/>
        <p:txBody>
          <a:bodyPr/>
          <a:lstStyle/>
          <a:p>
            <a:endParaRPr lang="en-US">
              <a:solidFill>
                <a:prstClr val="black"/>
              </a:solidFill>
              <a:latin typeface="Calibri"/>
            </a:endParaRPr>
          </a:p>
        </p:txBody>
      </p:sp>
      <p:sp>
        <p:nvSpPr>
          <p:cNvPr id="5" name="Slide Number Placeholder 4"/>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06644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3" name="Footer Placeholder 2"/>
          <p:cNvSpPr>
            <a:spLocks noGrp="1"/>
          </p:cNvSpPr>
          <p:nvPr>
            <p:ph type="ftr" sz="quarter" idx="11"/>
          </p:nvPr>
        </p:nvSpPr>
        <p:spPr/>
        <p:txBody>
          <a:bodyPr/>
          <a:lstStyle/>
          <a:p>
            <a:endParaRPr lang="en-US">
              <a:solidFill>
                <a:prstClr val="black"/>
              </a:solidFill>
              <a:latin typeface="Calibri"/>
            </a:endParaRPr>
          </a:p>
        </p:txBody>
      </p:sp>
      <p:sp>
        <p:nvSpPr>
          <p:cNvPr id="4" name="Slide Number Placeholder 3"/>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142315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BEBE9-E416-4548-A7E1-C3141AF3D8BF}" type="datetimeFigureOut">
              <a:rPr lang="en-US" smtClean="0">
                <a:solidFill>
                  <a:prstClr val="black"/>
                </a:solidFill>
                <a:latin typeface="Calibri"/>
              </a:rPr>
              <a:pPr/>
              <a:t>9/5/2019</a:t>
            </a:fld>
            <a:endParaRPr lang="en-US">
              <a:solidFill>
                <a:prstClr val="black"/>
              </a:solidFill>
              <a:latin typeface="Calibri"/>
            </a:endParaRPr>
          </a:p>
        </p:txBody>
      </p:sp>
      <p:sp>
        <p:nvSpPr>
          <p:cNvPr id="6" name="Footer Placeholder 5"/>
          <p:cNvSpPr>
            <a:spLocks noGrp="1"/>
          </p:cNvSpPr>
          <p:nvPr>
            <p:ph type="ftr" sz="quarter" idx="11"/>
          </p:nvPr>
        </p:nvSpPr>
        <p:spPr/>
        <p:txBody>
          <a:bodyPr/>
          <a:lstStyle/>
          <a:p>
            <a:endParaRPr lang="en-US">
              <a:solidFill>
                <a:prstClr val="black"/>
              </a:solidFill>
              <a:latin typeface="Calibri"/>
            </a:endParaRPr>
          </a:p>
        </p:txBody>
      </p:sp>
      <p:sp>
        <p:nvSpPr>
          <p:cNvPr id="7" name="Slide Number Placeholder 6"/>
          <p:cNvSpPr>
            <a:spLocks noGrp="1"/>
          </p:cNvSpPr>
          <p:nvPr>
            <p:ph type="sldNum" sz="quarter" idx="12"/>
          </p:nvPr>
        </p:nvSpPr>
        <p:spPr/>
        <p:txBody>
          <a:bodyPr/>
          <a:lstStyle/>
          <a:p>
            <a:fld id="{9655C055-554A-5F47-A88C-4C65F2657B60}" type="slidenum">
              <a:rPr lang="en-US" smtClean="0">
                <a:solidFill>
                  <a:prstClr val="black"/>
                </a:solidFill>
                <a:latin typeface="Calibri"/>
              </a:rPr>
              <a:pPr/>
              <a:t>‹#›</a:t>
            </a:fld>
            <a:endParaRPr lang="en-US">
              <a:solidFill>
                <a:prstClr val="black"/>
              </a:solidFill>
              <a:latin typeface="Calibri"/>
            </a:endParaRPr>
          </a:p>
        </p:txBody>
      </p:sp>
    </p:spTree>
    <p:extLst>
      <p:ext uri="{BB962C8B-B14F-4D97-AF65-F5344CB8AC3E}">
        <p14:creationId xmlns:p14="http://schemas.microsoft.com/office/powerpoint/2010/main" val="283397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3CC81-4D41-504F-9F06-F3C7B6577D79}" type="datetimeFigureOut">
              <a:rPr lang="en-US" smtClean="0"/>
              <a:t>9/5/2019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A4A63-B9AD-9443-80A5-C83C7280CEB8}" type="slidenum">
              <a:rPr lang="en-US" smtClean="0"/>
              <a:t>‹#›</a:t>
            </a:fld>
            <a:endParaRPr lang="en-US"/>
          </a:p>
        </p:txBody>
      </p:sp>
      <p:sp>
        <p:nvSpPr>
          <p:cNvPr id="7" name="Rectangle 6"/>
          <p:cNvSpPr/>
          <p:nvPr userDrawn="1"/>
        </p:nvSpPr>
        <p:spPr>
          <a:xfrm>
            <a:off x="0" y="-1"/>
            <a:ext cx="9131300" cy="415925"/>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8" name="Straight Connector 7"/>
          <p:cNvCxnSpPr/>
          <p:nvPr userDrawn="1"/>
        </p:nvCxnSpPr>
        <p:spPr>
          <a:xfrm flipH="1" flipV="1">
            <a:off x="0" y="6401397"/>
            <a:ext cx="9144000" cy="12828"/>
          </a:xfrm>
          <a:prstGeom prst="line">
            <a:avLst/>
          </a:prstGeom>
          <a:ln>
            <a:solidFill>
              <a:srgbClr val="7F7F7F"/>
            </a:solidFill>
          </a:ln>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25400" y="12700"/>
            <a:ext cx="1765300" cy="355600"/>
          </a:xfrm>
          <a:prstGeom prst="rect">
            <a:avLst/>
          </a:prstGeom>
          <a:solidFill>
            <a:srgbClr val="FF0000">
              <a:alpha val="6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latin typeface="Arial Unicode MS"/>
                <a:cs typeface="Arial Unicode MS"/>
              </a:rPr>
              <a:t>What and Why</a:t>
            </a:r>
          </a:p>
        </p:txBody>
      </p:sp>
      <p:sp>
        <p:nvSpPr>
          <p:cNvPr id="12" name="Rectangle 11"/>
          <p:cNvSpPr/>
          <p:nvPr userDrawn="1"/>
        </p:nvSpPr>
        <p:spPr>
          <a:xfrm>
            <a:off x="1857375" y="12700"/>
            <a:ext cx="1765300" cy="355600"/>
          </a:xfrm>
          <a:prstGeom prst="rect">
            <a:avLst/>
          </a:prstGeom>
          <a:solidFill>
            <a:srgbClr val="FF0000">
              <a:alpha val="6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latin typeface="Arial Unicode MS"/>
                <a:cs typeface="Arial Unicode MS"/>
              </a:rPr>
              <a:t>Examples</a:t>
            </a:r>
          </a:p>
        </p:txBody>
      </p:sp>
      <p:sp>
        <p:nvSpPr>
          <p:cNvPr id="13" name="Rectangle 12"/>
          <p:cNvSpPr/>
          <p:nvPr userDrawn="1"/>
        </p:nvSpPr>
        <p:spPr>
          <a:xfrm>
            <a:off x="3689350" y="12700"/>
            <a:ext cx="1765300" cy="355600"/>
          </a:xfrm>
          <a:prstGeom prst="rect">
            <a:avLst/>
          </a:prstGeom>
          <a:solidFill>
            <a:srgbClr val="FF0000">
              <a:alpha val="6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latin typeface="Arial Unicode MS"/>
                <a:cs typeface="Arial Unicode MS"/>
              </a:rPr>
              <a:t>Tools</a:t>
            </a:r>
          </a:p>
        </p:txBody>
      </p:sp>
      <p:sp>
        <p:nvSpPr>
          <p:cNvPr id="14" name="Rectangle 13"/>
          <p:cNvSpPr/>
          <p:nvPr userDrawn="1"/>
        </p:nvSpPr>
        <p:spPr>
          <a:xfrm>
            <a:off x="5521325" y="12700"/>
            <a:ext cx="1765300" cy="355600"/>
          </a:xfrm>
          <a:prstGeom prst="rect">
            <a:avLst/>
          </a:prstGeom>
          <a:solidFill>
            <a:srgbClr val="FF0000">
              <a:alpha val="6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latin typeface="Arial Unicode MS"/>
                <a:cs typeface="Arial Unicode MS"/>
              </a:rPr>
              <a:t>Exercise</a:t>
            </a:r>
          </a:p>
        </p:txBody>
      </p:sp>
      <p:sp>
        <p:nvSpPr>
          <p:cNvPr id="15" name="Rectangle 14"/>
          <p:cNvSpPr/>
          <p:nvPr userDrawn="1"/>
        </p:nvSpPr>
        <p:spPr>
          <a:xfrm>
            <a:off x="7353300" y="12700"/>
            <a:ext cx="1765300" cy="355600"/>
          </a:xfrm>
          <a:prstGeom prst="rect">
            <a:avLst/>
          </a:prstGeom>
          <a:solidFill>
            <a:srgbClr val="FF0000">
              <a:alpha val="6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latin typeface="Arial Unicode MS"/>
                <a:cs typeface="Arial Unicode MS"/>
              </a:rPr>
              <a:t>Recap + Rap Up</a:t>
            </a:r>
          </a:p>
        </p:txBody>
      </p:sp>
      <p:pic>
        <p:nvPicPr>
          <p:cNvPr id="17" name="Picture 16">
            <a:extLst>
              <a:ext uri="{FF2B5EF4-FFF2-40B4-BE49-F238E27FC236}">
                <a16:creationId xmlns:a16="http://schemas.microsoft.com/office/drawing/2014/main" id="{7BF058F6-9548-C647-9655-4E337BB1865D}"/>
              </a:ext>
            </a:extLst>
          </p:cNvPr>
          <p:cNvPicPr>
            <a:picLocks noChangeAspect="1"/>
          </p:cNvPicPr>
          <p:nvPr/>
        </p:nvPicPr>
        <p:blipFill>
          <a:blip r:embed="rId14"/>
          <a:stretch>
            <a:fillRect/>
          </a:stretch>
        </p:blipFill>
        <p:spPr>
          <a:xfrm>
            <a:off x="0" y="6280689"/>
            <a:ext cx="1983784" cy="605346"/>
          </a:xfrm>
          <a:prstGeom prst="rect">
            <a:avLst/>
          </a:prstGeom>
        </p:spPr>
      </p:pic>
    </p:spTree>
    <p:extLst>
      <p:ext uri="{BB962C8B-B14F-4D97-AF65-F5344CB8AC3E}">
        <p14:creationId xmlns:p14="http://schemas.microsoft.com/office/powerpoint/2010/main" val="34208726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21"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9088" y="1828800"/>
            <a:ext cx="8824912" cy="5029200"/>
            <a:chOff x="201" y="1152"/>
            <a:chExt cx="5559" cy="3168"/>
          </a:xfrm>
        </p:grpSpPr>
        <p:sp>
          <p:nvSpPr>
            <p:cNvPr id="1033" name="Freeform 3"/>
            <p:cNvSpPr>
              <a:spLocks/>
            </p:cNvSpPr>
            <p:nvPr/>
          </p:nvSpPr>
          <p:spPr bwMode="ltGray">
            <a:xfrm>
              <a:off x="528" y="2909"/>
              <a:ext cx="5232" cy="1411"/>
            </a:xfrm>
            <a:custGeom>
              <a:avLst/>
              <a:gdLst>
                <a:gd name="T0" fmla="*/ 0 w 4897"/>
                <a:gd name="T1" fmla="*/ 0 h 2182"/>
                <a:gd name="T2" fmla="*/ 0 w 4897"/>
                <a:gd name="T3" fmla="*/ 1411 h 2182"/>
                <a:gd name="T4" fmla="*/ 5232 w 4897"/>
                <a:gd name="T5" fmla="*/ 1411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en-US">
                <a:solidFill>
                  <a:srgbClr val="FFFFFF"/>
                </a:solidFill>
                <a:latin typeface="Arial" charset="0"/>
                <a:ea typeface="ＭＳ Ｐゴシック" charset="0"/>
                <a:cs typeface="ＭＳ Ｐゴシック" charset="0"/>
              </a:endParaRPr>
            </a:p>
          </p:txBody>
        </p:sp>
        <p:sp>
          <p:nvSpPr>
            <p:cNvPr id="1034" name="Freeform 4"/>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en-US">
                <a:solidFill>
                  <a:srgbClr val="FFFFFF"/>
                </a:solidFill>
                <a:latin typeface="Arial" charset="0"/>
                <a:ea typeface="ＭＳ Ｐゴシック" charset="0"/>
                <a:cs typeface="ＭＳ Ｐゴシック" charset="0"/>
              </a:endParaRPr>
            </a:p>
          </p:txBody>
        </p:sp>
        <p:sp>
          <p:nvSpPr>
            <p:cNvPr id="1035" name="Freeform 5"/>
            <p:cNvSpPr>
              <a:spLocks/>
            </p:cNvSpPr>
            <p:nvPr/>
          </p:nvSpPr>
          <p:spPr bwMode="ltGray">
            <a:xfrm>
              <a:off x="528" y="2932"/>
              <a:ext cx="5232" cy="1388"/>
            </a:xfrm>
            <a:custGeom>
              <a:avLst/>
              <a:gdLst>
                <a:gd name="T0" fmla="*/ 0 w 4897"/>
                <a:gd name="T1" fmla="*/ 0 h 2182"/>
                <a:gd name="T2" fmla="*/ 0 w 4897"/>
                <a:gd name="T3" fmla="*/ 1388 h 2182"/>
                <a:gd name="T4" fmla="*/ 5232 w 4897"/>
                <a:gd name="T5" fmla="*/ 1388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914400" eaLnBrk="0" fontAlgn="base" hangingPunct="0">
                <a:spcBef>
                  <a:spcPct val="0"/>
                </a:spcBef>
                <a:spcAft>
                  <a:spcPct val="0"/>
                </a:spcAft>
              </a:pPr>
              <a:endParaRPr lang="en-US">
                <a:solidFill>
                  <a:srgbClr val="FFFFFF"/>
                </a:solidFill>
                <a:latin typeface="Arial" charset="0"/>
                <a:ea typeface="ＭＳ Ｐゴシック" charset="0"/>
                <a:cs typeface="ＭＳ Ｐゴシック" charset="0"/>
              </a:endParaRPr>
            </a:p>
          </p:txBody>
        </p:sp>
        <p:sp>
          <p:nvSpPr>
            <p:cNvPr id="6150" name="Freeform 6"/>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sp>
          <p:nvSpPr>
            <p:cNvPr id="6151" name="Freeform 7"/>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sp>
          <p:nvSpPr>
            <p:cNvPr id="6152" name="Freeform 8"/>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sp>
          <p:nvSpPr>
            <p:cNvPr id="6153" name="Freeform 9"/>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sp>
          <p:nvSpPr>
            <p:cNvPr id="6154" name="Freeform 10"/>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defTabSz="914400" eaLnBrk="0" fontAlgn="base" hangingPunct="0">
                <a:spcBef>
                  <a:spcPct val="0"/>
                </a:spcBef>
                <a:spcAft>
                  <a:spcPct val="0"/>
                </a:spcAft>
                <a:defRPr/>
              </a:pPr>
              <a:endParaRPr lang="en-US">
                <a:solidFill>
                  <a:srgbClr val="FFFFFF"/>
                </a:solidFill>
                <a:latin typeface="Arial" charset="0"/>
                <a:ea typeface="ＭＳ Ｐゴシック" charset="0"/>
                <a:cs typeface="ＭＳ Ｐゴシック" charset="0"/>
              </a:endParaRPr>
            </a:p>
          </p:txBody>
        </p:sp>
      </p:grpSp>
      <p:sp>
        <p:nvSpPr>
          <p:cNvPr id="6155" name="Rectangle 11"/>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mn-ea"/>
                <a:cs typeface="+mn-cs"/>
              </a:defRPr>
            </a:lvl1pPr>
          </a:lstStyle>
          <a:p>
            <a:pPr defTabSz="914400" fontAlgn="base">
              <a:spcBef>
                <a:spcPct val="0"/>
              </a:spcBef>
              <a:spcAft>
                <a:spcPct val="0"/>
              </a:spcAft>
              <a:defRPr/>
            </a:pPr>
            <a:endParaRPr lang="en-US">
              <a:solidFill>
                <a:srgbClr val="FFFFFF"/>
              </a:solidFill>
              <a:latin typeface="Arial" charset="0"/>
            </a:endParaRPr>
          </a:p>
        </p:txBody>
      </p:sp>
      <p:sp>
        <p:nvSpPr>
          <p:cNvPr id="6156" name="Rectangle 12"/>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ea typeface="+mn-ea"/>
                <a:cs typeface="+mn-cs"/>
              </a:defRPr>
            </a:lvl1pPr>
          </a:lstStyle>
          <a:p>
            <a:pPr defTabSz="914400" fontAlgn="base">
              <a:spcBef>
                <a:spcPct val="0"/>
              </a:spcBef>
              <a:spcAft>
                <a:spcPct val="0"/>
              </a:spcAft>
              <a:defRPr/>
            </a:pPr>
            <a:endParaRPr lang="en-US">
              <a:solidFill>
                <a:srgbClr val="FFFFFF"/>
              </a:solidFill>
              <a:latin typeface="Arial" charset="0"/>
            </a:endParaRPr>
          </a:p>
        </p:txBody>
      </p:sp>
      <p:sp>
        <p:nvSpPr>
          <p:cNvPr id="6157" name="Rectangle 13"/>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defTabSz="914400" fontAlgn="base">
              <a:spcBef>
                <a:spcPct val="0"/>
              </a:spcBef>
              <a:spcAft>
                <a:spcPct val="0"/>
              </a:spcAft>
              <a:defRPr/>
            </a:pPr>
            <a:fld id="{AC3D2014-7874-6648-9068-8D51881AD008}" type="slidenum">
              <a:rPr lang="en-US">
                <a:solidFill>
                  <a:srgbClr val="FFFFFF"/>
                </a:solidFill>
                <a:latin typeface="Arial" charset="0"/>
                <a:ea typeface="ＭＳ Ｐゴシック" charset="0"/>
                <a:cs typeface="ＭＳ Ｐゴシック" charset="0"/>
              </a:rPr>
              <a:pPr defTabSz="914400" fontAlgn="base">
                <a:spcBef>
                  <a:spcPct val="0"/>
                </a:spcBef>
                <a:spcAft>
                  <a:spcPct val="0"/>
                </a:spcAft>
                <a:defRPr/>
              </a:pPr>
              <a:t>‹#›</a:t>
            </a:fld>
            <a:endParaRPr lang="en-US">
              <a:solidFill>
                <a:srgbClr val="FFFFFF"/>
              </a:solidFill>
              <a:latin typeface="Arial" charset="0"/>
              <a:ea typeface="ＭＳ Ｐゴシック" charset="0"/>
              <a:cs typeface="ＭＳ Ｐゴシック" charset="0"/>
            </a:endParaRPr>
          </a:p>
        </p:txBody>
      </p:sp>
      <p:sp>
        <p:nvSpPr>
          <p:cNvPr id="6158" name="Rectangle 14"/>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59" name="Rectangle 15"/>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2" name="Picture 16" descr="BU Logo High res.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858000" y="5715000"/>
            <a:ext cx="2001838" cy="896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charset="0"/>
          <a:ea typeface="ＭＳ Ｐゴシック" charset="-128"/>
          <a:cs typeface="ＭＳ Ｐゴシック" charset="-128"/>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charset="0"/>
        </a:defRPr>
      </a:lvl9pPr>
    </p:titleStyle>
    <p:bodyStyle>
      <a:lvl1pPr marL="342900" indent="-342900" algn="l" rtl="0" eaLnBrk="0" fontAlgn="base" hangingPunct="0">
        <a:spcBef>
          <a:spcPct val="20000"/>
        </a:spcBef>
        <a:spcAft>
          <a:spcPct val="0"/>
        </a:spcAft>
        <a:buClr>
          <a:schemeClr val="hlink"/>
        </a:buClr>
        <a:buFont typeface="Wingdings" charset="0"/>
        <a:buChar char="§"/>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Font typeface="Wingdings" charset="0"/>
        <a:buChar char="§"/>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hlink"/>
        </a:buClr>
        <a:buFont typeface="Wingdings" charset="0"/>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Font typeface="Wingdings" charset="2"/>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Font typeface="Wingdings" charset="2"/>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Font typeface="Wingdings" charset="2"/>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Font typeface="Wingdings" charset="2"/>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0047-45EB-044B-A8D3-9A46A574D50E}"/>
              </a:ext>
            </a:extLst>
          </p:cNvPr>
          <p:cNvSpPr>
            <a:spLocks noGrp="1"/>
          </p:cNvSpPr>
          <p:nvPr>
            <p:ph type="ctrTitle"/>
          </p:nvPr>
        </p:nvSpPr>
        <p:spPr/>
        <p:txBody>
          <a:bodyPr/>
          <a:lstStyle/>
          <a:p>
            <a:r>
              <a:rPr lang="en-US" dirty="0"/>
              <a:t>The Patient Care Continuum</a:t>
            </a:r>
            <a:br>
              <a:rPr lang="en-US" dirty="0"/>
            </a:br>
            <a:r>
              <a:rPr lang="en-US" sz="3600" dirty="0"/>
              <a:t>Empathy Mapping</a:t>
            </a:r>
          </a:p>
        </p:txBody>
      </p:sp>
      <p:sp>
        <p:nvSpPr>
          <p:cNvPr id="3" name="Subtitle 2">
            <a:extLst>
              <a:ext uri="{FF2B5EF4-FFF2-40B4-BE49-F238E27FC236}">
                <a16:creationId xmlns:a16="http://schemas.microsoft.com/office/drawing/2014/main" id="{9073EE24-70F0-7746-9AE5-90C69CC2D712}"/>
              </a:ext>
            </a:extLst>
          </p:cNvPr>
          <p:cNvSpPr>
            <a:spLocks noGrp="1"/>
          </p:cNvSpPr>
          <p:nvPr>
            <p:ph type="subTitle" idx="1"/>
          </p:nvPr>
        </p:nvSpPr>
        <p:spPr/>
        <p:txBody>
          <a:bodyPr/>
          <a:lstStyle/>
          <a:p>
            <a:r>
              <a:rPr lang="en-US" dirty="0"/>
              <a:t>BME 6550</a:t>
            </a:r>
          </a:p>
          <a:p>
            <a:r>
              <a:rPr lang="en-US" dirty="0"/>
              <a:t>Lisa Chen, James Bonaffini</a:t>
            </a:r>
          </a:p>
        </p:txBody>
      </p:sp>
      <p:sp>
        <p:nvSpPr>
          <p:cNvPr id="4" name="TextBox 3">
            <a:extLst>
              <a:ext uri="{FF2B5EF4-FFF2-40B4-BE49-F238E27FC236}">
                <a16:creationId xmlns:a16="http://schemas.microsoft.com/office/drawing/2014/main" id="{52479F04-6927-ED4D-9FA4-4CF0C77A06C2}"/>
              </a:ext>
            </a:extLst>
          </p:cNvPr>
          <p:cNvSpPr txBox="1"/>
          <p:nvPr/>
        </p:nvSpPr>
        <p:spPr>
          <a:xfrm>
            <a:off x="7256585" y="6471139"/>
            <a:ext cx="1663789" cy="369332"/>
          </a:xfrm>
          <a:prstGeom prst="rect">
            <a:avLst/>
          </a:prstGeom>
          <a:noFill/>
        </p:spPr>
        <p:txBody>
          <a:bodyPr wrap="none" rtlCol="0">
            <a:spAutoFit/>
          </a:bodyPr>
          <a:lstStyle/>
          <a:p>
            <a:r>
              <a:rPr lang="en-US" dirty="0"/>
              <a:t>Jonathan Rosen</a:t>
            </a:r>
          </a:p>
        </p:txBody>
      </p:sp>
    </p:spTree>
    <p:extLst>
      <p:ext uri="{BB962C8B-B14F-4D97-AF65-F5344CB8AC3E}">
        <p14:creationId xmlns:p14="http://schemas.microsoft.com/office/powerpoint/2010/main" val="229845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0700" y="2578099"/>
            <a:ext cx="1905000" cy="307777"/>
          </a:xfrm>
          <a:prstGeom prst="rect">
            <a:avLst/>
          </a:prstGeom>
          <a:noFill/>
        </p:spPr>
        <p:txBody>
          <a:bodyPr wrap="square" rtlCol="0">
            <a:spAutoFit/>
          </a:bodyPr>
          <a:lstStyle/>
          <a:p>
            <a:r>
              <a:rPr lang="en-US" sz="1400" dirty="0">
                <a:latin typeface="Arial Unicode MS"/>
                <a:cs typeface="Arial Unicode MS"/>
              </a:rPr>
              <a:t>Steve</a:t>
            </a:r>
          </a:p>
        </p:txBody>
      </p:sp>
      <p:sp>
        <p:nvSpPr>
          <p:cNvPr id="6" name="TextBox 5"/>
          <p:cNvSpPr txBox="1"/>
          <p:nvPr/>
        </p:nvSpPr>
        <p:spPr>
          <a:xfrm>
            <a:off x="2425700" y="1146937"/>
            <a:ext cx="6477000" cy="4616648"/>
          </a:xfrm>
          <a:prstGeom prst="rect">
            <a:avLst/>
          </a:prstGeom>
          <a:noFill/>
        </p:spPr>
        <p:txBody>
          <a:bodyPr wrap="square" rtlCol="0">
            <a:spAutoFit/>
          </a:bodyPr>
          <a:lstStyle/>
          <a:p>
            <a:r>
              <a:rPr lang="en-US" sz="1400" dirty="0"/>
              <a:t>Name: Steve Miller</a:t>
            </a:r>
          </a:p>
          <a:p>
            <a:r>
              <a:rPr lang="en-US" sz="1400" dirty="0"/>
              <a:t>Age: 41</a:t>
            </a:r>
          </a:p>
          <a:p>
            <a:r>
              <a:rPr lang="en-US" sz="1400" dirty="0"/>
              <a:t>Tech savvy, has started and run a successful technology consulting business for the last 15 years</a:t>
            </a:r>
          </a:p>
          <a:p>
            <a:r>
              <a:rPr lang="en-US" sz="1400" dirty="0"/>
              <a:t>Income Range: $1-2Million/year</a:t>
            </a:r>
          </a:p>
          <a:p>
            <a:r>
              <a:rPr lang="en-US" sz="1400" dirty="0"/>
              <a:t>Location: Charlottesville</a:t>
            </a:r>
          </a:p>
          <a:p>
            <a:r>
              <a:rPr lang="en-US" sz="1400" dirty="0"/>
              <a:t>Education: College Dropout but very intelligent and outgoing</a:t>
            </a:r>
          </a:p>
          <a:p>
            <a:pPr marL="285750" indent="-285750">
              <a:buFont typeface="Arial" panose="020B0604020202020204" pitchFamily="34" charset="0"/>
              <a:buChar char="•"/>
            </a:pPr>
            <a:r>
              <a:rPr lang="en-US" sz="1400" dirty="0"/>
              <a:t>Has a wife of 18 years and 7 children, the bread-winner for his family, frequently travels for work, works up to 70 hours a week.</a:t>
            </a:r>
          </a:p>
          <a:p>
            <a:pPr marL="285750" indent="-285750">
              <a:buFont typeface="Arial" panose="020B0604020202020204" pitchFamily="34" charset="0"/>
              <a:buChar char="•"/>
            </a:pPr>
            <a:r>
              <a:rPr lang="en-US" sz="1400" dirty="0"/>
              <a:t>He tries to keep in shape but the combination of his job and wanting to spend the rest of his free time with his family doesn’t always mean he has time to exercise.</a:t>
            </a:r>
          </a:p>
          <a:p>
            <a:pPr marL="285750" indent="-285750">
              <a:buFont typeface="Arial" panose="020B0604020202020204" pitchFamily="34" charset="0"/>
              <a:buChar char="•"/>
            </a:pPr>
            <a:r>
              <a:rPr lang="en-US" sz="1400" dirty="0"/>
              <a:t>He values his image of a high-power businessman; wants to always come off as intelligent, professional, and in-control</a:t>
            </a:r>
          </a:p>
          <a:p>
            <a:pPr marL="285750" indent="-285750">
              <a:buFont typeface="Arial" panose="020B0604020202020204" pitchFamily="34" charset="0"/>
              <a:buChar char="•"/>
            </a:pPr>
            <a:r>
              <a:rPr lang="en-US" sz="1400" dirty="0"/>
              <a:t>Parents died early of in a freak car accident; he has no idea of chronic illness background nor has he had any major health issues</a:t>
            </a:r>
          </a:p>
          <a:p>
            <a:pPr marL="285750" indent="-285750">
              <a:buFont typeface="Arial" panose="020B0604020202020204" pitchFamily="34" charset="0"/>
              <a:buChar char="•"/>
            </a:pPr>
            <a:r>
              <a:rPr lang="en-US" sz="1400" dirty="0"/>
              <a:t>Because of his travel and lack of time, he doesn’t always have the best diet, but has been blessed with a fast metabolism</a:t>
            </a:r>
          </a:p>
          <a:p>
            <a:pPr marL="285750" indent="-285750">
              <a:buFont typeface="Arial" panose="020B0604020202020204" pitchFamily="34" charset="0"/>
              <a:buChar char="•"/>
            </a:pPr>
            <a:r>
              <a:rPr lang="en-US" sz="1400" dirty="0"/>
              <a:t>Has been diagnosed with stage 5 Chronic Kidney disease (out of 5 stages), will soon need to be put on dialysis.</a:t>
            </a:r>
          </a:p>
          <a:p>
            <a:pPr marL="285750" indent="-285750">
              <a:buFont typeface="Arial" panose="020B0604020202020204" pitchFamily="34" charset="0"/>
              <a:buChar char="•"/>
            </a:pPr>
            <a:r>
              <a:rPr lang="en-US" sz="1400" dirty="0"/>
              <a:t>His goal is to be able to perform home dialysis for best transition to being a CKD patient</a:t>
            </a:r>
          </a:p>
        </p:txBody>
      </p:sp>
      <p:sp>
        <p:nvSpPr>
          <p:cNvPr id="7" name="TextBox 6"/>
          <p:cNvSpPr txBox="1"/>
          <p:nvPr/>
        </p:nvSpPr>
        <p:spPr>
          <a:xfrm>
            <a:off x="2425700" y="777605"/>
            <a:ext cx="5524500" cy="369332"/>
          </a:xfrm>
          <a:prstGeom prst="rect">
            <a:avLst/>
          </a:prstGeom>
          <a:noFill/>
        </p:spPr>
        <p:txBody>
          <a:bodyPr wrap="square" rtlCol="0">
            <a:spAutoFit/>
          </a:bodyPr>
          <a:lstStyle/>
          <a:p>
            <a:r>
              <a:rPr lang="en-US" b="1" dirty="0">
                <a:solidFill>
                  <a:srgbClr val="FF0000"/>
                </a:solidFill>
              </a:rPr>
              <a:t>Customer Profile</a:t>
            </a:r>
          </a:p>
        </p:txBody>
      </p:sp>
      <p:sp>
        <p:nvSpPr>
          <p:cNvPr id="8" name="Rectangle 7"/>
          <p:cNvSpPr/>
          <p:nvPr/>
        </p:nvSpPr>
        <p:spPr>
          <a:xfrm>
            <a:off x="5521325" y="12700"/>
            <a:ext cx="1765300" cy="355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FF0000"/>
                </a:solidFill>
                <a:latin typeface="Arial Unicode MS"/>
                <a:cs typeface="Arial Unicode MS"/>
              </a:rPr>
              <a:t>Exercise</a:t>
            </a:r>
          </a:p>
        </p:txBody>
      </p:sp>
      <p:sp>
        <p:nvSpPr>
          <p:cNvPr id="9" name="Pentagon 8"/>
          <p:cNvSpPr/>
          <p:nvPr/>
        </p:nvSpPr>
        <p:spPr>
          <a:xfrm rot="16200000">
            <a:off x="6274221" y="330618"/>
            <a:ext cx="260351" cy="246810"/>
          </a:xfrm>
          <a:prstGeom prst="homePlate">
            <a:avLst/>
          </a:prstGeom>
          <a:solidFill>
            <a:srgbClr val="FFFF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Image result for entrepreneur guy">
            <a:extLst>
              <a:ext uri="{FF2B5EF4-FFF2-40B4-BE49-F238E27FC236}">
                <a16:creationId xmlns:a16="http://schemas.microsoft.com/office/drawing/2014/main" id="{D91F2EB7-435C-43C4-A43C-0A4A601E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 y="1002664"/>
            <a:ext cx="1575435" cy="157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14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0700" y="2578099"/>
            <a:ext cx="1905000" cy="307777"/>
          </a:xfrm>
          <a:prstGeom prst="rect">
            <a:avLst/>
          </a:prstGeom>
          <a:noFill/>
        </p:spPr>
        <p:txBody>
          <a:bodyPr wrap="square" rtlCol="0">
            <a:spAutoFit/>
          </a:bodyPr>
          <a:lstStyle/>
          <a:p>
            <a:r>
              <a:rPr lang="en-US" sz="1400" dirty="0">
                <a:latin typeface="Arial Unicode MS"/>
                <a:cs typeface="Arial Unicode MS"/>
              </a:rPr>
              <a:t>Steve</a:t>
            </a:r>
          </a:p>
        </p:txBody>
      </p:sp>
      <p:sp>
        <p:nvSpPr>
          <p:cNvPr id="7" name="TextBox 6"/>
          <p:cNvSpPr txBox="1"/>
          <p:nvPr/>
        </p:nvSpPr>
        <p:spPr>
          <a:xfrm>
            <a:off x="2183131" y="698237"/>
            <a:ext cx="5524500" cy="369332"/>
          </a:xfrm>
          <a:prstGeom prst="rect">
            <a:avLst/>
          </a:prstGeom>
          <a:noFill/>
        </p:spPr>
        <p:txBody>
          <a:bodyPr wrap="square" rtlCol="0">
            <a:spAutoFit/>
          </a:bodyPr>
          <a:lstStyle/>
          <a:p>
            <a:r>
              <a:rPr lang="en-US" b="1" dirty="0">
                <a:solidFill>
                  <a:srgbClr val="FF0000"/>
                </a:solidFill>
              </a:rPr>
              <a:t>Customer Empathy Map</a:t>
            </a:r>
          </a:p>
        </p:txBody>
      </p:sp>
      <p:sp>
        <p:nvSpPr>
          <p:cNvPr id="9" name="Rectangle 8"/>
          <p:cNvSpPr/>
          <p:nvPr/>
        </p:nvSpPr>
        <p:spPr>
          <a:xfrm>
            <a:off x="5521325" y="12700"/>
            <a:ext cx="1765300" cy="355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FF0000"/>
                </a:solidFill>
                <a:latin typeface="Arial Unicode MS"/>
                <a:cs typeface="Arial Unicode MS"/>
              </a:rPr>
              <a:t>Exercise</a:t>
            </a:r>
          </a:p>
        </p:txBody>
      </p:sp>
      <p:sp>
        <p:nvSpPr>
          <p:cNvPr id="10" name="Pentagon 9"/>
          <p:cNvSpPr/>
          <p:nvPr/>
        </p:nvSpPr>
        <p:spPr>
          <a:xfrm rot="16200000">
            <a:off x="6274221" y="330618"/>
            <a:ext cx="260351" cy="246810"/>
          </a:xfrm>
          <a:prstGeom prst="homePlate">
            <a:avLst/>
          </a:prstGeom>
          <a:solidFill>
            <a:srgbClr val="FFFF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2" descr="Image result for entrepreneur guy">
            <a:extLst>
              <a:ext uri="{FF2B5EF4-FFF2-40B4-BE49-F238E27FC236}">
                <a16:creationId xmlns:a16="http://schemas.microsoft.com/office/drawing/2014/main" id="{28A1F95D-34BB-4D8B-9455-925FFF73B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 y="1002664"/>
            <a:ext cx="1575435" cy="15754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mpathy map">
            <a:extLst>
              <a:ext uri="{FF2B5EF4-FFF2-40B4-BE49-F238E27FC236}">
                <a16:creationId xmlns:a16="http://schemas.microsoft.com/office/drawing/2014/main" id="{3C4409A1-BAF9-4A5F-8B00-0196C3811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035" y="1136149"/>
            <a:ext cx="6913245" cy="51849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C1FDCB-96B0-46CC-8415-F1CD96966563}"/>
              </a:ext>
            </a:extLst>
          </p:cNvPr>
          <p:cNvSpPr txBox="1"/>
          <p:nvPr/>
        </p:nvSpPr>
        <p:spPr>
          <a:xfrm>
            <a:off x="3302000" y="1245870"/>
            <a:ext cx="1430656" cy="461665"/>
          </a:xfrm>
          <a:prstGeom prst="rect">
            <a:avLst/>
          </a:prstGeom>
          <a:noFill/>
        </p:spPr>
        <p:txBody>
          <a:bodyPr wrap="square" rtlCol="0">
            <a:spAutoFit/>
          </a:bodyPr>
          <a:lstStyle/>
          <a:p>
            <a:r>
              <a:rPr lang="en-US" sz="1200" dirty="0"/>
              <a:t>How will his job and travel be affected?</a:t>
            </a:r>
          </a:p>
        </p:txBody>
      </p:sp>
      <p:sp>
        <p:nvSpPr>
          <p:cNvPr id="12" name="TextBox 11">
            <a:extLst>
              <a:ext uri="{FF2B5EF4-FFF2-40B4-BE49-F238E27FC236}">
                <a16:creationId xmlns:a16="http://schemas.microsoft.com/office/drawing/2014/main" id="{C82FEB21-091F-47BE-8F2D-1513756C9AEF}"/>
              </a:ext>
            </a:extLst>
          </p:cNvPr>
          <p:cNvSpPr txBox="1"/>
          <p:nvPr/>
        </p:nvSpPr>
        <p:spPr>
          <a:xfrm>
            <a:off x="4848220" y="1797435"/>
            <a:ext cx="1746254" cy="646331"/>
          </a:xfrm>
          <a:prstGeom prst="rect">
            <a:avLst/>
          </a:prstGeom>
          <a:noFill/>
        </p:spPr>
        <p:txBody>
          <a:bodyPr wrap="square" rtlCol="0">
            <a:spAutoFit/>
          </a:bodyPr>
          <a:lstStyle/>
          <a:p>
            <a:r>
              <a:rPr lang="en-US" sz="1200" dirty="0"/>
              <a:t>Will he be able to support his family and keep up with his kids?</a:t>
            </a:r>
          </a:p>
        </p:txBody>
      </p:sp>
      <p:sp>
        <p:nvSpPr>
          <p:cNvPr id="13" name="TextBox 12">
            <a:extLst>
              <a:ext uri="{FF2B5EF4-FFF2-40B4-BE49-F238E27FC236}">
                <a16:creationId xmlns:a16="http://schemas.microsoft.com/office/drawing/2014/main" id="{2A7403EE-EE4E-4321-B833-1C8BD079A351}"/>
              </a:ext>
            </a:extLst>
          </p:cNvPr>
          <p:cNvSpPr txBox="1"/>
          <p:nvPr/>
        </p:nvSpPr>
        <p:spPr>
          <a:xfrm>
            <a:off x="6254750" y="1235960"/>
            <a:ext cx="1631315" cy="461665"/>
          </a:xfrm>
          <a:prstGeom prst="rect">
            <a:avLst/>
          </a:prstGeom>
          <a:noFill/>
        </p:spPr>
        <p:txBody>
          <a:bodyPr wrap="square" rtlCol="0">
            <a:spAutoFit/>
          </a:bodyPr>
          <a:lstStyle/>
          <a:p>
            <a:r>
              <a:rPr lang="en-US" sz="1200" dirty="0"/>
              <a:t>Will his transition to dialysis go smoothly?</a:t>
            </a:r>
          </a:p>
        </p:txBody>
      </p:sp>
      <p:sp>
        <p:nvSpPr>
          <p:cNvPr id="14" name="TextBox 13">
            <a:extLst>
              <a:ext uri="{FF2B5EF4-FFF2-40B4-BE49-F238E27FC236}">
                <a16:creationId xmlns:a16="http://schemas.microsoft.com/office/drawing/2014/main" id="{363D8B8E-E277-4AC4-91B6-2A0B42DA6171}"/>
              </a:ext>
            </a:extLst>
          </p:cNvPr>
          <p:cNvSpPr txBox="1"/>
          <p:nvPr/>
        </p:nvSpPr>
        <p:spPr>
          <a:xfrm>
            <a:off x="7564120" y="1859935"/>
            <a:ext cx="1430656" cy="830997"/>
          </a:xfrm>
          <a:prstGeom prst="rect">
            <a:avLst/>
          </a:prstGeom>
          <a:noFill/>
        </p:spPr>
        <p:txBody>
          <a:bodyPr wrap="square" rtlCol="0">
            <a:spAutoFit/>
          </a:bodyPr>
          <a:lstStyle/>
          <a:p>
            <a:r>
              <a:rPr lang="en-US" sz="1200" dirty="0"/>
              <a:t>Coworkers are living their life normally while he is affected by this situation</a:t>
            </a:r>
          </a:p>
        </p:txBody>
      </p:sp>
      <p:sp>
        <p:nvSpPr>
          <p:cNvPr id="15" name="TextBox 14">
            <a:extLst>
              <a:ext uri="{FF2B5EF4-FFF2-40B4-BE49-F238E27FC236}">
                <a16:creationId xmlns:a16="http://schemas.microsoft.com/office/drawing/2014/main" id="{E4CCBEC5-A9DD-4ECA-BECF-3A63FAD79637}"/>
              </a:ext>
            </a:extLst>
          </p:cNvPr>
          <p:cNvSpPr txBox="1"/>
          <p:nvPr/>
        </p:nvSpPr>
        <p:spPr>
          <a:xfrm>
            <a:off x="7564120" y="3199477"/>
            <a:ext cx="1430656" cy="646331"/>
          </a:xfrm>
          <a:prstGeom prst="rect">
            <a:avLst/>
          </a:prstGeom>
          <a:noFill/>
        </p:spPr>
        <p:txBody>
          <a:bodyPr wrap="square" rtlCol="0">
            <a:spAutoFit/>
          </a:bodyPr>
          <a:lstStyle/>
          <a:p>
            <a:r>
              <a:rPr lang="en-US" sz="1200" dirty="0"/>
              <a:t>Kids are scared of his healthcare dependency</a:t>
            </a:r>
          </a:p>
        </p:txBody>
      </p:sp>
      <p:sp>
        <p:nvSpPr>
          <p:cNvPr id="16" name="TextBox 15">
            <a:extLst>
              <a:ext uri="{FF2B5EF4-FFF2-40B4-BE49-F238E27FC236}">
                <a16:creationId xmlns:a16="http://schemas.microsoft.com/office/drawing/2014/main" id="{D2FF433E-DC36-4E1C-B874-0F772F13AEFF}"/>
              </a:ext>
            </a:extLst>
          </p:cNvPr>
          <p:cNvSpPr txBox="1"/>
          <p:nvPr/>
        </p:nvSpPr>
        <p:spPr>
          <a:xfrm>
            <a:off x="6586536" y="4510086"/>
            <a:ext cx="1430656" cy="646331"/>
          </a:xfrm>
          <a:prstGeom prst="rect">
            <a:avLst/>
          </a:prstGeom>
          <a:noFill/>
        </p:spPr>
        <p:txBody>
          <a:bodyPr wrap="square" rtlCol="0">
            <a:spAutoFit/>
          </a:bodyPr>
          <a:lstStyle/>
          <a:p>
            <a:r>
              <a:rPr lang="en-US" sz="1200" dirty="0"/>
              <a:t>Put up a façade to make it seem like nothing is wrong</a:t>
            </a:r>
          </a:p>
        </p:txBody>
      </p:sp>
      <p:sp>
        <p:nvSpPr>
          <p:cNvPr id="17" name="TextBox 16">
            <a:extLst>
              <a:ext uri="{FF2B5EF4-FFF2-40B4-BE49-F238E27FC236}">
                <a16:creationId xmlns:a16="http://schemas.microsoft.com/office/drawing/2014/main" id="{30329347-07B9-443D-A5E4-652E482C7731}"/>
              </a:ext>
            </a:extLst>
          </p:cNvPr>
          <p:cNvSpPr txBox="1"/>
          <p:nvPr/>
        </p:nvSpPr>
        <p:spPr>
          <a:xfrm>
            <a:off x="3736974" y="4357686"/>
            <a:ext cx="1430656" cy="646331"/>
          </a:xfrm>
          <a:prstGeom prst="rect">
            <a:avLst/>
          </a:prstGeom>
          <a:noFill/>
        </p:spPr>
        <p:txBody>
          <a:bodyPr wrap="square" rtlCol="0">
            <a:spAutoFit/>
          </a:bodyPr>
          <a:lstStyle/>
          <a:p>
            <a:r>
              <a:rPr lang="en-US" sz="1200" dirty="0"/>
              <a:t>Adjust his schedule to account for this new need</a:t>
            </a:r>
          </a:p>
        </p:txBody>
      </p:sp>
      <p:sp>
        <p:nvSpPr>
          <p:cNvPr id="18" name="TextBox 17">
            <a:extLst>
              <a:ext uri="{FF2B5EF4-FFF2-40B4-BE49-F238E27FC236}">
                <a16:creationId xmlns:a16="http://schemas.microsoft.com/office/drawing/2014/main" id="{ED81B88A-D93C-4188-9997-053BC3575074}"/>
              </a:ext>
            </a:extLst>
          </p:cNvPr>
          <p:cNvSpPr txBox="1"/>
          <p:nvPr/>
        </p:nvSpPr>
        <p:spPr>
          <a:xfrm>
            <a:off x="4965380" y="4510086"/>
            <a:ext cx="1629093" cy="646331"/>
          </a:xfrm>
          <a:prstGeom prst="rect">
            <a:avLst/>
          </a:prstGeom>
          <a:noFill/>
        </p:spPr>
        <p:txBody>
          <a:bodyPr wrap="square" rtlCol="0">
            <a:spAutoFit/>
          </a:bodyPr>
          <a:lstStyle/>
          <a:p>
            <a:r>
              <a:rPr lang="en-US" sz="1200" dirty="0"/>
              <a:t>Be more aware of his waning ability due to dialysis exhaustion</a:t>
            </a:r>
          </a:p>
        </p:txBody>
      </p:sp>
      <p:sp>
        <p:nvSpPr>
          <p:cNvPr id="19" name="TextBox 18">
            <a:extLst>
              <a:ext uri="{FF2B5EF4-FFF2-40B4-BE49-F238E27FC236}">
                <a16:creationId xmlns:a16="http://schemas.microsoft.com/office/drawing/2014/main" id="{C7813B26-DA4A-4796-904A-F3306FDD1A1E}"/>
              </a:ext>
            </a:extLst>
          </p:cNvPr>
          <p:cNvSpPr txBox="1"/>
          <p:nvPr/>
        </p:nvSpPr>
        <p:spPr>
          <a:xfrm>
            <a:off x="2491740" y="2120600"/>
            <a:ext cx="1430656" cy="830997"/>
          </a:xfrm>
          <a:prstGeom prst="rect">
            <a:avLst/>
          </a:prstGeom>
          <a:noFill/>
        </p:spPr>
        <p:txBody>
          <a:bodyPr wrap="square" rtlCol="0">
            <a:spAutoFit/>
          </a:bodyPr>
          <a:lstStyle/>
          <a:p>
            <a:r>
              <a:rPr lang="en-US" sz="1200" dirty="0"/>
              <a:t>Wife and kids are nervous about his needs and condition</a:t>
            </a:r>
          </a:p>
        </p:txBody>
      </p:sp>
      <p:sp>
        <p:nvSpPr>
          <p:cNvPr id="20" name="TextBox 19">
            <a:extLst>
              <a:ext uri="{FF2B5EF4-FFF2-40B4-BE49-F238E27FC236}">
                <a16:creationId xmlns:a16="http://schemas.microsoft.com/office/drawing/2014/main" id="{59569E33-B965-4FB1-BCFD-F479535D0A83}"/>
              </a:ext>
            </a:extLst>
          </p:cNvPr>
          <p:cNvSpPr txBox="1"/>
          <p:nvPr/>
        </p:nvSpPr>
        <p:spPr>
          <a:xfrm>
            <a:off x="2481260" y="3313117"/>
            <a:ext cx="1430656" cy="646331"/>
          </a:xfrm>
          <a:prstGeom prst="rect">
            <a:avLst/>
          </a:prstGeom>
          <a:noFill/>
        </p:spPr>
        <p:txBody>
          <a:bodyPr wrap="square" rtlCol="0">
            <a:spAutoFit/>
          </a:bodyPr>
          <a:lstStyle/>
          <a:p>
            <a:r>
              <a:rPr lang="en-US" sz="1200" dirty="0"/>
              <a:t>“Only elderly people are affected by this”</a:t>
            </a:r>
          </a:p>
        </p:txBody>
      </p:sp>
      <p:sp>
        <p:nvSpPr>
          <p:cNvPr id="21" name="TextBox 20">
            <a:extLst>
              <a:ext uri="{FF2B5EF4-FFF2-40B4-BE49-F238E27FC236}">
                <a16:creationId xmlns:a16="http://schemas.microsoft.com/office/drawing/2014/main" id="{F8999F64-89FD-4352-B70C-F2FFEA8A649E}"/>
              </a:ext>
            </a:extLst>
          </p:cNvPr>
          <p:cNvSpPr txBox="1"/>
          <p:nvPr/>
        </p:nvSpPr>
        <p:spPr>
          <a:xfrm>
            <a:off x="5539422" y="5589862"/>
            <a:ext cx="1430656" cy="461665"/>
          </a:xfrm>
          <a:prstGeom prst="rect">
            <a:avLst/>
          </a:prstGeom>
          <a:noFill/>
        </p:spPr>
        <p:txBody>
          <a:bodyPr wrap="square" rtlCol="0">
            <a:spAutoFit/>
          </a:bodyPr>
          <a:lstStyle/>
          <a:p>
            <a:r>
              <a:rPr lang="en-US" sz="1200" dirty="0"/>
              <a:t>Living – without dialysis, you die</a:t>
            </a:r>
          </a:p>
        </p:txBody>
      </p:sp>
      <p:sp>
        <p:nvSpPr>
          <p:cNvPr id="22" name="TextBox 21">
            <a:extLst>
              <a:ext uri="{FF2B5EF4-FFF2-40B4-BE49-F238E27FC236}">
                <a16:creationId xmlns:a16="http://schemas.microsoft.com/office/drawing/2014/main" id="{0DBDBFA5-A4BB-4AEF-9ED0-91E954CB3E4B}"/>
              </a:ext>
            </a:extLst>
          </p:cNvPr>
          <p:cNvSpPr txBox="1"/>
          <p:nvPr/>
        </p:nvSpPr>
        <p:spPr>
          <a:xfrm>
            <a:off x="6741794" y="5683243"/>
            <a:ext cx="1144271" cy="461665"/>
          </a:xfrm>
          <a:prstGeom prst="rect">
            <a:avLst/>
          </a:prstGeom>
          <a:noFill/>
        </p:spPr>
        <p:txBody>
          <a:bodyPr wrap="square" rtlCol="0">
            <a:spAutoFit/>
          </a:bodyPr>
          <a:lstStyle/>
          <a:p>
            <a:r>
              <a:rPr lang="en-US" sz="1200" dirty="0"/>
              <a:t>Hope for the future</a:t>
            </a:r>
          </a:p>
        </p:txBody>
      </p:sp>
      <p:sp>
        <p:nvSpPr>
          <p:cNvPr id="23" name="TextBox 22">
            <a:extLst>
              <a:ext uri="{FF2B5EF4-FFF2-40B4-BE49-F238E27FC236}">
                <a16:creationId xmlns:a16="http://schemas.microsoft.com/office/drawing/2014/main" id="{9D27DE5E-886A-497C-9212-70082333AA90}"/>
              </a:ext>
            </a:extLst>
          </p:cNvPr>
          <p:cNvSpPr txBox="1"/>
          <p:nvPr/>
        </p:nvSpPr>
        <p:spPr>
          <a:xfrm>
            <a:off x="7713344" y="5391530"/>
            <a:ext cx="1430656" cy="646331"/>
          </a:xfrm>
          <a:prstGeom prst="rect">
            <a:avLst/>
          </a:prstGeom>
          <a:noFill/>
        </p:spPr>
        <p:txBody>
          <a:bodyPr wrap="square" rtlCol="0">
            <a:spAutoFit/>
          </a:bodyPr>
          <a:lstStyle/>
          <a:p>
            <a:r>
              <a:rPr lang="en-US" sz="1200" dirty="0"/>
              <a:t>Humility and appreciation for healthcare workers</a:t>
            </a:r>
          </a:p>
        </p:txBody>
      </p:sp>
      <p:sp>
        <p:nvSpPr>
          <p:cNvPr id="24" name="TextBox 23">
            <a:extLst>
              <a:ext uri="{FF2B5EF4-FFF2-40B4-BE49-F238E27FC236}">
                <a16:creationId xmlns:a16="http://schemas.microsoft.com/office/drawing/2014/main" id="{C9BE276C-E149-4DC1-91D5-B7AA8F2CFBAE}"/>
              </a:ext>
            </a:extLst>
          </p:cNvPr>
          <p:cNvSpPr txBox="1"/>
          <p:nvPr/>
        </p:nvSpPr>
        <p:spPr>
          <a:xfrm>
            <a:off x="2287109" y="5498576"/>
            <a:ext cx="1430656" cy="276999"/>
          </a:xfrm>
          <a:prstGeom prst="rect">
            <a:avLst/>
          </a:prstGeom>
          <a:noFill/>
        </p:spPr>
        <p:txBody>
          <a:bodyPr wrap="square" rtlCol="0">
            <a:spAutoFit/>
          </a:bodyPr>
          <a:lstStyle/>
          <a:p>
            <a:r>
              <a:rPr lang="en-US" sz="1200" dirty="0"/>
              <a:t>Loss of vigor</a:t>
            </a:r>
          </a:p>
        </p:txBody>
      </p:sp>
      <p:sp>
        <p:nvSpPr>
          <p:cNvPr id="25" name="TextBox 24">
            <a:extLst>
              <a:ext uri="{FF2B5EF4-FFF2-40B4-BE49-F238E27FC236}">
                <a16:creationId xmlns:a16="http://schemas.microsoft.com/office/drawing/2014/main" id="{F819994C-D3A8-4F8F-B1C2-093865FB104A}"/>
              </a:ext>
            </a:extLst>
          </p:cNvPr>
          <p:cNvSpPr txBox="1"/>
          <p:nvPr/>
        </p:nvSpPr>
        <p:spPr>
          <a:xfrm>
            <a:off x="3156268" y="5615735"/>
            <a:ext cx="1430656" cy="646331"/>
          </a:xfrm>
          <a:prstGeom prst="rect">
            <a:avLst/>
          </a:prstGeom>
          <a:noFill/>
        </p:spPr>
        <p:txBody>
          <a:bodyPr wrap="square" rtlCol="0">
            <a:spAutoFit/>
          </a:bodyPr>
          <a:lstStyle/>
          <a:p>
            <a:r>
              <a:rPr lang="en-US" sz="1200" dirty="0"/>
              <a:t>Fear of being unable to perform at his job</a:t>
            </a:r>
          </a:p>
        </p:txBody>
      </p:sp>
      <p:sp>
        <p:nvSpPr>
          <p:cNvPr id="26" name="TextBox 25">
            <a:extLst>
              <a:ext uri="{FF2B5EF4-FFF2-40B4-BE49-F238E27FC236}">
                <a16:creationId xmlns:a16="http://schemas.microsoft.com/office/drawing/2014/main" id="{CB067FC1-BA02-4534-AEE3-7A42B84307B8}"/>
              </a:ext>
            </a:extLst>
          </p:cNvPr>
          <p:cNvSpPr txBox="1"/>
          <p:nvPr/>
        </p:nvSpPr>
        <p:spPr>
          <a:xfrm>
            <a:off x="4359594" y="5462565"/>
            <a:ext cx="1430656" cy="461665"/>
          </a:xfrm>
          <a:prstGeom prst="rect">
            <a:avLst/>
          </a:prstGeom>
          <a:noFill/>
        </p:spPr>
        <p:txBody>
          <a:bodyPr wrap="square" rtlCol="0">
            <a:spAutoFit/>
          </a:bodyPr>
          <a:lstStyle/>
          <a:p>
            <a:r>
              <a:rPr lang="en-US" sz="1200" dirty="0"/>
              <a:t>Loss of independence</a:t>
            </a:r>
          </a:p>
        </p:txBody>
      </p:sp>
    </p:spTree>
    <p:extLst>
      <p:ext uri="{BB962C8B-B14F-4D97-AF65-F5344CB8AC3E}">
        <p14:creationId xmlns:p14="http://schemas.microsoft.com/office/powerpoint/2010/main" val="232872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195853"/>
            <a:ext cx="1905000" cy="261610"/>
          </a:xfrm>
          <a:prstGeom prst="rect">
            <a:avLst/>
          </a:prstGeom>
          <a:noFill/>
        </p:spPr>
        <p:txBody>
          <a:bodyPr wrap="square" rtlCol="0">
            <a:spAutoFit/>
          </a:bodyPr>
          <a:lstStyle/>
          <a:p>
            <a:r>
              <a:rPr lang="en-US" sz="1100" dirty="0">
                <a:latin typeface="Arial Unicode MS"/>
                <a:cs typeface="Arial Unicode MS"/>
              </a:rPr>
              <a:t>Steve</a:t>
            </a:r>
          </a:p>
        </p:txBody>
      </p:sp>
      <p:sp>
        <p:nvSpPr>
          <p:cNvPr id="7" name="TextBox 6"/>
          <p:cNvSpPr txBox="1"/>
          <p:nvPr/>
        </p:nvSpPr>
        <p:spPr>
          <a:xfrm>
            <a:off x="1555232" y="501227"/>
            <a:ext cx="6085452" cy="369332"/>
          </a:xfrm>
          <a:prstGeom prst="rect">
            <a:avLst/>
          </a:prstGeom>
          <a:noFill/>
        </p:spPr>
        <p:txBody>
          <a:bodyPr wrap="square" rtlCol="0">
            <a:spAutoFit/>
          </a:bodyPr>
          <a:lstStyle/>
          <a:p>
            <a:r>
              <a:rPr lang="en-US" b="1" dirty="0">
                <a:solidFill>
                  <a:srgbClr val="FF0000"/>
                </a:solidFill>
              </a:rPr>
              <a:t>Customer Journey Map</a:t>
            </a:r>
          </a:p>
        </p:txBody>
      </p:sp>
      <p:grpSp>
        <p:nvGrpSpPr>
          <p:cNvPr id="6" name="Group 5"/>
          <p:cNvGrpSpPr/>
          <p:nvPr/>
        </p:nvGrpSpPr>
        <p:grpSpPr>
          <a:xfrm>
            <a:off x="1583749" y="514030"/>
            <a:ext cx="1470284" cy="5900978"/>
            <a:chOff x="1083410" y="412156"/>
            <a:chExt cx="1107110" cy="5900978"/>
          </a:xfrm>
        </p:grpSpPr>
        <p:sp>
          <p:nvSpPr>
            <p:cNvPr id="9" name="Rectangle 8"/>
            <p:cNvSpPr/>
            <p:nvPr/>
          </p:nvSpPr>
          <p:spPr>
            <a:xfrm>
              <a:off x="1141135" y="1233669"/>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083410" y="412156"/>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Diagnosis of CKD</a:t>
              </a:r>
            </a:p>
          </p:txBody>
        </p:sp>
      </p:grpSp>
      <p:grpSp>
        <p:nvGrpSpPr>
          <p:cNvPr id="11" name="Group 10"/>
          <p:cNvGrpSpPr/>
          <p:nvPr/>
        </p:nvGrpSpPr>
        <p:grpSpPr>
          <a:xfrm>
            <a:off x="3123418" y="494131"/>
            <a:ext cx="1393626" cy="5887551"/>
            <a:chOff x="3336556" y="404059"/>
            <a:chExt cx="1049386" cy="5887551"/>
          </a:xfrm>
        </p:grpSpPr>
        <p:sp>
          <p:nvSpPr>
            <p:cNvPr id="12" name="Rectangle 11"/>
            <p:cNvSpPr/>
            <p:nvPr/>
          </p:nvSpPr>
          <p:spPr>
            <a:xfrm>
              <a:off x="3336557" y="1212145"/>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36556" y="404059"/>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Vascular access surgery</a:t>
              </a:r>
            </a:p>
          </p:txBody>
        </p:sp>
      </p:grpSp>
      <p:grpSp>
        <p:nvGrpSpPr>
          <p:cNvPr id="14" name="Group 13"/>
          <p:cNvGrpSpPr/>
          <p:nvPr/>
        </p:nvGrpSpPr>
        <p:grpSpPr>
          <a:xfrm>
            <a:off x="4586429" y="482190"/>
            <a:ext cx="1393623" cy="5865024"/>
            <a:chOff x="4463130" y="426586"/>
            <a:chExt cx="1049385" cy="5865024"/>
          </a:xfrm>
        </p:grpSpPr>
        <p:sp>
          <p:nvSpPr>
            <p:cNvPr id="15" name="Rectangle 14"/>
            <p:cNvSpPr/>
            <p:nvPr/>
          </p:nvSpPr>
          <p:spPr>
            <a:xfrm>
              <a:off x="4463130" y="1212145"/>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463130" y="426586"/>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Vascular access maturation</a:t>
              </a:r>
            </a:p>
          </p:txBody>
        </p:sp>
      </p:grpSp>
      <p:grpSp>
        <p:nvGrpSpPr>
          <p:cNvPr id="17" name="Group 16"/>
          <p:cNvGrpSpPr/>
          <p:nvPr/>
        </p:nvGrpSpPr>
        <p:grpSpPr>
          <a:xfrm>
            <a:off x="6049437" y="476657"/>
            <a:ext cx="1393626" cy="5887551"/>
            <a:chOff x="5589702" y="404059"/>
            <a:chExt cx="1049386" cy="5887551"/>
          </a:xfrm>
        </p:grpSpPr>
        <p:sp>
          <p:nvSpPr>
            <p:cNvPr id="18" name="Rectangle 17"/>
            <p:cNvSpPr/>
            <p:nvPr/>
          </p:nvSpPr>
          <p:spPr>
            <a:xfrm>
              <a:off x="5589703" y="1212145"/>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589702" y="404059"/>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Dialysis</a:t>
              </a:r>
            </a:p>
          </p:txBody>
        </p:sp>
      </p:grpSp>
      <p:grpSp>
        <p:nvGrpSpPr>
          <p:cNvPr id="20" name="Group 19"/>
          <p:cNvGrpSpPr/>
          <p:nvPr/>
        </p:nvGrpSpPr>
        <p:grpSpPr>
          <a:xfrm>
            <a:off x="7436250" y="430942"/>
            <a:ext cx="1550374" cy="5929838"/>
            <a:chOff x="7768107" y="383296"/>
            <a:chExt cx="1167417" cy="5929838"/>
          </a:xfrm>
        </p:grpSpPr>
        <p:sp>
          <p:nvSpPr>
            <p:cNvPr id="21" name="Rectangle 20"/>
            <p:cNvSpPr/>
            <p:nvPr/>
          </p:nvSpPr>
          <p:spPr>
            <a:xfrm>
              <a:off x="7842846" y="1233669"/>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768107" y="383296"/>
              <a:ext cx="1167417"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Setup for home dialysis</a:t>
              </a:r>
            </a:p>
          </p:txBody>
        </p:sp>
      </p:grpSp>
      <p:sp>
        <p:nvSpPr>
          <p:cNvPr id="23" name="Pentagon 22"/>
          <p:cNvSpPr/>
          <p:nvPr/>
        </p:nvSpPr>
        <p:spPr>
          <a:xfrm>
            <a:off x="542504" y="4599378"/>
            <a:ext cx="8601496" cy="427003"/>
          </a:xfrm>
          <a:prstGeom prst="homePlate">
            <a:avLst/>
          </a:prstGeom>
          <a:solidFill>
            <a:srgbClr val="FF6600">
              <a:alpha val="85000"/>
            </a:srgbClr>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Customer Experience (Journey Map)</a:t>
            </a:r>
          </a:p>
        </p:txBody>
      </p:sp>
      <p:sp>
        <p:nvSpPr>
          <p:cNvPr id="24" name="Rectangle 23"/>
          <p:cNvSpPr/>
          <p:nvPr/>
        </p:nvSpPr>
        <p:spPr>
          <a:xfrm>
            <a:off x="542504" y="3646847"/>
            <a:ext cx="8520320" cy="929451"/>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0000"/>
                </a:solidFill>
              </a:rPr>
              <a:t>I feel</a:t>
            </a:r>
          </a:p>
        </p:txBody>
      </p:sp>
      <p:sp>
        <p:nvSpPr>
          <p:cNvPr id="25" name="Rectangle 24"/>
          <p:cNvSpPr/>
          <p:nvPr/>
        </p:nvSpPr>
        <p:spPr>
          <a:xfrm>
            <a:off x="542504" y="2601956"/>
            <a:ext cx="8520320" cy="929451"/>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000000"/>
                </a:solidFill>
              </a:rPr>
              <a:t>I hate</a:t>
            </a:r>
          </a:p>
        </p:txBody>
      </p:sp>
      <p:sp>
        <p:nvSpPr>
          <p:cNvPr id="26" name="Rectangle 25"/>
          <p:cNvSpPr/>
          <p:nvPr/>
        </p:nvSpPr>
        <p:spPr>
          <a:xfrm>
            <a:off x="542504" y="1557065"/>
            <a:ext cx="8520320" cy="929451"/>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I wish</a:t>
            </a:r>
          </a:p>
        </p:txBody>
      </p:sp>
      <p:sp>
        <p:nvSpPr>
          <p:cNvPr id="27" name="TextBox 26"/>
          <p:cNvSpPr txBox="1"/>
          <p:nvPr/>
        </p:nvSpPr>
        <p:spPr>
          <a:xfrm rot="16200000">
            <a:off x="-555603" y="5399681"/>
            <a:ext cx="1659594" cy="369332"/>
          </a:xfrm>
          <a:prstGeom prst="rect">
            <a:avLst/>
          </a:prstGeom>
          <a:noFill/>
        </p:spPr>
        <p:txBody>
          <a:bodyPr wrap="square" rtlCol="0">
            <a:spAutoFit/>
          </a:bodyPr>
          <a:lstStyle/>
          <a:p>
            <a:r>
              <a:rPr lang="en-US" dirty="0">
                <a:solidFill>
                  <a:srgbClr val="FF6600"/>
                </a:solidFill>
              </a:rPr>
              <a:t>Process Steps</a:t>
            </a:r>
          </a:p>
        </p:txBody>
      </p:sp>
      <p:sp>
        <p:nvSpPr>
          <p:cNvPr id="28" name="TextBox 27"/>
          <p:cNvSpPr txBox="1"/>
          <p:nvPr/>
        </p:nvSpPr>
        <p:spPr>
          <a:xfrm rot="16200000">
            <a:off x="-555603" y="2640901"/>
            <a:ext cx="1659594" cy="369332"/>
          </a:xfrm>
          <a:prstGeom prst="rect">
            <a:avLst/>
          </a:prstGeom>
          <a:noFill/>
        </p:spPr>
        <p:txBody>
          <a:bodyPr wrap="square" rtlCol="0">
            <a:spAutoFit/>
          </a:bodyPr>
          <a:lstStyle/>
          <a:p>
            <a:r>
              <a:rPr lang="en-US" dirty="0">
                <a:solidFill>
                  <a:srgbClr val="FF6600"/>
                </a:solidFill>
              </a:rPr>
              <a:t>Emotions</a:t>
            </a:r>
          </a:p>
        </p:txBody>
      </p:sp>
      <p:sp>
        <p:nvSpPr>
          <p:cNvPr id="48" name="Rectangle 47"/>
          <p:cNvSpPr/>
          <p:nvPr/>
        </p:nvSpPr>
        <p:spPr>
          <a:xfrm>
            <a:off x="5521325" y="12700"/>
            <a:ext cx="1765300" cy="355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FF0000"/>
                </a:solidFill>
                <a:latin typeface="Arial Unicode MS"/>
                <a:cs typeface="Arial Unicode MS"/>
              </a:rPr>
              <a:t>Exercise</a:t>
            </a:r>
          </a:p>
        </p:txBody>
      </p:sp>
      <p:sp>
        <p:nvSpPr>
          <p:cNvPr id="49" name="Pentagon 48"/>
          <p:cNvSpPr/>
          <p:nvPr/>
        </p:nvSpPr>
        <p:spPr>
          <a:xfrm rot="16200000">
            <a:off x="6274221" y="330618"/>
            <a:ext cx="260351" cy="246810"/>
          </a:xfrm>
          <a:prstGeom prst="homePlate">
            <a:avLst/>
          </a:prstGeom>
          <a:solidFill>
            <a:srgbClr val="FFFF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 descr="Image result for entrepreneur guy">
            <a:extLst>
              <a:ext uri="{FF2B5EF4-FFF2-40B4-BE49-F238E27FC236}">
                <a16:creationId xmlns:a16="http://schemas.microsoft.com/office/drawing/2014/main" id="{B6F2634F-140B-4D68-AE30-907E20B68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457435"/>
            <a:ext cx="793750" cy="793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48F799-7E88-4B22-98C5-556FC0937C5E}"/>
              </a:ext>
            </a:extLst>
          </p:cNvPr>
          <p:cNvSpPr txBox="1"/>
          <p:nvPr/>
        </p:nvSpPr>
        <p:spPr>
          <a:xfrm>
            <a:off x="1671938" y="1773224"/>
            <a:ext cx="1370566" cy="461665"/>
          </a:xfrm>
          <a:prstGeom prst="rect">
            <a:avLst/>
          </a:prstGeom>
          <a:noFill/>
        </p:spPr>
        <p:txBody>
          <a:bodyPr wrap="square" rtlCol="0">
            <a:spAutoFit/>
          </a:bodyPr>
          <a:lstStyle/>
          <a:p>
            <a:r>
              <a:rPr lang="en-US" sz="1200" dirty="0"/>
              <a:t>I didn’t have to deal with this.</a:t>
            </a:r>
          </a:p>
        </p:txBody>
      </p:sp>
      <p:sp>
        <p:nvSpPr>
          <p:cNvPr id="30" name="TextBox 29">
            <a:extLst>
              <a:ext uri="{FF2B5EF4-FFF2-40B4-BE49-F238E27FC236}">
                <a16:creationId xmlns:a16="http://schemas.microsoft.com/office/drawing/2014/main" id="{1D0FEE2A-30B1-47D5-B156-EACDF01C42B1}"/>
              </a:ext>
            </a:extLst>
          </p:cNvPr>
          <p:cNvSpPr txBox="1"/>
          <p:nvPr/>
        </p:nvSpPr>
        <p:spPr>
          <a:xfrm>
            <a:off x="1683467" y="2816880"/>
            <a:ext cx="1370566" cy="276999"/>
          </a:xfrm>
          <a:prstGeom prst="rect">
            <a:avLst/>
          </a:prstGeom>
          <a:noFill/>
        </p:spPr>
        <p:txBody>
          <a:bodyPr wrap="square" rtlCol="0">
            <a:spAutoFit/>
          </a:bodyPr>
          <a:lstStyle/>
          <a:p>
            <a:r>
              <a:rPr lang="en-US" sz="1200" dirty="0"/>
              <a:t>The inconvenience</a:t>
            </a:r>
          </a:p>
        </p:txBody>
      </p:sp>
      <p:sp>
        <p:nvSpPr>
          <p:cNvPr id="31" name="TextBox 30">
            <a:extLst>
              <a:ext uri="{FF2B5EF4-FFF2-40B4-BE49-F238E27FC236}">
                <a16:creationId xmlns:a16="http://schemas.microsoft.com/office/drawing/2014/main" id="{3E3B6066-A63C-46EC-9D48-9E131D4CF9CD}"/>
              </a:ext>
            </a:extLst>
          </p:cNvPr>
          <p:cNvSpPr txBox="1"/>
          <p:nvPr/>
        </p:nvSpPr>
        <p:spPr>
          <a:xfrm>
            <a:off x="1651203" y="3936280"/>
            <a:ext cx="1370566" cy="276999"/>
          </a:xfrm>
          <a:prstGeom prst="rect">
            <a:avLst/>
          </a:prstGeom>
          <a:noFill/>
        </p:spPr>
        <p:txBody>
          <a:bodyPr wrap="square" rtlCol="0">
            <a:spAutoFit/>
          </a:bodyPr>
          <a:lstStyle/>
          <a:p>
            <a:r>
              <a:rPr lang="en-US" sz="1200" dirty="0"/>
              <a:t>Scared</a:t>
            </a:r>
          </a:p>
        </p:txBody>
      </p:sp>
      <p:sp>
        <p:nvSpPr>
          <p:cNvPr id="32" name="TextBox 31">
            <a:extLst>
              <a:ext uri="{FF2B5EF4-FFF2-40B4-BE49-F238E27FC236}">
                <a16:creationId xmlns:a16="http://schemas.microsoft.com/office/drawing/2014/main" id="{EA15D5FC-F964-45F1-9B25-FC5838134605}"/>
              </a:ext>
            </a:extLst>
          </p:cNvPr>
          <p:cNvSpPr txBox="1"/>
          <p:nvPr/>
        </p:nvSpPr>
        <p:spPr>
          <a:xfrm>
            <a:off x="1692674" y="5053093"/>
            <a:ext cx="1370566" cy="1384995"/>
          </a:xfrm>
          <a:prstGeom prst="rect">
            <a:avLst/>
          </a:prstGeom>
          <a:noFill/>
        </p:spPr>
        <p:txBody>
          <a:bodyPr wrap="square" rtlCol="0">
            <a:spAutoFit/>
          </a:bodyPr>
          <a:lstStyle/>
          <a:p>
            <a:r>
              <a:rPr lang="en-US" sz="1200" dirty="0"/>
              <a:t>Go to Dr. office because not feeling well.</a:t>
            </a:r>
          </a:p>
          <a:p>
            <a:endParaRPr lang="en-US" sz="1200" dirty="0"/>
          </a:p>
          <a:p>
            <a:r>
              <a:rPr lang="en-US" sz="1200" dirty="0"/>
              <a:t>Get bloodwork and urgent diagnosis</a:t>
            </a:r>
          </a:p>
        </p:txBody>
      </p:sp>
      <p:sp>
        <p:nvSpPr>
          <p:cNvPr id="33" name="TextBox 32">
            <a:extLst>
              <a:ext uri="{FF2B5EF4-FFF2-40B4-BE49-F238E27FC236}">
                <a16:creationId xmlns:a16="http://schemas.microsoft.com/office/drawing/2014/main" id="{336DF615-F636-484D-95F4-FBF8733924FB}"/>
              </a:ext>
            </a:extLst>
          </p:cNvPr>
          <p:cNvSpPr txBox="1"/>
          <p:nvPr/>
        </p:nvSpPr>
        <p:spPr>
          <a:xfrm>
            <a:off x="3137677" y="1764937"/>
            <a:ext cx="1370566" cy="461665"/>
          </a:xfrm>
          <a:prstGeom prst="rect">
            <a:avLst/>
          </a:prstGeom>
          <a:noFill/>
        </p:spPr>
        <p:txBody>
          <a:bodyPr wrap="square" rtlCol="0">
            <a:spAutoFit/>
          </a:bodyPr>
          <a:lstStyle/>
          <a:p>
            <a:r>
              <a:rPr lang="en-US" sz="1200" dirty="0"/>
              <a:t>That this wasn’t so invasive</a:t>
            </a:r>
          </a:p>
        </p:txBody>
      </p:sp>
      <p:sp>
        <p:nvSpPr>
          <p:cNvPr id="34" name="TextBox 33">
            <a:extLst>
              <a:ext uri="{FF2B5EF4-FFF2-40B4-BE49-F238E27FC236}">
                <a16:creationId xmlns:a16="http://schemas.microsoft.com/office/drawing/2014/main" id="{E70B128F-DB86-4EAE-9E42-195283754DCE}"/>
              </a:ext>
            </a:extLst>
          </p:cNvPr>
          <p:cNvSpPr txBox="1"/>
          <p:nvPr/>
        </p:nvSpPr>
        <p:spPr>
          <a:xfrm>
            <a:off x="3111073" y="2672962"/>
            <a:ext cx="1370566" cy="830997"/>
          </a:xfrm>
          <a:prstGeom prst="rect">
            <a:avLst/>
          </a:prstGeom>
          <a:noFill/>
        </p:spPr>
        <p:txBody>
          <a:bodyPr wrap="square" rtlCol="0">
            <a:spAutoFit/>
          </a:bodyPr>
          <a:lstStyle/>
          <a:p>
            <a:r>
              <a:rPr lang="en-US" sz="1200" dirty="0"/>
              <a:t>The hospital environment and being away from work</a:t>
            </a:r>
          </a:p>
        </p:txBody>
      </p:sp>
      <p:sp>
        <p:nvSpPr>
          <p:cNvPr id="35" name="TextBox 34">
            <a:extLst>
              <a:ext uri="{FF2B5EF4-FFF2-40B4-BE49-F238E27FC236}">
                <a16:creationId xmlns:a16="http://schemas.microsoft.com/office/drawing/2014/main" id="{FDC89F54-1EB9-4D17-B693-1026815C5D3C}"/>
              </a:ext>
            </a:extLst>
          </p:cNvPr>
          <p:cNvSpPr txBox="1"/>
          <p:nvPr/>
        </p:nvSpPr>
        <p:spPr>
          <a:xfrm>
            <a:off x="3137677" y="3741447"/>
            <a:ext cx="1370566" cy="461665"/>
          </a:xfrm>
          <a:prstGeom prst="rect">
            <a:avLst/>
          </a:prstGeom>
          <a:noFill/>
        </p:spPr>
        <p:txBody>
          <a:bodyPr wrap="square" rtlCol="0">
            <a:spAutoFit/>
          </a:bodyPr>
          <a:lstStyle/>
          <a:p>
            <a:r>
              <a:rPr lang="en-US" sz="1200" dirty="0"/>
              <a:t>Nervous that it doesn’t go well</a:t>
            </a:r>
          </a:p>
        </p:txBody>
      </p:sp>
      <p:sp>
        <p:nvSpPr>
          <p:cNvPr id="36" name="TextBox 35">
            <a:extLst>
              <a:ext uri="{FF2B5EF4-FFF2-40B4-BE49-F238E27FC236}">
                <a16:creationId xmlns:a16="http://schemas.microsoft.com/office/drawing/2014/main" id="{F96BBC83-CB85-4D55-A83E-6E2BC6DFED1E}"/>
              </a:ext>
            </a:extLst>
          </p:cNvPr>
          <p:cNvSpPr txBox="1"/>
          <p:nvPr/>
        </p:nvSpPr>
        <p:spPr>
          <a:xfrm>
            <a:off x="3111073" y="5025538"/>
            <a:ext cx="1370566" cy="1384995"/>
          </a:xfrm>
          <a:prstGeom prst="rect">
            <a:avLst/>
          </a:prstGeom>
          <a:noFill/>
        </p:spPr>
        <p:txBody>
          <a:bodyPr wrap="square" rtlCol="0">
            <a:spAutoFit/>
          </a:bodyPr>
          <a:lstStyle/>
          <a:p>
            <a:r>
              <a:rPr lang="en-US" sz="1200" dirty="0"/>
              <a:t>Dr. recommends AV fistula for easy access.</a:t>
            </a:r>
          </a:p>
          <a:p>
            <a:r>
              <a:rPr lang="en-US" sz="1200" dirty="0"/>
              <a:t>Schedule outpatient procedure with local hospital</a:t>
            </a:r>
          </a:p>
        </p:txBody>
      </p:sp>
      <p:sp>
        <p:nvSpPr>
          <p:cNvPr id="37" name="TextBox 36">
            <a:extLst>
              <a:ext uri="{FF2B5EF4-FFF2-40B4-BE49-F238E27FC236}">
                <a16:creationId xmlns:a16="http://schemas.microsoft.com/office/drawing/2014/main" id="{ACDDD903-F607-4E6A-9017-4E04ABD1565B}"/>
              </a:ext>
            </a:extLst>
          </p:cNvPr>
          <p:cNvSpPr txBox="1"/>
          <p:nvPr/>
        </p:nvSpPr>
        <p:spPr>
          <a:xfrm>
            <a:off x="4572000" y="1686504"/>
            <a:ext cx="1370566" cy="461665"/>
          </a:xfrm>
          <a:prstGeom prst="rect">
            <a:avLst/>
          </a:prstGeom>
          <a:noFill/>
        </p:spPr>
        <p:txBody>
          <a:bodyPr wrap="square" rtlCol="0">
            <a:spAutoFit/>
          </a:bodyPr>
          <a:lstStyle/>
          <a:p>
            <a:r>
              <a:rPr lang="en-US" sz="1200" dirty="0"/>
              <a:t>That this didn’t take so long</a:t>
            </a:r>
          </a:p>
        </p:txBody>
      </p:sp>
      <p:sp>
        <p:nvSpPr>
          <p:cNvPr id="38" name="TextBox 37">
            <a:extLst>
              <a:ext uri="{FF2B5EF4-FFF2-40B4-BE49-F238E27FC236}">
                <a16:creationId xmlns:a16="http://schemas.microsoft.com/office/drawing/2014/main" id="{B76FDB08-9585-4909-A9F9-22E69BE1D0FF}"/>
              </a:ext>
            </a:extLst>
          </p:cNvPr>
          <p:cNvSpPr txBox="1"/>
          <p:nvPr/>
        </p:nvSpPr>
        <p:spPr>
          <a:xfrm>
            <a:off x="4609487" y="2762922"/>
            <a:ext cx="1370566" cy="461665"/>
          </a:xfrm>
          <a:prstGeom prst="rect">
            <a:avLst/>
          </a:prstGeom>
          <a:noFill/>
        </p:spPr>
        <p:txBody>
          <a:bodyPr wrap="square" rtlCol="0">
            <a:spAutoFit/>
          </a:bodyPr>
          <a:lstStyle/>
          <a:p>
            <a:r>
              <a:rPr lang="en-US" sz="1200" dirty="0"/>
              <a:t>The scarring and body changes</a:t>
            </a:r>
          </a:p>
        </p:txBody>
      </p:sp>
      <p:sp>
        <p:nvSpPr>
          <p:cNvPr id="39" name="TextBox 38">
            <a:extLst>
              <a:ext uri="{FF2B5EF4-FFF2-40B4-BE49-F238E27FC236}">
                <a16:creationId xmlns:a16="http://schemas.microsoft.com/office/drawing/2014/main" id="{4978A633-AF30-4B50-AA27-770FADAC4E17}"/>
              </a:ext>
            </a:extLst>
          </p:cNvPr>
          <p:cNvSpPr txBox="1"/>
          <p:nvPr/>
        </p:nvSpPr>
        <p:spPr>
          <a:xfrm>
            <a:off x="4597958" y="3821047"/>
            <a:ext cx="1370566" cy="646331"/>
          </a:xfrm>
          <a:prstGeom prst="rect">
            <a:avLst/>
          </a:prstGeom>
          <a:noFill/>
        </p:spPr>
        <p:txBody>
          <a:bodyPr wrap="square" rtlCol="0">
            <a:spAutoFit/>
          </a:bodyPr>
          <a:lstStyle/>
          <a:p>
            <a:r>
              <a:rPr lang="en-US" sz="1200" dirty="0"/>
              <a:t>Optimistic that this will work and keep me alive</a:t>
            </a:r>
          </a:p>
        </p:txBody>
      </p:sp>
      <p:sp>
        <p:nvSpPr>
          <p:cNvPr id="40" name="TextBox 39">
            <a:extLst>
              <a:ext uri="{FF2B5EF4-FFF2-40B4-BE49-F238E27FC236}">
                <a16:creationId xmlns:a16="http://schemas.microsoft.com/office/drawing/2014/main" id="{1CBACEDA-EE9A-40E1-ACBB-5B75E76208F9}"/>
              </a:ext>
            </a:extLst>
          </p:cNvPr>
          <p:cNvSpPr txBox="1"/>
          <p:nvPr/>
        </p:nvSpPr>
        <p:spPr>
          <a:xfrm>
            <a:off x="4580317" y="5053093"/>
            <a:ext cx="1370566" cy="1384995"/>
          </a:xfrm>
          <a:prstGeom prst="rect">
            <a:avLst/>
          </a:prstGeom>
          <a:noFill/>
        </p:spPr>
        <p:txBody>
          <a:bodyPr wrap="square" rtlCol="0">
            <a:spAutoFit/>
          </a:bodyPr>
          <a:lstStyle/>
          <a:p>
            <a:r>
              <a:rPr lang="en-US" sz="1200" dirty="0"/>
              <a:t>Period of waiting 4-6 weeks while fistula becomes stronger</a:t>
            </a:r>
          </a:p>
          <a:p>
            <a:r>
              <a:rPr lang="en-US" sz="1200" dirty="0"/>
              <a:t>In the interim, using a catheter to dialyze 3 times/</a:t>
            </a:r>
            <a:r>
              <a:rPr lang="en-US" sz="1200" dirty="0" err="1"/>
              <a:t>wk</a:t>
            </a:r>
            <a:endParaRPr lang="en-US" sz="1200" dirty="0"/>
          </a:p>
        </p:txBody>
      </p:sp>
      <p:sp>
        <p:nvSpPr>
          <p:cNvPr id="42" name="TextBox 41">
            <a:extLst>
              <a:ext uri="{FF2B5EF4-FFF2-40B4-BE49-F238E27FC236}">
                <a16:creationId xmlns:a16="http://schemas.microsoft.com/office/drawing/2014/main" id="{C74AED91-2525-45C6-8A48-C13309CBDACD}"/>
              </a:ext>
            </a:extLst>
          </p:cNvPr>
          <p:cNvSpPr txBox="1"/>
          <p:nvPr/>
        </p:nvSpPr>
        <p:spPr>
          <a:xfrm>
            <a:off x="6118718" y="1686504"/>
            <a:ext cx="1283093" cy="646331"/>
          </a:xfrm>
          <a:prstGeom prst="rect">
            <a:avLst/>
          </a:prstGeom>
          <a:noFill/>
        </p:spPr>
        <p:txBody>
          <a:bodyPr wrap="square" rtlCol="0">
            <a:spAutoFit/>
          </a:bodyPr>
          <a:lstStyle/>
          <a:p>
            <a:r>
              <a:rPr lang="en-US" sz="1200" dirty="0"/>
              <a:t>This didn’t make me feel so exhausted</a:t>
            </a:r>
          </a:p>
        </p:txBody>
      </p:sp>
      <p:sp>
        <p:nvSpPr>
          <p:cNvPr id="43" name="TextBox 42">
            <a:extLst>
              <a:ext uri="{FF2B5EF4-FFF2-40B4-BE49-F238E27FC236}">
                <a16:creationId xmlns:a16="http://schemas.microsoft.com/office/drawing/2014/main" id="{FA78EC80-33A9-4F49-AB7C-312196CE3B76}"/>
              </a:ext>
            </a:extLst>
          </p:cNvPr>
          <p:cNvSpPr txBox="1"/>
          <p:nvPr/>
        </p:nvSpPr>
        <p:spPr>
          <a:xfrm>
            <a:off x="6104702" y="2719840"/>
            <a:ext cx="1283093" cy="830997"/>
          </a:xfrm>
          <a:prstGeom prst="rect">
            <a:avLst/>
          </a:prstGeom>
          <a:noFill/>
        </p:spPr>
        <p:txBody>
          <a:bodyPr wrap="square" rtlCol="0">
            <a:spAutoFit/>
          </a:bodyPr>
          <a:lstStyle/>
          <a:p>
            <a:r>
              <a:rPr lang="en-US" sz="1200" dirty="0"/>
              <a:t>How many times I have to do this and how long it takes</a:t>
            </a:r>
          </a:p>
        </p:txBody>
      </p:sp>
      <p:sp>
        <p:nvSpPr>
          <p:cNvPr id="45" name="TextBox 44">
            <a:extLst>
              <a:ext uri="{FF2B5EF4-FFF2-40B4-BE49-F238E27FC236}">
                <a16:creationId xmlns:a16="http://schemas.microsoft.com/office/drawing/2014/main" id="{169D8D40-B514-4956-ACB1-2817E5DBAD4E}"/>
              </a:ext>
            </a:extLst>
          </p:cNvPr>
          <p:cNvSpPr txBox="1"/>
          <p:nvPr/>
        </p:nvSpPr>
        <p:spPr>
          <a:xfrm>
            <a:off x="6104702" y="3921607"/>
            <a:ext cx="1283093" cy="461665"/>
          </a:xfrm>
          <a:prstGeom prst="rect">
            <a:avLst/>
          </a:prstGeom>
          <a:noFill/>
        </p:spPr>
        <p:txBody>
          <a:bodyPr wrap="square" rtlCol="0">
            <a:spAutoFit/>
          </a:bodyPr>
          <a:lstStyle/>
          <a:p>
            <a:r>
              <a:rPr lang="en-US" sz="1200" dirty="0"/>
              <a:t>Bored, cold and nauseous </a:t>
            </a:r>
          </a:p>
        </p:txBody>
      </p:sp>
      <p:sp>
        <p:nvSpPr>
          <p:cNvPr id="46" name="TextBox 45">
            <a:extLst>
              <a:ext uri="{FF2B5EF4-FFF2-40B4-BE49-F238E27FC236}">
                <a16:creationId xmlns:a16="http://schemas.microsoft.com/office/drawing/2014/main" id="{AF548A47-2DCA-4D37-868A-B742AA072FAF}"/>
              </a:ext>
            </a:extLst>
          </p:cNvPr>
          <p:cNvSpPr txBox="1"/>
          <p:nvPr/>
        </p:nvSpPr>
        <p:spPr>
          <a:xfrm>
            <a:off x="6072495" y="5070102"/>
            <a:ext cx="1283093" cy="830997"/>
          </a:xfrm>
          <a:prstGeom prst="rect">
            <a:avLst/>
          </a:prstGeom>
          <a:noFill/>
        </p:spPr>
        <p:txBody>
          <a:bodyPr wrap="square" rtlCol="0">
            <a:spAutoFit/>
          </a:bodyPr>
          <a:lstStyle/>
          <a:p>
            <a:r>
              <a:rPr lang="en-US" sz="1200" dirty="0"/>
              <a:t>3 sessions/</a:t>
            </a:r>
            <a:r>
              <a:rPr lang="en-US" sz="1200" dirty="0" err="1"/>
              <a:t>wk</a:t>
            </a:r>
            <a:r>
              <a:rPr lang="en-US" sz="1200" dirty="0"/>
              <a:t>, 3-4 hours per session at the UVA hospital</a:t>
            </a:r>
          </a:p>
        </p:txBody>
      </p:sp>
      <p:sp>
        <p:nvSpPr>
          <p:cNvPr id="47" name="TextBox 46">
            <a:extLst>
              <a:ext uri="{FF2B5EF4-FFF2-40B4-BE49-F238E27FC236}">
                <a16:creationId xmlns:a16="http://schemas.microsoft.com/office/drawing/2014/main" id="{3FD2A9F8-2651-43FD-9F82-7EBC03030A01}"/>
              </a:ext>
            </a:extLst>
          </p:cNvPr>
          <p:cNvSpPr txBox="1"/>
          <p:nvPr/>
        </p:nvSpPr>
        <p:spPr>
          <a:xfrm>
            <a:off x="7571076" y="1631949"/>
            <a:ext cx="1283093" cy="461665"/>
          </a:xfrm>
          <a:prstGeom prst="rect">
            <a:avLst/>
          </a:prstGeom>
          <a:noFill/>
        </p:spPr>
        <p:txBody>
          <a:bodyPr wrap="square" rtlCol="0">
            <a:spAutoFit/>
          </a:bodyPr>
          <a:lstStyle/>
          <a:p>
            <a:r>
              <a:rPr lang="en-US" sz="1200" dirty="0"/>
              <a:t>I had done this sooner</a:t>
            </a:r>
          </a:p>
        </p:txBody>
      </p:sp>
      <p:sp>
        <p:nvSpPr>
          <p:cNvPr id="50" name="TextBox 49">
            <a:extLst>
              <a:ext uri="{FF2B5EF4-FFF2-40B4-BE49-F238E27FC236}">
                <a16:creationId xmlns:a16="http://schemas.microsoft.com/office/drawing/2014/main" id="{7EE11E63-DB3A-4802-88C4-FAA3F20D577D}"/>
              </a:ext>
            </a:extLst>
          </p:cNvPr>
          <p:cNvSpPr txBox="1"/>
          <p:nvPr/>
        </p:nvSpPr>
        <p:spPr>
          <a:xfrm>
            <a:off x="7590770" y="2731781"/>
            <a:ext cx="1283093" cy="461665"/>
          </a:xfrm>
          <a:prstGeom prst="rect">
            <a:avLst/>
          </a:prstGeom>
          <a:noFill/>
        </p:spPr>
        <p:txBody>
          <a:bodyPr wrap="square" rtlCol="0">
            <a:spAutoFit/>
          </a:bodyPr>
          <a:lstStyle/>
          <a:p>
            <a:r>
              <a:rPr lang="en-US" sz="1200" dirty="0"/>
              <a:t>I had done this sooner</a:t>
            </a:r>
          </a:p>
        </p:txBody>
      </p:sp>
      <p:sp>
        <p:nvSpPr>
          <p:cNvPr id="51" name="TextBox 50">
            <a:extLst>
              <a:ext uri="{FF2B5EF4-FFF2-40B4-BE49-F238E27FC236}">
                <a16:creationId xmlns:a16="http://schemas.microsoft.com/office/drawing/2014/main" id="{E3C56631-481C-4B6B-9E82-191CEA3A026C}"/>
              </a:ext>
            </a:extLst>
          </p:cNvPr>
          <p:cNvSpPr txBox="1"/>
          <p:nvPr/>
        </p:nvSpPr>
        <p:spPr>
          <a:xfrm>
            <a:off x="7590770" y="3668085"/>
            <a:ext cx="1283093" cy="861774"/>
          </a:xfrm>
          <a:prstGeom prst="rect">
            <a:avLst/>
          </a:prstGeom>
          <a:noFill/>
        </p:spPr>
        <p:txBody>
          <a:bodyPr wrap="square" rtlCol="0">
            <a:spAutoFit/>
          </a:bodyPr>
          <a:lstStyle/>
          <a:p>
            <a:r>
              <a:rPr lang="en-US" sz="1000" dirty="0"/>
              <a:t>Optimistic that this form of dialysis will be most compatible with my and my family’s lifestyle</a:t>
            </a:r>
          </a:p>
        </p:txBody>
      </p:sp>
      <p:sp>
        <p:nvSpPr>
          <p:cNvPr id="52" name="TextBox 51">
            <a:extLst>
              <a:ext uri="{FF2B5EF4-FFF2-40B4-BE49-F238E27FC236}">
                <a16:creationId xmlns:a16="http://schemas.microsoft.com/office/drawing/2014/main" id="{57CCFA45-11A5-4F33-950E-0C594F6A65B1}"/>
              </a:ext>
            </a:extLst>
          </p:cNvPr>
          <p:cNvSpPr txBox="1"/>
          <p:nvPr/>
        </p:nvSpPr>
        <p:spPr>
          <a:xfrm>
            <a:off x="7508632" y="5070102"/>
            <a:ext cx="1283093" cy="1384995"/>
          </a:xfrm>
          <a:prstGeom prst="rect">
            <a:avLst/>
          </a:prstGeom>
          <a:noFill/>
        </p:spPr>
        <p:txBody>
          <a:bodyPr wrap="square" rtlCol="0">
            <a:spAutoFit/>
          </a:bodyPr>
          <a:lstStyle/>
          <a:p>
            <a:r>
              <a:rPr lang="en-US" sz="1200" dirty="0"/>
              <a:t>Install a home dialysis machine.</a:t>
            </a:r>
          </a:p>
          <a:p>
            <a:r>
              <a:rPr lang="en-US" sz="1200" dirty="0"/>
              <a:t>Family members get educated about using the machine.</a:t>
            </a:r>
          </a:p>
          <a:p>
            <a:r>
              <a:rPr lang="en-US" sz="1200" dirty="0"/>
              <a:t>4-5 sessions/wk.</a:t>
            </a:r>
          </a:p>
        </p:txBody>
      </p:sp>
    </p:spTree>
    <p:extLst>
      <p:ext uri="{BB962C8B-B14F-4D97-AF65-F5344CB8AC3E}">
        <p14:creationId xmlns:p14="http://schemas.microsoft.com/office/powerpoint/2010/main" val="46929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254305"/>
            <a:ext cx="1905000" cy="261610"/>
          </a:xfrm>
          <a:prstGeom prst="rect">
            <a:avLst/>
          </a:prstGeom>
          <a:noFill/>
        </p:spPr>
        <p:txBody>
          <a:bodyPr wrap="square" rtlCol="0">
            <a:spAutoFit/>
          </a:bodyPr>
          <a:lstStyle/>
          <a:p>
            <a:r>
              <a:rPr lang="en-US" sz="1100" dirty="0">
                <a:latin typeface="Arial Unicode MS"/>
                <a:cs typeface="Arial Unicode MS"/>
              </a:rPr>
              <a:t>Steve</a:t>
            </a:r>
          </a:p>
        </p:txBody>
      </p:sp>
      <p:sp>
        <p:nvSpPr>
          <p:cNvPr id="7" name="TextBox 6"/>
          <p:cNvSpPr txBox="1"/>
          <p:nvPr/>
        </p:nvSpPr>
        <p:spPr>
          <a:xfrm>
            <a:off x="1092420" y="551894"/>
            <a:ext cx="7894204" cy="369332"/>
          </a:xfrm>
          <a:prstGeom prst="rect">
            <a:avLst/>
          </a:prstGeom>
          <a:noFill/>
        </p:spPr>
        <p:txBody>
          <a:bodyPr wrap="square" rtlCol="0">
            <a:spAutoFit/>
          </a:bodyPr>
          <a:lstStyle/>
          <a:p>
            <a:r>
              <a:rPr lang="en-US" b="1" dirty="0">
                <a:solidFill>
                  <a:srgbClr val="FF0000"/>
                </a:solidFill>
              </a:rPr>
              <a:t>Emotional Rollercoaster- Identify Opportunities for Intervention</a:t>
            </a:r>
          </a:p>
        </p:txBody>
      </p:sp>
      <p:grpSp>
        <p:nvGrpSpPr>
          <p:cNvPr id="29" name="Group 28"/>
          <p:cNvGrpSpPr/>
          <p:nvPr/>
        </p:nvGrpSpPr>
        <p:grpSpPr>
          <a:xfrm>
            <a:off x="969355" y="890044"/>
            <a:ext cx="1582773" cy="5441875"/>
            <a:chOff x="1083410" y="412156"/>
            <a:chExt cx="1107110" cy="5900978"/>
          </a:xfrm>
        </p:grpSpPr>
        <p:sp>
          <p:nvSpPr>
            <p:cNvPr id="30" name="Rectangle 29"/>
            <p:cNvSpPr/>
            <p:nvPr/>
          </p:nvSpPr>
          <p:spPr>
            <a:xfrm>
              <a:off x="1141135" y="1233669"/>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083410" y="412156"/>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Diagnosis of CKD</a:t>
              </a:r>
            </a:p>
          </p:txBody>
        </p:sp>
      </p:grpSp>
      <p:grpSp>
        <p:nvGrpSpPr>
          <p:cNvPr id="32" name="Group 31"/>
          <p:cNvGrpSpPr/>
          <p:nvPr/>
        </p:nvGrpSpPr>
        <p:grpSpPr>
          <a:xfrm>
            <a:off x="2620884" y="889000"/>
            <a:ext cx="1500250" cy="5429493"/>
            <a:chOff x="3336556" y="404059"/>
            <a:chExt cx="1049386" cy="5887551"/>
          </a:xfrm>
        </p:grpSpPr>
        <p:sp>
          <p:nvSpPr>
            <p:cNvPr id="33" name="Rectangle 32"/>
            <p:cNvSpPr/>
            <p:nvPr/>
          </p:nvSpPr>
          <p:spPr>
            <a:xfrm>
              <a:off x="3336557" y="1212145"/>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336556" y="404059"/>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Vascular access surgery</a:t>
              </a:r>
            </a:p>
          </p:txBody>
        </p:sp>
      </p:grpSp>
      <p:grpSp>
        <p:nvGrpSpPr>
          <p:cNvPr id="35" name="Group 34"/>
          <p:cNvGrpSpPr/>
          <p:nvPr/>
        </p:nvGrpSpPr>
        <p:grpSpPr>
          <a:xfrm>
            <a:off x="4189890" y="899946"/>
            <a:ext cx="1500247" cy="5408719"/>
            <a:chOff x="4463130" y="426586"/>
            <a:chExt cx="1049385" cy="5865024"/>
          </a:xfrm>
        </p:grpSpPr>
        <p:sp>
          <p:nvSpPr>
            <p:cNvPr id="36" name="Rectangle 35"/>
            <p:cNvSpPr/>
            <p:nvPr/>
          </p:nvSpPr>
          <p:spPr>
            <a:xfrm>
              <a:off x="4463130" y="1212145"/>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4463130" y="426586"/>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Vascular access maturation</a:t>
              </a:r>
            </a:p>
          </p:txBody>
        </p:sp>
      </p:grpSp>
      <p:grpSp>
        <p:nvGrpSpPr>
          <p:cNvPr id="38" name="Group 37"/>
          <p:cNvGrpSpPr/>
          <p:nvPr/>
        </p:nvGrpSpPr>
        <p:grpSpPr>
          <a:xfrm>
            <a:off x="5758893" y="889000"/>
            <a:ext cx="1500250" cy="5429493"/>
            <a:chOff x="5589702" y="404059"/>
            <a:chExt cx="1049386" cy="5887551"/>
          </a:xfrm>
        </p:grpSpPr>
        <p:sp>
          <p:nvSpPr>
            <p:cNvPr id="39" name="Rectangle 38"/>
            <p:cNvSpPr/>
            <p:nvPr/>
          </p:nvSpPr>
          <p:spPr>
            <a:xfrm>
              <a:off x="5589703" y="1212145"/>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5589702" y="404059"/>
              <a:ext cx="1049385"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Dialysis</a:t>
              </a:r>
            </a:p>
          </p:txBody>
        </p:sp>
      </p:grpSp>
      <p:grpSp>
        <p:nvGrpSpPr>
          <p:cNvPr id="41" name="Group 40"/>
          <p:cNvGrpSpPr/>
          <p:nvPr/>
        </p:nvGrpSpPr>
        <p:grpSpPr>
          <a:xfrm>
            <a:off x="7221042" y="847767"/>
            <a:ext cx="1668991" cy="5468490"/>
            <a:chOff x="7768107" y="383296"/>
            <a:chExt cx="1167417" cy="5929838"/>
          </a:xfrm>
        </p:grpSpPr>
        <p:sp>
          <p:nvSpPr>
            <p:cNvPr id="42" name="Rectangle 41"/>
            <p:cNvSpPr/>
            <p:nvPr/>
          </p:nvSpPr>
          <p:spPr>
            <a:xfrm>
              <a:off x="7842846" y="1233669"/>
              <a:ext cx="1049385" cy="5079465"/>
            </a:xfrm>
            <a:prstGeom prst="rect">
              <a:avLst/>
            </a:prstGeom>
            <a:solidFill>
              <a:schemeClr val="bg1">
                <a:lumMod val="85000"/>
                <a:alpha val="2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768107" y="383296"/>
              <a:ext cx="1167417" cy="8296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1400" dirty="0">
                  <a:solidFill>
                    <a:srgbClr val="000000"/>
                  </a:solidFill>
                </a:rPr>
                <a:t>Setup for home dialysis</a:t>
              </a:r>
            </a:p>
          </p:txBody>
        </p:sp>
      </p:grpSp>
      <p:sp>
        <p:nvSpPr>
          <p:cNvPr id="44" name="Pentagon 43"/>
          <p:cNvSpPr/>
          <p:nvPr/>
        </p:nvSpPr>
        <p:spPr>
          <a:xfrm>
            <a:off x="274194" y="5640778"/>
            <a:ext cx="8869806" cy="427003"/>
          </a:xfrm>
          <a:prstGeom prst="homePlate">
            <a:avLst/>
          </a:prstGeom>
          <a:solidFill>
            <a:srgbClr val="C50000">
              <a:alpha val="85000"/>
            </a:srgbClr>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Customer Experience (Emotional Rollercoaster)</a:t>
            </a:r>
          </a:p>
        </p:txBody>
      </p:sp>
      <p:sp>
        <p:nvSpPr>
          <p:cNvPr id="46" name="Rectangle 45"/>
          <p:cNvSpPr/>
          <p:nvPr/>
        </p:nvSpPr>
        <p:spPr>
          <a:xfrm>
            <a:off x="5521325" y="12700"/>
            <a:ext cx="1765300" cy="355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FF0000"/>
                </a:solidFill>
                <a:latin typeface="Arial Unicode MS"/>
                <a:cs typeface="Arial Unicode MS"/>
              </a:rPr>
              <a:t>Exercise</a:t>
            </a:r>
          </a:p>
        </p:txBody>
      </p:sp>
      <p:sp>
        <p:nvSpPr>
          <p:cNvPr id="47" name="Pentagon 46"/>
          <p:cNvSpPr/>
          <p:nvPr/>
        </p:nvSpPr>
        <p:spPr>
          <a:xfrm rot="16200000">
            <a:off x="6274221" y="330618"/>
            <a:ext cx="260351" cy="246810"/>
          </a:xfrm>
          <a:prstGeom prst="homePlate">
            <a:avLst/>
          </a:prstGeom>
          <a:solidFill>
            <a:srgbClr val="FFFF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36DA013-92F0-4D61-8C82-A9C49D1276F0}"/>
              </a:ext>
            </a:extLst>
          </p:cNvPr>
          <p:cNvSpPr txBox="1"/>
          <p:nvPr/>
        </p:nvSpPr>
        <p:spPr>
          <a:xfrm>
            <a:off x="1279403" y="1846043"/>
            <a:ext cx="1430656" cy="461665"/>
          </a:xfrm>
          <a:prstGeom prst="rect">
            <a:avLst/>
          </a:prstGeom>
          <a:noFill/>
        </p:spPr>
        <p:txBody>
          <a:bodyPr wrap="square" rtlCol="0">
            <a:spAutoFit/>
          </a:bodyPr>
          <a:lstStyle/>
          <a:p>
            <a:r>
              <a:rPr lang="en-US" sz="1200" dirty="0"/>
              <a:t>I did not expect this, I am shocked</a:t>
            </a:r>
          </a:p>
        </p:txBody>
      </p:sp>
      <p:pic>
        <p:nvPicPr>
          <p:cNvPr id="25" name="Picture 2" descr="Image result for entrepreneur guy">
            <a:extLst>
              <a:ext uri="{FF2B5EF4-FFF2-40B4-BE49-F238E27FC236}">
                <a16:creationId xmlns:a16="http://schemas.microsoft.com/office/drawing/2014/main" id="{364742F4-8999-4B4D-A119-80B372155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482835"/>
            <a:ext cx="793750" cy="79375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9979472-5EDE-4143-A82A-70608D635CE2}"/>
              </a:ext>
            </a:extLst>
          </p:cNvPr>
          <p:cNvSpPr txBox="1"/>
          <p:nvPr/>
        </p:nvSpPr>
        <p:spPr>
          <a:xfrm>
            <a:off x="1325123" y="4325704"/>
            <a:ext cx="1430656" cy="276999"/>
          </a:xfrm>
          <a:prstGeom prst="rect">
            <a:avLst/>
          </a:prstGeom>
          <a:noFill/>
        </p:spPr>
        <p:txBody>
          <a:bodyPr wrap="square" rtlCol="0">
            <a:spAutoFit/>
          </a:bodyPr>
          <a:lstStyle/>
          <a:p>
            <a:r>
              <a:rPr lang="en-US" sz="1200" dirty="0"/>
              <a:t>Life is good</a:t>
            </a:r>
          </a:p>
        </p:txBody>
      </p:sp>
      <p:sp>
        <p:nvSpPr>
          <p:cNvPr id="48" name="TextBox 47">
            <a:extLst>
              <a:ext uri="{FF2B5EF4-FFF2-40B4-BE49-F238E27FC236}">
                <a16:creationId xmlns:a16="http://schemas.microsoft.com/office/drawing/2014/main" id="{EBFA22DC-0D66-4813-8F4C-381F9B3D0AC7}"/>
              </a:ext>
            </a:extLst>
          </p:cNvPr>
          <p:cNvSpPr txBox="1"/>
          <p:nvPr/>
        </p:nvSpPr>
        <p:spPr>
          <a:xfrm>
            <a:off x="2794026" y="2696549"/>
            <a:ext cx="1430656" cy="830997"/>
          </a:xfrm>
          <a:prstGeom prst="rect">
            <a:avLst/>
          </a:prstGeom>
          <a:noFill/>
        </p:spPr>
        <p:txBody>
          <a:bodyPr wrap="square" rtlCol="0">
            <a:spAutoFit/>
          </a:bodyPr>
          <a:lstStyle/>
          <a:p>
            <a:r>
              <a:rPr lang="en-US" sz="1200" dirty="0"/>
              <a:t>I hope the Dr. is right, I hope this won’t hurt too much</a:t>
            </a:r>
          </a:p>
        </p:txBody>
      </p:sp>
      <p:sp>
        <p:nvSpPr>
          <p:cNvPr id="50" name="TextBox 49">
            <a:extLst>
              <a:ext uri="{FF2B5EF4-FFF2-40B4-BE49-F238E27FC236}">
                <a16:creationId xmlns:a16="http://schemas.microsoft.com/office/drawing/2014/main" id="{6C406F75-630D-4D50-863C-EEEE2B41CB13}"/>
              </a:ext>
            </a:extLst>
          </p:cNvPr>
          <p:cNvSpPr txBox="1"/>
          <p:nvPr/>
        </p:nvSpPr>
        <p:spPr>
          <a:xfrm>
            <a:off x="4302689" y="3693612"/>
            <a:ext cx="1430656" cy="646331"/>
          </a:xfrm>
          <a:prstGeom prst="rect">
            <a:avLst/>
          </a:prstGeom>
          <a:noFill/>
        </p:spPr>
        <p:txBody>
          <a:bodyPr wrap="square" rtlCol="0">
            <a:spAutoFit/>
          </a:bodyPr>
          <a:lstStyle/>
          <a:p>
            <a:r>
              <a:rPr lang="en-US" sz="1200" dirty="0"/>
              <a:t>This will get better after this AV fistula matures</a:t>
            </a:r>
          </a:p>
        </p:txBody>
      </p:sp>
      <p:sp>
        <p:nvSpPr>
          <p:cNvPr id="53" name="TextBox 52">
            <a:extLst>
              <a:ext uri="{FF2B5EF4-FFF2-40B4-BE49-F238E27FC236}">
                <a16:creationId xmlns:a16="http://schemas.microsoft.com/office/drawing/2014/main" id="{E28AA44E-B370-405A-8858-7854163D6D32}"/>
              </a:ext>
            </a:extLst>
          </p:cNvPr>
          <p:cNvSpPr txBox="1"/>
          <p:nvPr/>
        </p:nvSpPr>
        <p:spPr>
          <a:xfrm>
            <a:off x="5840721" y="3343449"/>
            <a:ext cx="1430656" cy="830997"/>
          </a:xfrm>
          <a:prstGeom prst="rect">
            <a:avLst/>
          </a:prstGeom>
          <a:noFill/>
        </p:spPr>
        <p:txBody>
          <a:bodyPr wrap="square" rtlCol="0">
            <a:spAutoFit/>
          </a:bodyPr>
          <a:lstStyle/>
          <a:p>
            <a:r>
              <a:rPr lang="en-US" sz="1200" dirty="0"/>
              <a:t>This is taking me away from work and making me feel exhausted</a:t>
            </a:r>
          </a:p>
        </p:txBody>
      </p:sp>
      <p:sp>
        <p:nvSpPr>
          <p:cNvPr id="55" name="TextBox 54">
            <a:extLst>
              <a:ext uri="{FF2B5EF4-FFF2-40B4-BE49-F238E27FC236}">
                <a16:creationId xmlns:a16="http://schemas.microsoft.com/office/drawing/2014/main" id="{0851B75F-4083-4394-B86C-1680FBCFF209}"/>
              </a:ext>
            </a:extLst>
          </p:cNvPr>
          <p:cNvSpPr txBox="1"/>
          <p:nvPr/>
        </p:nvSpPr>
        <p:spPr>
          <a:xfrm>
            <a:off x="7353204" y="3802105"/>
            <a:ext cx="1430656" cy="830997"/>
          </a:xfrm>
          <a:prstGeom prst="rect">
            <a:avLst/>
          </a:prstGeom>
          <a:noFill/>
        </p:spPr>
        <p:txBody>
          <a:bodyPr wrap="square" rtlCol="0">
            <a:spAutoFit/>
          </a:bodyPr>
          <a:lstStyle/>
          <a:p>
            <a:r>
              <a:rPr lang="en-US" sz="1200" dirty="0"/>
              <a:t>I’m going to be able to work more and be with my family more often</a:t>
            </a:r>
          </a:p>
        </p:txBody>
      </p:sp>
      <p:sp>
        <p:nvSpPr>
          <p:cNvPr id="6" name="Freeform: Shape 5">
            <a:extLst>
              <a:ext uri="{FF2B5EF4-FFF2-40B4-BE49-F238E27FC236}">
                <a16:creationId xmlns:a16="http://schemas.microsoft.com/office/drawing/2014/main" id="{6F60C246-E589-463F-A152-256832A3B550}"/>
              </a:ext>
            </a:extLst>
          </p:cNvPr>
          <p:cNvSpPr/>
          <p:nvPr/>
        </p:nvSpPr>
        <p:spPr>
          <a:xfrm>
            <a:off x="1291590" y="2266175"/>
            <a:ext cx="7600559" cy="1791475"/>
          </a:xfrm>
          <a:custGeom>
            <a:avLst/>
            <a:gdLst>
              <a:gd name="connsiteX0" fmla="*/ 0 w 7600559"/>
              <a:gd name="connsiteY0" fmla="*/ 1791475 h 1791475"/>
              <a:gd name="connsiteX1" fmla="*/ 651510 w 7600559"/>
              <a:gd name="connsiteY1" fmla="*/ 259855 h 1791475"/>
              <a:gd name="connsiteX2" fmla="*/ 1988820 w 7600559"/>
              <a:gd name="connsiteY2" fmla="*/ 88405 h 1791475"/>
              <a:gd name="connsiteX3" fmla="*/ 3566160 w 7600559"/>
              <a:gd name="connsiteY3" fmla="*/ 1185685 h 1791475"/>
              <a:gd name="connsiteX4" fmla="*/ 5109210 w 7600559"/>
              <a:gd name="connsiteY4" fmla="*/ 865645 h 1791475"/>
              <a:gd name="connsiteX5" fmla="*/ 6880860 w 7600559"/>
              <a:gd name="connsiteY5" fmla="*/ 1299985 h 1791475"/>
              <a:gd name="connsiteX6" fmla="*/ 7543800 w 7600559"/>
              <a:gd name="connsiteY6" fmla="*/ 1597165 h 1791475"/>
              <a:gd name="connsiteX7" fmla="*/ 7520940 w 7600559"/>
              <a:gd name="connsiteY7" fmla="*/ 1597165 h 179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0559" h="1791475">
                <a:moveTo>
                  <a:pt x="0" y="1791475"/>
                </a:moveTo>
                <a:cubicBezTo>
                  <a:pt x="160020" y="1167587"/>
                  <a:pt x="320040" y="543700"/>
                  <a:pt x="651510" y="259855"/>
                </a:cubicBezTo>
                <a:cubicBezTo>
                  <a:pt x="982980" y="-23990"/>
                  <a:pt x="1503045" y="-65900"/>
                  <a:pt x="1988820" y="88405"/>
                </a:cubicBezTo>
                <a:cubicBezTo>
                  <a:pt x="2474595" y="242710"/>
                  <a:pt x="3046095" y="1056145"/>
                  <a:pt x="3566160" y="1185685"/>
                </a:cubicBezTo>
                <a:cubicBezTo>
                  <a:pt x="4086225" y="1315225"/>
                  <a:pt x="4556760" y="846595"/>
                  <a:pt x="5109210" y="865645"/>
                </a:cubicBezTo>
                <a:cubicBezTo>
                  <a:pt x="5661660" y="884695"/>
                  <a:pt x="6475095" y="1178065"/>
                  <a:pt x="6880860" y="1299985"/>
                </a:cubicBezTo>
                <a:cubicBezTo>
                  <a:pt x="7286625" y="1421905"/>
                  <a:pt x="7437120" y="1547635"/>
                  <a:pt x="7543800" y="1597165"/>
                </a:cubicBezTo>
                <a:cubicBezTo>
                  <a:pt x="7650480" y="1646695"/>
                  <a:pt x="7585710" y="1621930"/>
                  <a:pt x="7520940" y="1597165"/>
                </a:cubicBezTo>
              </a:path>
            </a:pathLst>
          </a:cu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1E5E05B-29C4-49C0-A9ED-B273EF8EBFC2}"/>
              </a:ext>
            </a:extLst>
          </p:cNvPr>
          <p:cNvSpPr/>
          <p:nvPr/>
        </p:nvSpPr>
        <p:spPr>
          <a:xfrm>
            <a:off x="1092420" y="3974229"/>
            <a:ext cx="243375" cy="24337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0D04D5A-F5EC-4B0C-8F50-C023A24E0F05}"/>
              </a:ext>
            </a:extLst>
          </p:cNvPr>
          <p:cNvSpPr/>
          <p:nvPr/>
        </p:nvSpPr>
        <p:spPr>
          <a:xfrm>
            <a:off x="1871175" y="2425535"/>
            <a:ext cx="243375" cy="24337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E10C1AC-BD76-45F8-B6E8-3B6060FAE69E}"/>
              </a:ext>
            </a:extLst>
          </p:cNvPr>
          <p:cNvSpPr/>
          <p:nvPr/>
        </p:nvSpPr>
        <p:spPr>
          <a:xfrm>
            <a:off x="3208127" y="2212290"/>
            <a:ext cx="243375" cy="24337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D3A46BB-2408-4B0F-A737-DFE95B09F71D}"/>
              </a:ext>
            </a:extLst>
          </p:cNvPr>
          <p:cNvSpPr/>
          <p:nvPr/>
        </p:nvSpPr>
        <p:spPr>
          <a:xfrm>
            <a:off x="4800590" y="3267449"/>
            <a:ext cx="243375" cy="24337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AC63647-EFF1-4549-B2DC-DB27272AB01B}"/>
              </a:ext>
            </a:extLst>
          </p:cNvPr>
          <p:cNvSpPr/>
          <p:nvPr/>
        </p:nvSpPr>
        <p:spPr>
          <a:xfrm>
            <a:off x="6301145" y="2990359"/>
            <a:ext cx="243375" cy="24337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8AE31A3-0BB5-4B5D-B4F0-3D5E54D8FE9C}"/>
              </a:ext>
            </a:extLst>
          </p:cNvPr>
          <p:cNvSpPr/>
          <p:nvPr/>
        </p:nvSpPr>
        <p:spPr>
          <a:xfrm>
            <a:off x="8055537" y="3428044"/>
            <a:ext cx="243375" cy="243375"/>
          </a:xfrm>
          <a:prstGeom prst="ellipse">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34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254305"/>
            <a:ext cx="1905000" cy="261610"/>
          </a:xfrm>
          <a:prstGeom prst="rect">
            <a:avLst/>
          </a:prstGeom>
          <a:noFill/>
        </p:spPr>
        <p:txBody>
          <a:bodyPr wrap="square" rtlCol="0">
            <a:spAutoFit/>
          </a:bodyPr>
          <a:lstStyle/>
          <a:p>
            <a:r>
              <a:rPr lang="en-US" sz="1100" dirty="0">
                <a:latin typeface="Arial Unicode MS"/>
                <a:cs typeface="Arial Unicode MS"/>
              </a:rPr>
              <a:t>Steve</a:t>
            </a:r>
          </a:p>
        </p:txBody>
      </p:sp>
      <p:sp>
        <p:nvSpPr>
          <p:cNvPr id="46" name="Rectangle 45"/>
          <p:cNvSpPr/>
          <p:nvPr/>
        </p:nvSpPr>
        <p:spPr>
          <a:xfrm>
            <a:off x="5521325" y="12700"/>
            <a:ext cx="1765300" cy="355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FF0000"/>
                </a:solidFill>
                <a:latin typeface="Arial Unicode MS"/>
                <a:cs typeface="Arial Unicode MS"/>
              </a:rPr>
              <a:t>Exercise</a:t>
            </a:r>
          </a:p>
        </p:txBody>
      </p:sp>
      <p:sp>
        <p:nvSpPr>
          <p:cNvPr id="47" name="Pentagon 46"/>
          <p:cNvSpPr/>
          <p:nvPr/>
        </p:nvSpPr>
        <p:spPr>
          <a:xfrm rot="16200000">
            <a:off x="6274221" y="330618"/>
            <a:ext cx="260351" cy="246810"/>
          </a:xfrm>
          <a:prstGeom prst="homePlate">
            <a:avLst/>
          </a:prstGeom>
          <a:solidFill>
            <a:srgbClr val="FFFF00"/>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 descr="Image result for entrepreneur guy">
            <a:extLst>
              <a:ext uri="{FF2B5EF4-FFF2-40B4-BE49-F238E27FC236}">
                <a16:creationId xmlns:a16="http://schemas.microsoft.com/office/drawing/2014/main" id="{364742F4-8999-4B4D-A119-80B372155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482835"/>
            <a:ext cx="793750" cy="79375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CB10E3FE-0530-42AC-A5D0-5A1E50264796}"/>
              </a:ext>
            </a:extLst>
          </p:cNvPr>
          <p:cNvSpPr txBox="1"/>
          <p:nvPr/>
        </p:nvSpPr>
        <p:spPr>
          <a:xfrm>
            <a:off x="1195990" y="778110"/>
            <a:ext cx="7285858" cy="3970318"/>
          </a:xfrm>
          <a:prstGeom prst="rect">
            <a:avLst/>
          </a:prstGeom>
          <a:noFill/>
        </p:spPr>
        <p:txBody>
          <a:bodyPr wrap="square" rtlCol="0">
            <a:spAutoFit/>
          </a:bodyPr>
          <a:lstStyle/>
          <a:p>
            <a:r>
              <a:rPr lang="en-US" sz="1400" dirty="0"/>
              <a:t>Other Specifics:</a:t>
            </a:r>
          </a:p>
          <a:p>
            <a:endParaRPr lang="en-US" sz="1400" dirty="0"/>
          </a:p>
          <a:p>
            <a:r>
              <a:rPr lang="en-US" sz="1400" dirty="0"/>
              <a:t>How did he find out he had a problem: </a:t>
            </a:r>
          </a:p>
          <a:p>
            <a:r>
              <a:rPr lang="en-US" sz="1400" dirty="0"/>
              <a:t>Based on the little access to family history (parents died), there is no history of kidney-related issues.  Feeling very ill for several days, makes an appointment at UVA.  Bloodwork is done by a clinician and his condition is found out and acted upon immediately.  AV fistula surgery is schedules and Steve receives dialysis though a catheter at the UVA renal care clinic</a:t>
            </a:r>
          </a:p>
          <a:p>
            <a:endParaRPr lang="en-US" sz="1400" dirty="0"/>
          </a:p>
          <a:p>
            <a:r>
              <a:rPr lang="en-US" sz="1400" dirty="0"/>
              <a:t>Where are they now in the continuum:</a:t>
            </a:r>
          </a:p>
          <a:p>
            <a:r>
              <a:rPr lang="en-US" sz="1400" dirty="0"/>
              <a:t>Steve is undergoing dialysis at home while waiting for a kidney transplant.  The home dialysis allows him more autonomy and it is not as taxing as 3x/weekly dialysis.  Luckily the US government takes care of dialysis costs, but he is still unable to work as much as before.</a:t>
            </a:r>
          </a:p>
          <a:p>
            <a:endParaRPr lang="en-US" sz="1400" dirty="0"/>
          </a:p>
          <a:p>
            <a:r>
              <a:rPr lang="en-US" sz="1400" dirty="0"/>
              <a:t>Future:</a:t>
            </a:r>
          </a:p>
          <a:p>
            <a:r>
              <a:rPr lang="en-US" sz="1400" dirty="0"/>
              <a:t>Waiting on a kidney transplant and will likely have to wait for many years.  In the meantime he will have to keep managing his home dialysis schedule and keep checking in with doctors regarding his status.</a:t>
            </a:r>
          </a:p>
          <a:p>
            <a:endParaRPr lang="en-US" sz="1400" dirty="0"/>
          </a:p>
        </p:txBody>
      </p:sp>
    </p:spTree>
    <p:extLst>
      <p:ext uri="{BB962C8B-B14F-4D97-AF65-F5344CB8AC3E}">
        <p14:creationId xmlns:p14="http://schemas.microsoft.com/office/powerpoint/2010/main" val="247496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376</TotalTime>
  <Words>873</Words>
  <Application>Microsoft Office PowerPoint</Application>
  <PresentationFormat>On-screen Show (4:3)</PresentationFormat>
  <Paragraphs>106</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Arial Black</vt:lpstr>
      <vt:lpstr>Arial Unicode MS</vt:lpstr>
      <vt:lpstr>Calibri</vt:lpstr>
      <vt:lpstr>Wingdings</vt:lpstr>
      <vt:lpstr>Office Theme</vt:lpstr>
      <vt:lpstr>Glass Layers</vt:lpstr>
      <vt:lpstr>The Patient Care Continuum Empathy Mapping</vt:lpstr>
      <vt:lpstr>PowerPoint Presentation</vt:lpstr>
      <vt:lpstr>PowerPoint Presentation</vt:lpstr>
      <vt:lpstr>PowerPoint Presentation</vt:lpstr>
      <vt:lpstr>PowerPoint Presentation</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‘Needs Finding’  and the  Societal Engineer</dc:title>
  <dc:creator>Jonathan Rosen</dc:creator>
  <cp:lastModifiedBy>James Bonaffini</cp:lastModifiedBy>
  <cp:revision>47</cp:revision>
  <dcterms:created xsi:type="dcterms:W3CDTF">2013-03-19T14:15:51Z</dcterms:created>
  <dcterms:modified xsi:type="dcterms:W3CDTF">2019-09-05T23:05:27Z</dcterms:modified>
</cp:coreProperties>
</file>