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94519" autoAdjust="0"/>
  </p:normalViewPr>
  <p:slideViewPr>
    <p:cSldViewPr snapToGrid="0">
      <p:cViewPr varScale="1">
        <p:scale>
          <a:sx n="67" d="100"/>
          <a:sy n="67"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B6088-F970-488A-9E1E-45A88150A30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12040-BE47-4B68-8D4E-1B88289C28CC}" type="slidenum">
              <a:rPr lang="en-US" smtClean="0"/>
              <a:t>‹#›</a:t>
            </a:fld>
            <a:endParaRPr lang="en-US"/>
          </a:p>
        </p:txBody>
      </p:sp>
    </p:spTree>
    <p:extLst>
      <p:ext uri="{BB962C8B-B14F-4D97-AF65-F5344CB8AC3E}">
        <p14:creationId xmlns:p14="http://schemas.microsoft.com/office/powerpoint/2010/main" val="42929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Admission</a:t>
            </a:r>
          </a:p>
          <a:p>
            <a:r>
              <a:rPr lang="en-US" dirty="0"/>
              <a:t>	More uncomfortable </a:t>
            </a:r>
          </a:p>
          <a:p>
            <a:r>
              <a:rPr lang="en-US" dirty="0"/>
              <a:t>	Expensive</a:t>
            </a:r>
          </a:p>
          <a:p>
            <a:r>
              <a:rPr lang="en-US" dirty="0"/>
              <a:t>	Reduce viability of PD</a:t>
            </a:r>
          </a:p>
          <a:p>
            <a:r>
              <a:rPr lang="en-US" dirty="0"/>
              <a:t>	Kidney-care takes a back-seat</a:t>
            </a:r>
          </a:p>
          <a:p>
            <a:r>
              <a:rPr lang="en-US" dirty="0"/>
              <a:t>Identifying infection</a:t>
            </a:r>
          </a:p>
          <a:p>
            <a:r>
              <a:rPr lang="en-US" dirty="0"/>
              <a:t>	Patients look at the bag for cloudiness – qualitative</a:t>
            </a:r>
          </a:p>
          <a:p>
            <a:r>
              <a:rPr lang="en-US" dirty="0"/>
              <a:t>	Patients are not always able to assess correctly (diabetes/eyesight) or are not educated correctly</a:t>
            </a:r>
          </a:p>
          <a:p>
            <a:r>
              <a:rPr lang="en-US" dirty="0"/>
              <a:t>	Checkups are only once a month</a:t>
            </a:r>
          </a:p>
          <a:p>
            <a:r>
              <a:rPr lang="en-US" dirty="0"/>
              <a:t>	Effluent dialysate is usually discarded</a:t>
            </a:r>
          </a:p>
          <a:p>
            <a:r>
              <a:rPr lang="en-US" dirty="0"/>
              <a:t>Patient-caused</a:t>
            </a:r>
          </a:p>
          <a:p>
            <a:r>
              <a:rPr lang="en-US" dirty="0"/>
              <a:t>	PD is operated by the patient</a:t>
            </a:r>
          </a:p>
          <a:p>
            <a:r>
              <a:rPr lang="en-US" dirty="0"/>
              <a:t>	Transfer case</a:t>
            </a:r>
          </a:p>
          <a:p>
            <a:r>
              <a:rPr lang="en-US" dirty="0"/>
              <a:t>	Sterility measures are not taken (example- lady who walked around the house with her open tube)</a:t>
            </a:r>
          </a:p>
          <a:p>
            <a:r>
              <a:rPr lang="en-US" dirty="0"/>
              <a:t>	Dexterity is not great for some patients</a:t>
            </a:r>
          </a:p>
        </p:txBody>
      </p:sp>
      <p:sp>
        <p:nvSpPr>
          <p:cNvPr id="4" name="Slide Number Placeholder 3"/>
          <p:cNvSpPr>
            <a:spLocks noGrp="1"/>
          </p:cNvSpPr>
          <p:nvPr>
            <p:ph type="sldNum" sz="quarter" idx="5"/>
          </p:nvPr>
        </p:nvSpPr>
        <p:spPr/>
        <p:txBody>
          <a:bodyPr/>
          <a:lstStyle/>
          <a:p>
            <a:fld id="{98912040-BE47-4B68-8D4E-1B88289C28CC}" type="slidenum">
              <a:rPr lang="en-US" smtClean="0"/>
              <a:t>2</a:t>
            </a:fld>
            <a:endParaRPr lang="en-US"/>
          </a:p>
        </p:txBody>
      </p:sp>
    </p:spTree>
    <p:extLst>
      <p:ext uri="{BB962C8B-B14F-4D97-AF65-F5344CB8AC3E}">
        <p14:creationId xmlns:p14="http://schemas.microsoft.com/office/powerpoint/2010/main" val="24026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Hispanic Population is 1.3x more likely </a:t>
            </a:r>
          </a:p>
          <a:p>
            <a:r>
              <a:rPr lang="en-US" dirty="0"/>
              <a:t>African Americans – comorbidities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5-7 minutes restating why this problem is worth solving. It could be the size of the demographic, the rate of change of that demographic, the economic cost of the current situation, the lack of alternative treatments, the availability or lack of availability of new technologies, or any combination. </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4</a:t>
            </a:fld>
            <a:endParaRPr lang="en-US"/>
          </a:p>
        </p:txBody>
      </p:sp>
    </p:spTree>
    <p:extLst>
      <p:ext uri="{BB962C8B-B14F-4D97-AF65-F5344CB8AC3E}">
        <p14:creationId xmlns:p14="http://schemas.microsoft.com/office/powerpoint/2010/main" val="42147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Admission</a:t>
            </a:r>
          </a:p>
          <a:p>
            <a:r>
              <a:rPr lang="en-US" dirty="0"/>
              <a:t>	More uncomfortable </a:t>
            </a:r>
          </a:p>
          <a:p>
            <a:r>
              <a:rPr lang="en-US" dirty="0"/>
              <a:t>	Expensive</a:t>
            </a:r>
          </a:p>
          <a:p>
            <a:r>
              <a:rPr lang="en-US" dirty="0"/>
              <a:t>	Reduce viability of PD</a:t>
            </a:r>
          </a:p>
          <a:p>
            <a:r>
              <a:rPr lang="en-US" dirty="0"/>
              <a:t>	Kidney-care takes a back-seat</a:t>
            </a:r>
          </a:p>
          <a:p>
            <a:r>
              <a:rPr lang="en-US" dirty="0"/>
              <a:t>Identifying infection</a:t>
            </a:r>
          </a:p>
          <a:p>
            <a:r>
              <a:rPr lang="en-US" dirty="0"/>
              <a:t>	Patients look at the bag for cloudiness – qualitative</a:t>
            </a:r>
          </a:p>
          <a:p>
            <a:r>
              <a:rPr lang="en-US" dirty="0"/>
              <a:t>	Patients are not always able to assess correctly (diabetes/eyesight) or are not educated correctly</a:t>
            </a:r>
          </a:p>
          <a:p>
            <a:r>
              <a:rPr lang="en-US" dirty="0"/>
              <a:t>	Checkups are only once a month</a:t>
            </a:r>
          </a:p>
          <a:p>
            <a:r>
              <a:rPr lang="en-US" dirty="0"/>
              <a:t>	Effluent dialysate is usually discarded</a:t>
            </a:r>
          </a:p>
          <a:p>
            <a:r>
              <a:rPr lang="en-US" dirty="0"/>
              <a:t>Patient-caused</a:t>
            </a:r>
          </a:p>
          <a:p>
            <a:r>
              <a:rPr lang="en-US" dirty="0"/>
              <a:t>	PD is operated by the patient</a:t>
            </a:r>
          </a:p>
          <a:p>
            <a:r>
              <a:rPr lang="en-US" dirty="0"/>
              <a:t>	Transfer case</a:t>
            </a:r>
          </a:p>
          <a:p>
            <a:r>
              <a:rPr lang="en-US" dirty="0"/>
              <a:t>	Sterility measures are not taken (example- lady who walked around the house with her open tube)</a:t>
            </a:r>
          </a:p>
          <a:p>
            <a:r>
              <a:rPr lang="en-US" dirty="0"/>
              <a:t>	Dexterity is not great for some patients</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5</a:t>
            </a:fld>
            <a:endParaRPr lang="en-US"/>
          </a:p>
        </p:txBody>
      </p:sp>
    </p:spTree>
    <p:extLst>
      <p:ext uri="{BB962C8B-B14F-4D97-AF65-F5344CB8AC3E}">
        <p14:creationId xmlns:p14="http://schemas.microsoft.com/office/powerpoint/2010/main" val="124001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last 5-7 minutes should be where you think the greatest barriers to your innovation you think will need to be overcome to bring your concept to fruition. </a:t>
            </a:r>
            <a:r>
              <a:rPr lang="en-US" dirty="0"/>
              <a:t>Again, it could be technical, economic, political, educational, competitive, or any number of other things that will likely keep you up at night!</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6</a:t>
            </a:fld>
            <a:endParaRPr lang="en-US"/>
          </a:p>
        </p:txBody>
      </p:sp>
    </p:spTree>
    <p:extLst>
      <p:ext uri="{BB962C8B-B14F-4D97-AF65-F5344CB8AC3E}">
        <p14:creationId xmlns:p14="http://schemas.microsoft.com/office/powerpoint/2010/main" val="328181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82D3-79A7-4ACF-AC99-06C22C329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6E0EB-6804-49B2-AA5F-073D0B39B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EE55B-24F7-4C40-BF29-B33A334CC647}"/>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F9B84F6C-A713-4E7F-9751-A9429BEFB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A69A7-9B4B-47F0-A413-6C83611F3E0B}"/>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73107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8E1-11FF-4C70-B4B7-D636C2B28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35A69A-44AC-44C7-AEEE-D54A0936F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5BE2B-5325-4816-B9AD-E271AEA154DB}"/>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CD5F6289-F683-4980-A757-7DA4448EB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A8F34-9416-43EA-A7DE-F327A925512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94846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A9DFA-253F-4E98-9113-0BC96F3342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51B7F-E56F-4893-83DC-AAB58766E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D87A-9289-4DFB-8E18-C2B37B8087BA}"/>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3C9A94B5-C5D9-4529-A27B-BCFFAE167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90014-C446-4EDB-BD98-8AC687EF3F0F}"/>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90233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CDB1-9596-4671-9A52-01A21D068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69D42-3FEF-4826-93FD-A6EC0C795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40670-B229-4C65-A48F-CD0BDE97E867}"/>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16DADBDC-575A-406B-A43E-7AA8CFDA0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7F804-848E-4364-836D-441D1FD50989}"/>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222469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EC0B-39CA-462C-9471-B2CD6637F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97B028-A3AD-4E0C-BC98-1F2F83B94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ABFF6-7D14-4F11-898F-F6111ED6D6A0}"/>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646A6392-EE29-4C68-AB65-F74B8102F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691BB-67E8-47B5-9368-9F0836BD3E5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129117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B621-A003-4032-8651-EF24DC63C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874E3-8E90-493E-9D01-400F9C372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7C201-48E5-45AE-9BBA-9E7A0DC87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F7BE7E-4D12-4426-B052-A10229130160}"/>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6" name="Footer Placeholder 5">
            <a:extLst>
              <a:ext uri="{FF2B5EF4-FFF2-40B4-BE49-F238E27FC236}">
                <a16:creationId xmlns:a16="http://schemas.microsoft.com/office/drawing/2014/main" id="{C59EA1BB-523B-4F61-9512-3347A8E6A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240FA-EE8A-4B0D-BF17-26F983A02072}"/>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203307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973-86FF-44A9-973A-9259F3348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9A196-41C3-41AA-9EA2-5B477AF8B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E5C35-AB36-47DE-B0B5-76E08A0B11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C67CE-126C-4B12-9A8B-BE632FCE4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F105C-0491-4659-ADA1-8B3D33122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DCB44-2DB3-44AE-B1FF-8F5F22B62D99}"/>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8" name="Footer Placeholder 7">
            <a:extLst>
              <a:ext uri="{FF2B5EF4-FFF2-40B4-BE49-F238E27FC236}">
                <a16:creationId xmlns:a16="http://schemas.microsoft.com/office/drawing/2014/main" id="{7E33AD24-8581-4DA3-ABDD-ECB6489E5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7EF16-CF01-4755-854F-1A01E177BF7D}"/>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161235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B1A0-EDF4-48F2-A842-B9B844891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D3705-DA8E-4F8B-A817-C5D02A868DAB}"/>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4" name="Footer Placeholder 3">
            <a:extLst>
              <a:ext uri="{FF2B5EF4-FFF2-40B4-BE49-F238E27FC236}">
                <a16:creationId xmlns:a16="http://schemas.microsoft.com/office/drawing/2014/main" id="{E8E17270-3669-46D1-9C0E-AF000451A6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524BF1-0745-42FB-B032-00B9414B502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60996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5E009-3A6F-4A78-ABF8-2BF2FC1EA403}"/>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3" name="Footer Placeholder 2">
            <a:extLst>
              <a:ext uri="{FF2B5EF4-FFF2-40B4-BE49-F238E27FC236}">
                <a16:creationId xmlns:a16="http://schemas.microsoft.com/office/drawing/2014/main" id="{39717BD8-376B-4AB4-8ED4-76FF7DF0EB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E5E61-1DB8-43D5-AB84-E73F668DAF97}"/>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11893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7371-8499-4D4E-96AA-53EF11225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72CF1-5043-4F8A-84FF-1215A35F8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AFA35-390A-40BE-93F2-21F81CB59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53240-3E62-4F16-A141-2DF0ACDCEBB7}"/>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6" name="Footer Placeholder 5">
            <a:extLst>
              <a:ext uri="{FF2B5EF4-FFF2-40B4-BE49-F238E27FC236}">
                <a16:creationId xmlns:a16="http://schemas.microsoft.com/office/drawing/2014/main" id="{38C39E8F-3915-4147-AF19-74C5D9DA7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C5DA4-83A7-4401-B7D4-1B2D18B202D8}"/>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0278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4E5F-0A97-463D-A214-E52BFBE11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5AF7D-9ADE-42C6-B33A-48AFEAF6B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E0D96-7732-46A0-B0AC-F563CF9D7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CBEE4-548C-4BDD-81AF-719D0CC71E91}"/>
              </a:ext>
            </a:extLst>
          </p:cNvPr>
          <p:cNvSpPr>
            <a:spLocks noGrp="1"/>
          </p:cNvSpPr>
          <p:nvPr>
            <p:ph type="dt" sz="half" idx="10"/>
          </p:nvPr>
        </p:nvSpPr>
        <p:spPr/>
        <p:txBody>
          <a:bodyPr/>
          <a:lstStyle/>
          <a:p>
            <a:fld id="{6B4375E6-5959-456F-ACD7-39DD56D1187C}" type="datetimeFigureOut">
              <a:rPr lang="en-US" smtClean="0"/>
              <a:t>1/20/2020</a:t>
            </a:fld>
            <a:endParaRPr lang="en-US"/>
          </a:p>
        </p:txBody>
      </p:sp>
      <p:sp>
        <p:nvSpPr>
          <p:cNvPr id="6" name="Footer Placeholder 5">
            <a:extLst>
              <a:ext uri="{FF2B5EF4-FFF2-40B4-BE49-F238E27FC236}">
                <a16:creationId xmlns:a16="http://schemas.microsoft.com/office/drawing/2014/main" id="{271990CC-7365-4C2E-874B-3690EDDF2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9BB8E-1A3A-4873-8BFC-95E4E789D254}"/>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23430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l="82000" t="6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D0CA4-E829-4003-BFE0-5E76917E4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F3D09-F032-4BD3-8067-CDDB14C92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D277D-25C2-4CA1-9BE3-289CCC29C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375E6-5959-456F-ACD7-39DD56D1187C}" type="datetimeFigureOut">
              <a:rPr lang="en-US" smtClean="0"/>
              <a:t>1/20/2020</a:t>
            </a:fld>
            <a:endParaRPr lang="en-US"/>
          </a:p>
        </p:txBody>
      </p:sp>
      <p:sp>
        <p:nvSpPr>
          <p:cNvPr id="5" name="Footer Placeholder 4">
            <a:extLst>
              <a:ext uri="{FF2B5EF4-FFF2-40B4-BE49-F238E27FC236}">
                <a16:creationId xmlns:a16="http://schemas.microsoft.com/office/drawing/2014/main" id="{5A7B0BAC-F9F7-4F8A-946A-E91CA568B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F68206-668F-408D-B991-1FA30D213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7E7A4-2777-4A3E-BEB8-C2555AF45AB4}" type="slidenum">
              <a:rPr lang="en-US" smtClean="0"/>
              <a:t>‹#›</a:t>
            </a:fld>
            <a:endParaRPr lang="en-US"/>
          </a:p>
        </p:txBody>
      </p:sp>
    </p:spTree>
    <p:extLst>
      <p:ext uri="{BB962C8B-B14F-4D97-AF65-F5344CB8AC3E}">
        <p14:creationId xmlns:p14="http://schemas.microsoft.com/office/powerpoint/2010/main" val="3277598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48AD-DB4D-4E25-A6E0-18B35B699C79}"/>
              </a:ext>
            </a:extLst>
          </p:cNvPr>
          <p:cNvSpPr>
            <a:spLocks noGrp="1"/>
          </p:cNvSpPr>
          <p:nvPr>
            <p:ph type="ctrTitle"/>
          </p:nvPr>
        </p:nvSpPr>
        <p:spPr/>
        <p:txBody>
          <a:bodyPr/>
          <a:lstStyle/>
          <a:p>
            <a:r>
              <a:rPr lang="en-US" dirty="0"/>
              <a:t>Renal Continuum of Care </a:t>
            </a:r>
            <a:br>
              <a:rPr lang="en-US" dirty="0"/>
            </a:br>
            <a:r>
              <a:rPr lang="en-US" dirty="0"/>
              <a:t>Update</a:t>
            </a:r>
          </a:p>
        </p:txBody>
      </p:sp>
      <p:sp>
        <p:nvSpPr>
          <p:cNvPr id="3" name="Subtitle 2">
            <a:extLst>
              <a:ext uri="{FF2B5EF4-FFF2-40B4-BE49-F238E27FC236}">
                <a16:creationId xmlns:a16="http://schemas.microsoft.com/office/drawing/2014/main" id="{785F56DE-9B83-4B80-8814-05BFAEB60594}"/>
              </a:ext>
            </a:extLst>
          </p:cNvPr>
          <p:cNvSpPr>
            <a:spLocks noGrp="1"/>
          </p:cNvSpPr>
          <p:nvPr>
            <p:ph type="subTitle" idx="1"/>
          </p:nvPr>
        </p:nvSpPr>
        <p:spPr/>
        <p:txBody>
          <a:bodyPr/>
          <a:lstStyle/>
          <a:p>
            <a:r>
              <a:rPr lang="en-US" dirty="0"/>
              <a:t>Lisa Chen &amp; James Bonaffini</a:t>
            </a:r>
          </a:p>
        </p:txBody>
      </p:sp>
    </p:spTree>
    <p:extLst>
      <p:ext uri="{BB962C8B-B14F-4D97-AF65-F5344CB8AC3E}">
        <p14:creationId xmlns:p14="http://schemas.microsoft.com/office/powerpoint/2010/main" val="47239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A43F-B18B-4BFE-8681-E70DC7B020B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78ED1C-5F81-4A9F-BBBE-1F2B89EF5D11}"/>
              </a:ext>
            </a:extLst>
          </p:cNvPr>
          <p:cNvSpPr>
            <a:spLocks noGrp="1"/>
          </p:cNvSpPr>
          <p:nvPr>
            <p:ph idx="1"/>
          </p:nvPr>
        </p:nvSpPr>
        <p:spPr/>
        <p:txBody>
          <a:bodyPr/>
          <a:lstStyle/>
          <a:p>
            <a:pPr marL="0" indent="0">
              <a:buNone/>
            </a:pPr>
            <a:r>
              <a:rPr lang="en-US" dirty="0"/>
              <a:t>The purpose of this project is to reduce admission to the UVA Hospital for peritonitis for peritoneal dialysis (PD) patients by identifying infection in its early stages and lowering patient-caused home infection rates.</a:t>
            </a:r>
          </a:p>
        </p:txBody>
      </p:sp>
    </p:spTree>
    <p:extLst>
      <p:ext uri="{BB962C8B-B14F-4D97-AF65-F5344CB8AC3E}">
        <p14:creationId xmlns:p14="http://schemas.microsoft.com/office/powerpoint/2010/main" val="397514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ESRD Costs Medicare over $35 Billion every year</a:t>
            </a:r>
          </a:p>
          <a:p>
            <a:r>
              <a:rPr lang="en-US" dirty="0"/>
              <a:t>Executive Order on Advancing American Kidney Health</a:t>
            </a:r>
          </a:p>
          <a:p>
            <a:pPr lvl="1"/>
            <a:r>
              <a:rPr lang="en-US" dirty="0"/>
              <a:t>Push for home dialysis – 80% of new patients by 2025</a:t>
            </a:r>
          </a:p>
          <a:p>
            <a:r>
              <a:rPr lang="en-US" dirty="0"/>
              <a:t>Approximately 7% of End Stage Renal Disease (ESRD) patients use PD</a:t>
            </a:r>
          </a:p>
        </p:txBody>
      </p:sp>
    </p:spTree>
    <p:extLst>
      <p:ext uri="{BB962C8B-B14F-4D97-AF65-F5344CB8AC3E}">
        <p14:creationId xmlns:p14="http://schemas.microsoft.com/office/powerpoint/2010/main" val="229661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Demographics</a:t>
            </a:r>
          </a:p>
          <a:p>
            <a:pPr lvl="1"/>
            <a:r>
              <a:rPr lang="en-US" dirty="0"/>
              <a:t>Caucasian Incidence Rate of ESRD is 300 per million/year</a:t>
            </a:r>
          </a:p>
          <a:p>
            <a:pPr lvl="1"/>
            <a:r>
              <a:rPr lang="en-US" dirty="0"/>
              <a:t>Compared to Caucasians, the African American Population is 3 times more likely to suffer from ESRD</a:t>
            </a:r>
          </a:p>
        </p:txBody>
      </p:sp>
    </p:spTree>
    <p:extLst>
      <p:ext uri="{BB962C8B-B14F-4D97-AF65-F5344CB8AC3E}">
        <p14:creationId xmlns:p14="http://schemas.microsoft.com/office/powerpoint/2010/main" val="4766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PD is more easily learned and less taxing than home hemodialysis</a:t>
            </a:r>
          </a:p>
          <a:p>
            <a:r>
              <a:rPr lang="en-US" dirty="0"/>
              <a:t>PD better fits into work schedules than hemodialysis</a:t>
            </a:r>
          </a:p>
          <a:p>
            <a:r>
              <a:rPr lang="en-US" dirty="0"/>
              <a:t>Making PD more approachable will result in higher utilization of the procedure and facilitate in the transfer to home dialysis modalities</a:t>
            </a:r>
          </a:p>
          <a:p>
            <a:r>
              <a:rPr lang="en-US" dirty="0"/>
              <a:t>Less infection will result in longer viability of the Peritoneum</a:t>
            </a:r>
          </a:p>
          <a:p>
            <a:r>
              <a:rPr lang="en-US" dirty="0"/>
              <a:t>Less infection will result in fewer hospital admissions</a:t>
            </a:r>
          </a:p>
          <a:p>
            <a:endParaRPr lang="en-US" dirty="0"/>
          </a:p>
        </p:txBody>
      </p:sp>
    </p:spTree>
    <p:extLst>
      <p:ext uri="{BB962C8B-B14F-4D97-AF65-F5344CB8AC3E}">
        <p14:creationId xmlns:p14="http://schemas.microsoft.com/office/powerpoint/2010/main" val="404992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38B6-BCB2-4FAD-A176-A8D53C68BE9D}"/>
              </a:ext>
            </a:extLst>
          </p:cNvPr>
          <p:cNvSpPr>
            <a:spLocks noGrp="1"/>
          </p:cNvSpPr>
          <p:nvPr>
            <p:ph type="title"/>
          </p:nvPr>
        </p:nvSpPr>
        <p:spPr/>
        <p:txBody>
          <a:bodyPr/>
          <a:lstStyle/>
          <a:p>
            <a:r>
              <a:rPr lang="en-US" dirty="0"/>
              <a:t>Barriers to Innovation</a:t>
            </a:r>
          </a:p>
        </p:txBody>
      </p:sp>
      <p:sp>
        <p:nvSpPr>
          <p:cNvPr id="3" name="Content Placeholder 2">
            <a:extLst>
              <a:ext uri="{FF2B5EF4-FFF2-40B4-BE49-F238E27FC236}">
                <a16:creationId xmlns:a16="http://schemas.microsoft.com/office/drawing/2014/main" id="{93E0D269-0CE4-4249-B882-FCBCADD21F38}"/>
              </a:ext>
            </a:extLst>
          </p:cNvPr>
          <p:cNvSpPr>
            <a:spLocks noGrp="1"/>
          </p:cNvSpPr>
          <p:nvPr>
            <p:ph idx="1"/>
          </p:nvPr>
        </p:nvSpPr>
        <p:spPr>
          <a:xfrm>
            <a:off x="838200" y="1825625"/>
            <a:ext cx="7577138" cy="4351338"/>
          </a:xfrm>
        </p:spPr>
        <p:txBody>
          <a:bodyPr>
            <a:normAutofit fontScale="92500" lnSpcReduction="10000"/>
          </a:bodyPr>
          <a:lstStyle/>
          <a:p>
            <a:r>
              <a:rPr lang="en-US" dirty="0"/>
              <a:t>Need to learn CAD for prototyping</a:t>
            </a:r>
          </a:p>
          <a:p>
            <a:r>
              <a:rPr lang="en-US" dirty="0"/>
              <a:t>Finding the correct measurement parameters</a:t>
            </a:r>
          </a:p>
          <a:p>
            <a:r>
              <a:rPr lang="en-US" dirty="0"/>
              <a:t>Acquiring accurate measurements for early detection of infection</a:t>
            </a:r>
          </a:p>
          <a:p>
            <a:r>
              <a:rPr lang="en-US" dirty="0"/>
              <a:t>Acquiring good test cases (HIPAA)</a:t>
            </a:r>
          </a:p>
          <a:p>
            <a:r>
              <a:rPr lang="en-US" dirty="0"/>
              <a:t>Work around proprietary systems such as the Fresenius stay-safe</a:t>
            </a:r>
          </a:p>
          <a:p>
            <a:r>
              <a:rPr lang="en-US" dirty="0"/>
              <a:t>Easy to use by patients with poor vision and dexterity</a:t>
            </a:r>
          </a:p>
          <a:p>
            <a:r>
              <a:rPr lang="en-US" dirty="0"/>
              <a:t>Easy for clinics to implement and train</a:t>
            </a:r>
          </a:p>
          <a:p>
            <a:r>
              <a:rPr lang="en-US" dirty="0"/>
              <a:t>Easy to use at home</a:t>
            </a:r>
          </a:p>
        </p:txBody>
      </p:sp>
      <p:pic>
        <p:nvPicPr>
          <p:cNvPr id="1026" name="Picture 2" descr="Image result for stay safe fresenius">
            <a:extLst>
              <a:ext uri="{FF2B5EF4-FFF2-40B4-BE49-F238E27FC236}">
                <a16:creationId xmlns:a16="http://schemas.microsoft.com/office/drawing/2014/main" id="{CD56F97A-32F4-49EE-B3F1-9EABEE9EB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016" y="849849"/>
            <a:ext cx="4091984"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0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TotalTime>
  <Words>580</Words>
  <Application>Microsoft Office PowerPoint</Application>
  <PresentationFormat>Widescreen</PresentationFormat>
  <Paragraphs>67</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Renal Continuum of Care  Update</vt:lpstr>
      <vt:lpstr>Problem Statement</vt:lpstr>
      <vt:lpstr>Why This Problem is Worth Solving</vt:lpstr>
      <vt:lpstr>Why This Problem is Worth Solving</vt:lpstr>
      <vt:lpstr>Why This Problem is Worth Solving</vt:lpstr>
      <vt:lpstr>Barriers to 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 Continuum of Care  Update</dc:title>
  <dc:creator>James Bonaffini</dc:creator>
  <cp:lastModifiedBy>James Bonaffini</cp:lastModifiedBy>
  <cp:revision>17</cp:revision>
  <dcterms:created xsi:type="dcterms:W3CDTF">2020-01-13T18:17:03Z</dcterms:created>
  <dcterms:modified xsi:type="dcterms:W3CDTF">2020-01-21T04:52:58Z</dcterms:modified>
</cp:coreProperties>
</file>