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84452" autoAdjust="0"/>
  </p:normalViewPr>
  <p:slideViewPr>
    <p:cSldViewPr snapToGrid="0">
      <p:cViewPr varScale="1">
        <p:scale>
          <a:sx n="101" d="100"/>
          <a:sy n="101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B6088-F970-488A-9E1E-45A88150A309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2040-BE47-4B68-8D4E-1B88289C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complication imposes a heavy financial burden on the health care system with one health economics analysis estimating the average cost of peritonitis-related hospitalization to be of the order of $3100.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Hispanic Population is 1.3x more likely </a:t>
            </a:r>
          </a:p>
          <a:p>
            <a:r>
              <a:rPr lang="en-US" dirty="0"/>
              <a:t>African Americans – comorbidities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Admission</a:t>
            </a:r>
          </a:p>
          <a:p>
            <a:r>
              <a:rPr lang="en-US" dirty="0"/>
              <a:t>	More uncomfortable </a:t>
            </a:r>
          </a:p>
          <a:p>
            <a:r>
              <a:rPr lang="en-US" dirty="0"/>
              <a:t>	Expensive</a:t>
            </a:r>
          </a:p>
          <a:p>
            <a:r>
              <a:rPr lang="en-US" dirty="0"/>
              <a:t>	Reduce viability of PD</a:t>
            </a:r>
          </a:p>
          <a:p>
            <a:r>
              <a:rPr lang="en-US" dirty="0"/>
              <a:t>	Kidney-care takes a back-seat</a:t>
            </a:r>
          </a:p>
          <a:p>
            <a:r>
              <a:rPr lang="en-US" dirty="0"/>
              <a:t>Identifying infection</a:t>
            </a:r>
          </a:p>
          <a:p>
            <a:r>
              <a:rPr lang="en-US" dirty="0"/>
              <a:t>	Patients look at the bag for cloudiness – qualitative</a:t>
            </a:r>
          </a:p>
          <a:p>
            <a:r>
              <a:rPr lang="en-US" dirty="0"/>
              <a:t>	Patients are not always able to assess correctly (diabetes/eyesight) or are not educated correctly</a:t>
            </a:r>
          </a:p>
          <a:p>
            <a:r>
              <a:rPr lang="en-US" dirty="0"/>
              <a:t>	Checkups are only once a month</a:t>
            </a:r>
          </a:p>
          <a:p>
            <a:r>
              <a:rPr lang="en-US" dirty="0"/>
              <a:t>	Effluent dialysate is usually discarded</a:t>
            </a:r>
          </a:p>
          <a:p>
            <a:r>
              <a:rPr lang="en-US" dirty="0"/>
              <a:t>Patient-caused</a:t>
            </a:r>
          </a:p>
          <a:p>
            <a:r>
              <a:rPr lang="en-US" dirty="0"/>
              <a:t>	PD is operated by the patient</a:t>
            </a:r>
          </a:p>
          <a:p>
            <a:r>
              <a:rPr lang="en-US" dirty="0"/>
              <a:t>	Transfer case</a:t>
            </a:r>
          </a:p>
          <a:p>
            <a:r>
              <a:rPr lang="en-US" dirty="0"/>
              <a:t>	Sterility measures are not taken (example- lady who walked around the house with her open tube)</a:t>
            </a:r>
          </a:p>
          <a:p>
            <a:r>
              <a:rPr lang="en-US" dirty="0"/>
              <a:t>	Dexterity is not great for some patients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82D3-79A7-4ACF-AC99-06C22C329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E0EB-6804-49B2-AA5F-073D0B39B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E55B-24F7-4C40-BF29-B33A334C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4F6C-A713-4E7F-9751-A9429BE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69A7-9B4B-47F0-A413-6C83611F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8E1-11FF-4C70-B4B7-D636C2B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A69A-44AC-44C7-AEEE-D54A0936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BE2B-5325-4816-B9AD-E271AE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6289-F683-4980-A757-7DA4448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8F34-9416-43EA-A7DE-F327A925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9DFA-253F-4E98-9113-0BC96F33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1B7F-E56F-4893-83DC-AAB58766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D87A-9289-4DFB-8E18-C2B37B80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4B5-C5D9-4529-A27B-BCFFAE16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0014-C446-4EDB-BD98-8AC687EF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DB1-9596-4671-9A52-01A21D0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D42-3FEF-4826-93FD-A6EC0C79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0670-B229-4C65-A48F-CD0BDE9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DBDC-575A-406B-A43E-7AA8CF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F804-848E-4364-836D-441D1FD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C0B-39CA-462C-9471-B2CD663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B028-A3AD-4E0C-BC98-1F2F83B9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BFF6-7D14-4F11-898F-F6111ED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6392-EE29-4C68-AB65-F74B810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91BB-67E8-47B5-9368-9F0836BD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621-A003-4032-8651-EF24DC63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74E3-8E90-493E-9D01-400F9C37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7C201-48E5-45AE-9BBA-9E7A0DC8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BE7E-4D12-4426-B052-A102291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A1BB-523B-4F61-9512-3347A8E6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40FA-EE8A-4B0D-BF17-26F983A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973-86FF-44A9-973A-9259F33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A196-41C3-41AA-9EA2-5B477AF8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E5C35-AB36-47DE-B0B5-76E08A0B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C67CE-126C-4B12-9A8B-BE632FCE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105C-0491-4659-ADA1-8B3D3312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DCB44-2DB3-44AE-B1FF-8F5F22B6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AD24-8581-4DA3-ABDD-ECB6489E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7EF16-CF01-4755-854F-1A01E17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1A0-EDF4-48F2-A842-B9B84489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3705-DA8E-4F8B-A817-C5D02A86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7270-3669-46D1-9C0E-AF00045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4BF1-0745-42FB-B032-00B9414B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E009-3A6F-4A78-ABF8-2BF2FC1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17BD8-376B-4AB4-8ED4-76FF7DF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E5E61-1DB8-43D5-AB84-E73F668D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7371-8499-4D4E-96AA-53EF112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2CF1-5043-4F8A-84FF-1215A35F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FA35-390A-40BE-93F2-21F81CB5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53240-3E62-4F16-A141-2DF0ACDC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9E8F-3915-4147-AF19-74C5D9DA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5DA4-83A7-4401-B7D4-1B2D18B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E5F-0A97-463D-A214-E52BFBE1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AF7D-9ADE-42C6-B33A-48AFEAF6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0D96-7732-46A0-B0AC-F563CF9D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BEE4-548C-4BDD-81AF-719D0CC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90CC-7365-4C2E-874B-3690EDD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BB8E-1A3A-4873-8BFC-95E4E789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 l="82000" t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0CA4-E829-4003-BFE0-5E76917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3D09-F032-4BD3-8067-CDDB14C9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277D-25C2-4CA1-9BE3-289CCC29C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75E6-5959-456F-ACD7-39DD56D1187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0BAC-F9F7-4F8A-946A-E91CA568B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8206-668F-408D-B991-1FA30D213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48AD-DB4D-4E25-A6E0-18B35B699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Renal Continuum of Care 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56DE-9B83-4B80-8814-05BFAEB6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Chen &amp; James Bonaffini</a:t>
            </a:r>
          </a:p>
        </p:txBody>
      </p:sp>
    </p:spTree>
    <p:extLst>
      <p:ext uri="{BB962C8B-B14F-4D97-AF65-F5344CB8AC3E}">
        <p14:creationId xmlns:p14="http://schemas.microsoft.com/office/powerpoint/2010/main" val="4723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A43F-B18B-4BFE-8681-E70DC7B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– January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ED1C-5F81-4A9F-BBBE-1F2B89EF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6504" cy="17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this project is to reduce admission to the UVA Hospital for peritonitis for peritoneal dialysis (PD) patients by identifying infection in its early stages and lowering patient-caused home infection rates.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345900-276F-421A-BBE8-BF5EA7EA0723}"/>
              </a:ext>
            </a:extLst>
          </p:cNvPr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 - Revised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46E562-84AD-4B09-AD57-16BC339E6A22}"/>
              </a:ext>
            </a:extLst>
          </p:cNvPr>
          <p:cNvSpPr txBox="1">
            <a:spLocks/>
          </p:cNvSpPr>
          <p:nvPr/>
        </p:nvSpPr>
        <p:spPr>
          <a:xfrm>
            <a:off x="838200" y="4640772"/>
            <a:ext cx="9366504" cy="174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purpose of this project is to decrease the incidence of peritonitis for current and future peritoneal dialysis (PD) patients by identifying infection in its early stages and refining/replacing the mechanics of existing PD devices.</a:t>
            </a:r>
          </a:p>
        </p:txBody>
      </p:sp>
    </p:spTree>
    <p:extLst>
      <p:ext uri="{BB962C8B-B14F-4D97-AF65-F5344CB8AC3E}">
        <p14:creationId xmlns:p14="http://schemas.microsoft.com/office/powerpoint/2010/main" val="39751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359-395B-4D98-93FC-65EE1C79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 is Worth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DE5-71D2-4549-AB90-D6BCF39E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ESRD Costs Medicare over $35 Billion every year</a:t>
            </a:r>
          </a:p>
          <a:p>
            <a:r>
              <a:rPr lang="en-US" dirty="0"/>
              <a:t>Executive Order on Advancing American Kidney Health</a:t>
            </a:r>
          </a:p>
          <a:p>
            <a:pPr lvl="1"/>
            <a:r>
              <a:rPr lang="en-US" dirty="0"/>
              <a:t>Push for home dialysis – 80% of new patients by 2025 (a very large increase!)</a:t>
            </a:r>
          </a:p>
          <a:p>
            <a:r>
              <a:rPr lang="en-US" dirty="0"/>
              <a:t>Approximately 7% of End Stage Renal Disease (ESRD) patients use PD</a:t>
            </a:r>
          </a:p>
        </p:txBody>
      </p:sp>
    </p:spTree>
    <p:extLst>
      <p:ext uri="{BB962C8B-B14F-4D97-AF65-F5344CB8AC3E}">
        <p14:creationId xmlns:p14="http://schemas.microsoft.com/office/powerpoint/2010/main" val="22966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359-395B-4D98-93FC-65EE1C79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 is Worth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DE5-71D2-4549-AB90-D6BCF39E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3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Peritonitis Incidence rate is 0.67 per patient per year. </a:t>
            </a:r>
          </a:p>
          <a:p>
            <a:r>
              <a:rPr lang="en-US" dirty="0"/>
              <a:t>Admissions to the hospital for PD patients are most commonly due to infection</a:t>
            </a:r>
          </a:p>
          <a:p>
            <a:r>
              <a:rPr lang="en-US" dirty="0"/>
              <a:t>Heavy financial burden: peritonitis-related hospitalization average around $3,100 in the 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D8B7D-C666-49C8-9E7D-5D053DEF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2014243"/>
            <a:ext cx="7180583" cy="43674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F4A753-7045-451B-9D1B-30361CEEFA30}"/>
              </a:ext>
            </a:extLst>
          </p:cNvPr>
          <p:cNvSpPr txBox="1">
            <a:spLocks/>
          </p:cNvSpPr>
          <p:nvPr/>
        </p:nvSpPr>
        <p:spPr>
          <a:xfrm>
            <a:off x="6261193" y="1602255"/>
            <a:ext cx="4945811" cy="500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PD Patient Hospitalization Rates </a:t>
            </a:r>
          </a:p>
        </p:txBody>
      </p:sp>
    </p:spTree>
    <p:extLst>
      <p:ext uri="{BB962C8B-B14F-4D97-AF65-F5344CB8AC3E}">
        <p14:creationId xmlns:p14="http://schemas.microsoft.com/office/powerpoint/2010/main" val="38310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359-395B-4D98-93FC-65EE1C79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 is Worth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DE5-71D2-4549-AB90-D6BCF39E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Risk of first peritonitis was 26% higher in African Americans than Caucasians</a:t>
            </a:r>
          </a:p>
          <a:p>
            <a:pPr lvl="2"/>
            <a:r>
              <a:rPr lang="en-US" dirty="0"/>
              <a:t>Incidence of first peritonitis occurred several months earlier for African Americans</a:t>
            </a:r>
          </a:p>
          <a:p>
            <a:pPr lvl="2"/>
            <a:r>
              <a:rPr lang="en-US" dirty="0"/>
              <a:t>Risk for infection increases with co-morbidities that are found at a higher rate in AAs.  </a:t>
            </a:r>
          </a:p>
          <a:p>
            <a:pPr lvl="1"/>
            <a:r>
              <a:rPr lang="en-US" dirty="0"/>
              <a:t>Asian and Caucasian patients are more likely to use PD currently </a:t>
            </a:r>
          </a:p>
          <a:p>
            <a:pPr lvl="1"/>
            <a:r>
              <a:rPr lang="en-US" dirty="0"/>
              <a:t>Younger patients are more likely to use PD</a:t>
            </a:r>
          </a:p>
        </p:txBody>
      </p:sp>
    </p:spTree>
    <p:extLst>
      <p:ext uri="{BB962C8B-B14F-4D97-AF65-F5344CB8AC3E}">
        <p14:creationId xmlns:p14="http://schemas.microsoft.com/office/powerpoint/2010/main" val="47667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359-395B-4D98-93FC-65EE1C79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 is Worth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DE5-71D2-4549-AB90-D6BCF39E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PD is more easily learned and less taxing than home hemodialysis</a:t>
            </a:r>
          </a:p>
          <a:p>
            <a:r>
              <a:rPr lang="en-US" dirty="0"/>
              <a:t>PD better fits into work schedules than hemodialysis</a:t>
            </a:r>
          </a:p>
          <a:p>
            <a:r>
              <a:rPr lang="en-US" dirty="0"/>
              <a:t>Less infection will result in longer viability of the peritoneum</a:t>
            </a:r>
          </a:p>
          <a:p>
            <a:r>
              <a:rPr lang="en-US" dirty="0"/>
              <a:t>Less infection will result in fewer hospital admissions (lower overall cost)</a:t>
            </a:r>
          </a:p>
          <a:p>
            <a:r>
              <a:rPr lang="en-US" dirty="0"/>
              <a:t>Making PD more approachable will result in higher utilization of the procedure and facilitate in the transfer to home dialysis modalities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2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478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Renal Continuum of Care  Update</vt:lpstr>
      <vt:lpstr>Problem Statement – January 14</vt:lpstr>
      <vt:lpstr>Why This Problem is Worth Solving</vt:lpstr>
      <vt:lpstr>Why This Problem is Worth Solving</vt:lpstr>
      <vt:lpstr>Why This Problem is Worth Solving</vt:lpstr>
      <vt:lpstr>Why This Problem is Worth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Continuum of Care  Update</dc:title>
  <dc:creator>James Bonaffini</dc:creator>
  <cp:lastModifiedBy>James Bonaffini</cp:lastModifiedBy>
  <cp:revision>28</cp:revision>
  <dcterms:created xsi:type="dcterms:W3CDTF">2020-01-13T18:17:03Z</dcterms:created>
  <dcterms:modified xsi:type="dcterms:W3CDTF">2020-01-21T16:29:28Z</dcterms:modified>
</cp:coreProperties>
</file>