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0C43EF-05B8-4F2A-B630-D2B6CF9E093C}">
  <a:tblStyle styleId="{8E0C43EF-05B8-4F2A-B630-D2B6CF9E09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50" d="100"/>
          <a:sy n="150" d="100"/>
        </p:scale>
        <p:origin x="27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b7qw@virginia.edu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jab7qw@virginia.edu</a:t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661a4b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661a4b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661a4b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661a4b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1661a4b4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1661a4b4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661a4b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661a4b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661a4b4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661a4b4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ISO 13485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050" i="1">
                <a:solidFill>
                  <a:srgbClr val="222222"/>
                </a:solidFill>
                <a:highlight>
                  <a:srgbClr val="FFFFFF"/>
                </a:highlight>
              </a:rPr>
              <a:t>Medical devices -- Quality management systems -- Requirements for regulatory purposes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661a4b4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661a4b4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661a4b4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661a4b4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 amt="26000"/>
          </a:blip>
          <a:stretch>
            <a:fillRect/>
          </a:stretch>
        </p:blipFill>
        <p:spPr>
          <a:xfrm>
            <a:off x="7596323" y="3595823"/>
            <a:ext cx="1547675" cy="1547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obp/ui/#iso:std:iso:6385:e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da.gov/regulatory-information/search-fda-guidance-documents/applying-human-factors-and-usability-engineering-medical-devic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fr.gov/cgi-bin/text-idx?SID=277c25f2d688dc4bb5fd8041efb2bf6d&amp;mc=true&amp;node=se21.8.876_15630&amp;rgn=div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Renal Clinical Requirements</a:t>
            </a:r>
            <a:endParaRPr sz="30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James Bonaffini &amp; Lisa Chen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Problem Statement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Clinical Requirements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Testable Criteria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Engineering Specifications and Related Guidelines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Testing Timeline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purpose of this project is to decrease the incidence of peritonitis for current and future peritoneal dialysis (PD) patients by identifying infection in its early stages and refining/replacing the mechanics of existing PD devices.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71505"/>
            <a:ext cx="4447350" cy="298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75" y="2071500"/>
            <a:ext cx="4391076" cy="29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10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Requirements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85275" y="1070600"/>
          <a:ext cx="8520600" cy="3630259"/>
        </p:xfrm>
        <a:graphic>
          <a:graphicData uri="http://schemas.openxmlformats.org/drawingml/2006/table">
            <a:tbl>
              <a:tblPr>
                <a:noFill/>
                <a:tableStyleId>{8E0C43EF-05B8-4F2A-B630-D2B6CF9E093C}</a:tableStyleId>
              </a:tblPr>
              <a:tblGrid>
                <a:gridCol w="13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Safety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enable enhanced prevention from infection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Safety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prevent the PD patient from touching the PD catheter tip during normal use.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Sterilizable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able to be sterilized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User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usable by a PD patient, right or left handed.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Environment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usable at home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permit tactile manipulation of the catheter tip while keeping hands away from the tip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simple to use and able to be learned within 5 demonstrated uses by a clinical professional.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Environment/Sterile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keep the catheter tip sterile even in a non-sterile environment.</a:t>
                      </a:r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Safety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Tip must remain securely on the catheter when a transfer is not occuring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Use/Safety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durable enough to survive a 3 foot fall.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watertight and create a channel for fluid to flow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Biocompatibility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biocompatible with fluid flowing across it and into the PD patient, not leeching any toxic chemicals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Sterility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maintain sterility of the catheter tip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Efficiency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permit fluid to flow quickly into and out of patient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Price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be cheap enough for single use, less than $5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Volume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have a tip component that is disposable and manufactured at high volume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	Current Market: 50k Patients * 4 times/day * 365 days/year = 73 million parts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	Future Market (2030): 500K Patients * 4 times/day * 365 days/year = 730 million parts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Packaging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Device shall maintain sterility and remain undamaged during shipping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7" name="Google Shape;77;p16"/>
          <p:cNvSpPr/>
          <p:nvPr/>
        </p:nvSpPr>
        <p:spPr>
          <a:xfrm>
            <a:off x="473875" y="1070600"/>
            <a:ext cx="8532000" cy="98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029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Testable Criteria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212400" y="775678"/>
            <a:ext cx="8719200" cy="3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Our criteria is based upon 2 Clinical Requirements: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Safety 	Device shall prevent the PD patient from touching the PD catheter tip during normal use.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Use		Device shall permit tactile manipulation of the catheter tip while keeping hands away from the tip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Criteria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Keeping fingers away from the sterile catheter tip 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During manipulation, the device ensures patients fingers are at least </a:t>
            </a:r>
            <a:r>
              <a:rPr lang="en" sz="1300" u="sng" dirty="0">
                <a:solidFill>
                  <a:schemeClr val="dk1"/>
                </a:solidFill>
              </a:rPr>
              <a:t>1 inch away</a:t>
            </a:r>
            <a:r>
              <a:rPr lang="en" sz="1300" dirty="0">
                <a:solidFill>
                  <a:schemeClr val="dk1"/>
                </a:solidFill>
              </a:rPr>
              <a:t> from the exposed tip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Methods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Take video of the interaction with the PD device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Place deformable or i</a:t>
            </a:r>
            <a:r>
              <a:rPr lang="en-US" sz="1300" dirty="0">
                <a:solidFill>
                  <a:schemeClr val="dk1"/>
                </a:solidFill>
              </a:rPr>
              <a:t>n</a:t>
            </a:r>
            <a:r>
              <a:rPr lang="en" sz="1300" dirty="0">
                <a:solidFill>
                  <a:schemeClr val="dk1"/>
                </a:solidFill>
              </a:rPr>
              <a:t>printable material around prohibited sections of the device; perform interaction and investigate whether material was perturbed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 dirty="0">
                <a:solidFill>
                  <a:schemeClr val="dk1"/>
                </a:solidFill>
              </a:rPr>
              <a:t>Repeat connection with large sample size and collect rate of failure/complication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Various environments that can occur in a home setting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Various Lighting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Various amounts of clutter and space to move around to manipulate the device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Specifications and Related Guidelines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Related Guidelines: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ISO: </a:t>
            </a:r>
            <a:endParaRPr sz="14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ISO 6385:2016(en): Ergonomics principles in the design of work systems</a:t>
            </a:r>
            <a:endParaRPr sz="1400" dirty="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https://www.iso.org/obp/ui/#iso:std:iso:6385:en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Seeking additional standards related to:</a:t>
            </a:r>
            <a:endParaRPr sz="1400" dirty="0">
              <a:solidFill>
                <a:schemeClr val="tx1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Maintaining a sterile environment on single-use devices that are operated by a patient</a:t>
            </a:r>
            <a:endParaRPr sz="1400" dirty="0">
              <a:solidFill>
                <a:schemeClr val="tx1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Guarding of hands or fingers from a sterile or protected area (example: keeping fingers away from heavy machinery)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FDA Guidance: 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Applying Human Factors and Usability Engineering to Medical Devices (03 February 2016). 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Subsection 5.2 Device Use Environments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Subsection 5.3 Device User Interface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https://www.fda.gov/regulatory-information/search-fda-guidance-documents/applying-human-factors-and-usability-engineering-medical-devices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Specifications and Related Guidelines (cont’d)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FDA 876.5630</a:t>
            </a:r>
            <a:r>
              <a:rPr lang="en" sz="1300">
                <a:solidFill>
                  <a:srgbClr val="000000"/>
                </a:solidFill>
              </a:rPr>
              <a:t>: Title 21 (Food and Drugs) Chapter I (FDA, HHS), Subchapter H (Medical Devices), Subpart 876 (Gastroenterology-Urology Devices), Subpart F (Therapeutic Devices), 5630 (Peritoneal Dialysis System and Accessories)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0000"/>
                </a:solidFill>
                <a:highlight>
                  <a:srgbClr val="FFFFFF"/>
                </a:highlight>
              </a:rPr>
              <a:t>Identification…..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 (3) The disposable administration set for peritoneal dialysis consists of tubing, an optional reservoir bag, and </a:t>
            </a:r>
            <a:r>
              <a:rPr lang="en" sz="1300" u="sng">
                <a:solidFill>
                  <a:srgbClr val="000000"/>
                </a:solidFill>
                <a:highlight>
                  <a:srgbClr val="FFFFFF"/>
                </a:highlight>
              </a:rPr>
              <a:t>appropriate connectors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. It may include a peritoneal dialysate filter to trap and remove contaminating particles.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0000"/>
                </a:solidFill>
                <a:highlight>
                  <a:srgbClr val="FFFFFF"/>
                </a:highlight>
              </a:rPr>
              <a:t>Classification.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 Class II (special controls). The following accessories are exempt from the premarket notification procedures in subpart E of part 807 of this chapter subject to the limitations in §876.9: </a:t>
            </a:r>
            <a:r>
              <a:rPr lang="en" sz="1300" u="sng">
                <a:solidFill>
                  <a:srgbClr val="000000"/>
                </a:solidFill>
                <a:highlight>
                  <a:srgbClr val="FFFFFF"/>
                </a:highlight>
              </a:rPr>
              <a:t>A catheter finger grip that is non-patient contacting and intended for single use with a peritoneal catheter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; a continuous ambulatory peritoneal dialysis (CAPD) belt; and a catheter stand that does not include weigh scales.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https://www.ecfr.gov/cgi-bin/text-idx?SID=277c25f2d688dc4bb5fd8041efb2bf6d&amp;mc=true&amp;node=se21.8.876_15630&amp;rgn=div8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Product Code: KDJ 		Product Description: SET, ADMINISTRATION, FOR PERITONEAL DIALYSIS, DISPOSABLE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43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Timeline: Gantt Chart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75" y="510400"/>
            <a:ext cx="8012198" cy="45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841</Words>
  <Application>Microsoft Office PowerPoint</Application>
  <PresentationFormat>On-screen Show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Renal Clinical Requirements</vt:lpstr>
      <vt:lpstr>Contents</vt:lpstr>
      <vt:lpstr>Problem Statement</vt:lpstr>
      <vt:lpstr>Clinical Requirements</vt:lpstr>
      <vt:lpstr>Testable Criteria</vt:lpstr>
      <vt:lpstr>Engineering Specifications and Related Guidelines</vt:lpstr>
      <vt:lpstr>Engineering Specifications and Related Guidelines (cont’d)</vt:lpstr>
      <vt:lpstr>Testing Timeline: 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Clinical Requirements</dc:title>
  <cp:lastModifiedBy>James Bonaffini</cp:lastModifiedBy>
  <cp:revision>3</cp:revision>
  <dcterms:modified xsi:type="dcterms:W3CDTF">2020-03-16T23:00:51Z</dcterms:modified>
</cp:coreProperties>
</file>