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8C2284-06D7-44B1-A78D-400F14C6F79F}">
  <a:tblStyle styleId="{518C2284-06D7-44B1-A78D-400F14C6F7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870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46/j.1538-7836.2003.00447.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nhlbi.nih.gov/health-topics/bleeding-disorder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7ead1b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7ead1b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92cc59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92cc59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https://onlinelibrary.wiley.com/doi/10.1046/j.1538-7836.2003.00447.x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/>
              </a:rPr>
              <a:t>https://www.nhlbi.nih.gov/health-topics/bleeding-disorders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bd0c17efe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bd0c17efe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Spline interpolation: 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Used 10,6,5,4 points to accurately recreate concentration of factor 11a over the 850s time frame.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ODE curves can be recreated using samples from experimental data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bd0c17ef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bd0c17ef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7ead1b7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7ead1b7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SUMMARY OF PAPER SELECTED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Motivation</a:t>
            </a:r>
            <a:endParaRPr b="1" i="1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Diseases: 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Coronary Thrombosis (heart attacks)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Stroke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Genetic diseases - Hemophilia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Anticoagulation therapy for patients with mechanical heart valves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Difficulties: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Clotting is a complex biological phenomenon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Despite decades of studies - new modulators and reaction pathways are still being discovered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Model is necessary because studying in purified system can be difficult because picoMolar levels of factors formed transiently are challenging to measure experimentally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Paper Aim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Develop computational model to determine coagulation factor concentrations after clot initiation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Potential Clinical Significance</a:t>
            </a:r>
            <a:endParaRPr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r>
              <a:rPr lang="en"/>
              <a:t>Multiscale simulation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Over vessel scale lengths of mm to cm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Study the coagulation cascade and develop therapies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Anticoagulant/Coagulant promoters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SUMMARY OF BIOLOGICAL MECHANISMS MODELED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pathways form the coagulation cascade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Extrinsic (Tissue Factor from tissue damage-&gt;forms activated complex with factor 7)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Intrinsic (Collagen/platelet activation)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Common (Meets at factor 10 and combines with factor 5 to create the prothrombinase complex)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the final steps of the clotting cascade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Prothrombin-&gt;Thrombin and Fibrinogen-&gt;Fibrin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Clotting on Surface under Flow: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Mathematically complex physical phenomenon: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Platelet margination to the wall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convective/diffusive transport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Concentration boundary layers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Pressure-driven permeation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Moving boundaries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Notes:</a:t>
            </a:r>
            <a:endParaRPr/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highlight>
                  <a:schemeClr val="lt1"/>
                </a:highlight>
              </a:rPr>
              <a:t>Fibrin appears to provide explosive but feedback inhibited thrombin generation</a:t>
            </a:r>
            <a:endParaRPr sz="1000">
              <a:highlight>
                <a:schemeClr val="lt1"/>
              </a:highlight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highlight>
                  <a:schemeClr val="lt1"/>
                </a:highlight>
              </a:rPr>
              <a:t>The large amount of fibrin-bound thrombin was predicted to take a few hours to elute into the circulation to form TAT</a:t>
            </a:r>
            <a:endParaRPr sz="1000">
              <a:highlight>
                <a:schemeClr val="lt1"/>
              </a:highlight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>
                <a:highlight>
                  <a:schemeClr val="lt1"/>
                </a:highlight>
              </a:rPr>
              <a:t>Generally interactions at single molecule level are considered unaffected by macroscopic flow forces</a:t>
            </a:r>
            <a:endParaRPr sz="10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7ead1b7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7ead1b7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Graphical Model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Initial concentration of zymogens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model is a simplified version of the clotting cascade.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TF from tissue damage initiates the clotting cascade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 the ODE equation half-life constants are used to model the change in TF concentration over time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Alpha are the kinetic coefficients determined by michaelis-menten kinetics and found in the literature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Elution coefficients are</a:t>
            </a:r>
            <a:r>
              <a:rPr lang="en" i="1"/>
              <a:t> </a:t>
            </a:r>
            <a:r>
              <a:rPr lang="en"/>
              <a:t>determined by experimental data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Models movement of factors out of the system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eta is the effectiveness factor. When multiplied by the corresponding alpha produces the actual kinetic rate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Way to alter the model to fit the experimental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Important to note that thrombin provides feedback into the intrinsic pathway at factor 11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Epsilon and Gamma are low and high affinity domains located on fibrin which bind thrombin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57ead1b7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57ead1b7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highlight>
                  <a:schemeClr val="lt1"/>
                </a:highlight>
              </a:rPr>
              <a:t>MODEL SETUP</a:t>
            </a:r>
            <a:endParaRPr sz="1000" b="1">
              <a:highlight>
                <a:schemeClr val="lt1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highlight>
                  <a:schemeClr val="lt1"/>
                </a:highlight>
              </a:rPr>
              <a:t>7 michaelis-menten equations</a:t>
            </a:r>
            <a:endParaRPr sz="1000">
              <a:highlight>
                <a:schemeClr val="lt1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highlight>
                  <a:schemeClr val="lt1"/>
                </a:highlight>
              </a:rPr>
              <a:t>TAT/F1.2 measurements were used to determine thrombin concentrations in the clot over time</a:t>
            </a:r>
            <a:endParaRPr sz="1000">
              <a:highlight>
                <a:schemeClr val="lt1"/>
              </a:highlight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highlight>
                  <a:schemeClr val="lt1"/>
                </a:highlight>
              </a:rPr>
              <a:t>Three modified parameters = three effectiveness factors (n4,n5,n6) which is the ratio of actual rate with limited transport/theoretical rate</a:t>
            </a:r>
            <a:endParaRPr sz="10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highlight>
                  <a:schemeClr val="lt1"/>
                </a:highlight>
              </a:rPr>
              <a:t>ASSUMPTIONS AND LIMITATIONS</a:t>
            </a:r>
            <a:endParaRPr sz="1000" b="1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</a:rPr>
              <a:t>To predict intraclot fibrin - required penetration to be strongly diffusion limited</a:t>
            </a:r>
            <a:endParaRPr sz="10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7ead1b7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7ead1b7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Methods</a:t>
            </a:r>
            <a:r>
              <a:rPr lang="en"/>
              <a:t>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ODE15s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Difficulties</a:t>
            </a:r>
            <a:r>
              <a:rPr lang="en"/>
              <a:t>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Determining initial parameters (Reached out to the authors but they did not respond)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Rate constants for fibrin binding sites were not explicitly stated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conflicts between effectiveness factors in the paper and what was found in the cited literature - the author picked and chose the parameters he wanted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7ead1b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7ead1b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Hemophilia A is characterized by Factor </a:t>
            </a:r>
            <a:r>
              <a:rPr lang="en" b="1"/>
              <a:t>VIII</a:t>
            </a:r>
            <a:r>
              <a:rPr lang="en"/>
              <a:t> deficiency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Look at upper end of the severity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Would have to alter the system of ODEs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7ead1b71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7ead1b71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assumes non rate limited cofactor activation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Analyzes dynamics of intrinsic tenase generation, prothrombinase production and thrombin binding to fibrin when intrinsic tenase is set to 0 (to model the most extreme hemophilia) → does not analyze the intermediate cases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Determine rate limitation of cofactor activation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Alter ODEs  2 and 3, representing X → Xa, to represent the rate limitation associated with cofactor activation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7ead1b71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7ead1b71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to mild (2.5 fold decrease in factor 8, 18.7 fold decrease in thrombin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Mild to moderate (8 fold decrease in factor 8, 955 fold decrease in thrombin 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Moderate to severe (5 fold decrease in factor 8, 4.5 fold decrease in thrombin 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takeaway,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Mild to moderate greatest fold change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d0c17efe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d0c17efe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nhlbi.nih.gov/health-topics/bleeding-disorders" TargetMode="External"/><Relationship Id="rId5" Type="http://schemas.openxmlformats.org/officeDocument/2006/relationships/hyperlink" Target="https://doi.org/10.1046/j.1538-7836.2003.00447.x" TargetMode="External"/><Relationship Id="rId4" Type="http://schemas.openxmlformats.org/officeDocument/2006/relationships/hyperlink" Target="https://doi.org/10.1371/journal.pcbi.100726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google.com/presentation/d/1fura69Lllvz_mkbHlCeZBSAx9Tm_pFQY4ch9zQ2Vc-M/edit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178975"/>
            <a:ext cx="7688100" cy="22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Thrombin and Fibrin during Thrombosis under Flow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Jason Chen, Scott L. Diamond </a:t>
            </a:r>
            <a:endParaRPr sz="20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3597275"/>
            <a:ext cx="76881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 Bonaffini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Tehan Dassanayaka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Johnson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Word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l="7651" t="39964" r="7422" b="39968"/>
          <a:stretch/>
        </p:blipFill>
        <p:spPr>
          <a:xfrm>
            <a:off x="6814250" y="0"/>
            <a:ext cx="2329750" cy="3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727800" y="5855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l="7651" t="39964" r="7422" b="39968"/>
          <a:stretch/>
        </p:blipFill>
        <p:spPr>
          <a:xfrm>
            <a:off x="6814250" y="4787950"/>
            <a:ext cx="2329750" cy="3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699700" y="1546725"/>
            <a:ext cx="75618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9400" lvl="0" indent="-2794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Chen, Jason, and Scott L. Diamond. “Reduced Model to Predict Thrombin and Fibrin during Thrombosis on Collagen/Tissue Factor under Venous Flow: Roles of γ’-Fibrin and Factor XIa.” Edited by Jeffrey J. Saucerman. </a:t>
            </a:r>
            <a:r>
              <a:rPr lang="en" sz="1100" i="1"/>
              <a:t>PLOS Computational Biology</a:t>
            </a:r>
            <a:r>
              <a:rPr lang="en" sz="1100"/>
              <a:t> 15, no. 8 (August 5, 2019): e1007266.</a:t>
            </a:r>
            <a:r>
              <a:rPr lang="en" sz="1100">
                <a:uFill>
                  <a:noFill/>
                </a:uFill>
                <a:hlinkClick r:id="rId4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https://doi.org/10.1371/journal.pcbi.1007266</a:t>
            </a:r>
            <a:r>
              <a:rPr lang="en" sz="1100"/>
              <a:t>.</a:t>
            </a:r>
            <a:endParaRPr sz="1100"/>
          </a:p>
          <a:p>
            <a:pPr marL="279400" lvl="0" indent="-2794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Preston, F. E., S. Kitchen, I. Jennings, T. a. L. Woods, and M. Makris. “SSC/ISTH Classification of Hemophilia A: Can Hemophilia Center Laboratories Achieve the New Criteria?” </a:t>
            </a:r>
            <a:r>
              <a:rPr lang="en" sz="1100" i="1"/>
              <a:t>Journal of Thrombosis and Haemostasis</a:t>
            </a:r>
            <a:r>
              <a:rPr lang="en" sz="1100"/>
              <a:t> 2, no. 2 (2004): 271–74.</a:t>
            </a:r>
            <a:r>
              <a:rPr lang="en" sz="1100">
                <a:uFill>
                  <a:noFill/>
                </a:uFill>
                <a:hlinkClick r:id="rId5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https://doi.org/10.1046/j.1538-7836.2003.00447.x</a:t>
            </a:r>
            <a:r>
              <a:rPr lang="en" sz="1100"/>
              <a:t>.</a:t>
            </a:r>
            <a:endParaRPr sz="1100"/>
          </a:p>
          <a:p>
            <a:pPr marL="279400" lvl="0" indent="-2794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“Bleeding Disorders | National Heart, Lung, and Blood Institute (NHLBI).” Accessed December 1, 2019.</a:t>
            </a:r>
            <a:r>
              <a:rPr lang="en" sz="1100">
                <a:uFill>
                  <a:noFill/>
                </a:uFill>
                <a:hlinkClick r:id="rId6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https://www.nhlbi.nih.gov/health-topics/bleeding-disorders</a:t>
            </a:r>
            <a:r>
              <a:rPr lang="en" sz="1100"/>
              <a:t>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287425" y="5685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Spline Interpolation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300"/>
            <a:ext cx="4728276" cy="354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575" y="1660925"/>
            <a:ext cx="4643425" cy="34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1875"/>
            <a:ext cx="4689776" cy="351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11875"/>
            <a:ext cx="4572000" cy="3429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727800" y="59737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450" y="247338"/>
            <a:ext cx="4000876" cy="464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727800" y="2010975"/>
            <a:ext cx="1861800" cy="1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Previous Presentation: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https://docs.google.com/presentation/d/1fura69Lllvz_mkbHlCeZBSAx9Tm_pFQY4ch9zQ2Vc-M/edit?usp=sharing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14875" y="6870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Biological Background</a:t>
            </a:r>
            <a:endParaRPr b="0" i="1"/>
          </a:p>
        </p:txBody>
      </p:sp>
      <p:sp>
        <p:nvSpPr>
          <p:cNvPr id="94" name="Google Shape;94;p14"/>
          <p:cNvSpPr txBox="1"/>
          <p:nvPr/>
        </p:nvSpPr>
        <p:spPr>
          <a:xfrm>
            <a:off x="727800" y="1284600"/>
            <a:ext cx="4118700" cy="3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Clotting mechanisms have many implications in human disease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Coagulation cascade is difficult to model and study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AIM: 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Create a simplified computational model to determine coagulation factor concentrations during thrombosis under venous flow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SIGNIFICANCE: 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Multiscale simulation of thrombosis in venous vasculature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Study and development of therapies that impact the coagulation cascade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t="3384" b="3885"/>
          <a:stretch/>
        </p:blipFill>
        <p:spPr>
          <a:xfrm>
            <a:off x="4846500" y="1298425"/>
            <a:ext cx="4118701" cy="348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l="7651" t="39964" r="7422" b="39968"/>
          <a:stretch/>
        </p:blipFill>
        <p:spPr>
          <a:xfrm>
            <a:off x="6814250" y="4787950"/>
            <a:ext cx="2329750" cy="3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7800" y="5737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Equations and Parameters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108914"/>
            <a:ext cx="4643425" cy="20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38" y="1156175"/>
            <a:ext cx="3943370" cy="20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 l="7651" t="39964" r="7422" b="39968"/>
          <a:stretch/>
        </p:blipFill>
        <p:spPr>
          <a:xfrm>
            <a:off x="6814250" y="4787950"/>
            <a:ext cx="2329750" cy="303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D6B028-28B1-4C40-ACCB-7AE979365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74311"/>
              </p:ext>
            </p:extLst>
          </p:nvPr>
        </p:nvGraphicFramePr>
        <p:xfrm>
          <a:off x="2329750" y="3260020"/>
          <a:ext cx="4456966" cy="1584840"/>
        </p:xfrm>
        <a:graphic>
          <a:graphicData uri="http://schemas.openxmlformats.org/drawingml/2006/table">
            <a:tbl>
              <a:tblPr firstRow="1" bandRow="1">
                <a:tableStyleId>{518C2284-06D7-44B1-A78D-400F14C6F79F}</a:tableStyleId>
              </a:tblPr>
              <a:tblGrid>
                <a:gridCol w="2228483">
                  <a:extLst>
                    <a:ext uri="{9D8B030D-6E8A-4147-A177-3AD203B41FA5}">
                      <a16:colId xmlns:a16="http://schemas.microsoft.com/office/drawing/2014/main" val="3929639766"/>
                    </a:ext>
                  </a:extLst>
                </a:gridCol>
                <a:gridCol w="2228483">
                  <a:extLst>
                    <a:ext uri="{9D8B030D-6E8A-4147-A177-3AD203B41FA5}">
                      <a16:colId xmlns:a16="http://schemas.microsoft.com/office/drawing/2014/main" val="245173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dirty="0">
                          <a:latin typeface="Lato"/>
                          <a:ea typeface="Lato"/>
                          <a:cs typeface="Lato"/>
                          <a:sym typeface="Lato"/>
                        </a:rPr>
                        <a:t>k</a:t>
                      </a:r>
                      <a:r>
                        <a:rPr lang="en" baseline="-250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r>
                        <a:rPr lang="en" dirty="0">
                          <a:latin typeface="Lato"/>
                          <a:ea typeface="Lato"/>
                          <a:cs typeface="Lato"/>
                          <a:sym typeface="Lato"/>
                        </a:rPr>
                        <a:t>, k</a:t>
                      </a:r>
                      <a:r>
                        <a:rPr lang="en" baseline="-250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i,TF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Lato"/>
                          <a:ea typeface="Lato"/>
                          <a:cs typeface="Lato"/>
                          <a:sym typeface="Lato"/>
                        </a:rPr>
                        <a:t>Half-life constants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4988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dirty="0">
                          <a:latin typeface="Lato"/>
                          <a:ea typeface="Lato"/>
                          <a:cs typeface="Lato"/>
                          <a:sym typeface="Lato"/>
                        </a:rPr>
                        <a:t>k</a:t>
                      </a:r>
                      <a:r>
                        <a:rPr lang="en" baseline="-250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elute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Elution constant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2066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dirty="0">
                          <a:latin typeface="Lato"/>
                          <a:ea typeface="Lato"/>
                          <a:cs typeface="Lato"/>
                          <a:sym typeface="Lato"/>
                        </a:rPr>
                        <a:t>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Kinetic coefficients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194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dirty="0">
                          <a:latin typeface="Lato"/>
                          <a:ea typeface="Lato"/>
                          <a:cs typeface="Lato"/>
                          <a:sym typeface="Lato"/>
                        </a:rPr>
                        <a:t>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Lato"/>
                          <a:ea typeface="Lato"/>
                          <a:cs typeface="Lato"/>
                          <a:sym typeface="Lato"/>
                        </a:rPr>
                        <a:t>Effectiveness factors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9167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27800" y="649925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727800" y="1458575"/>
            <a:ext cx="4191900" cy="2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Assumptions and Limitations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Thin film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Equal zymogen concentrations in clot and plasma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Closed System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Ignores platelet metabolism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Anionic phospholipids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Fibrinogen is strongly diffusion limited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All enzymes had a half-life of 1 min other than TF which had a half-life of 3 mins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l="7651" t="39964" r="7422" b="39968"/>
          <a:stretch/>
        </p:blipFill>
        <p:spPr>
          <a:xfrm>
            <a:off x="6814250" y="4787950"/>
            <a:ext cx="2329750" cy="3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727800" y="5619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Reproduction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454774"/>
            <a:ext cx="3506782" cy="293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902725" y="4457413"/>
            <a:ext cx="31569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Original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l="845" r="835"/>
          <a:stretch/>
        </p:blipFill>
        <p:spPr>
          <a:xfrm>
            <a:off x="4680025" y="1281875"/>
            <a:ext cx="4282680" cy="33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5">
            <a:alphaModFix/>
          </a:blip>
          <a:srcRect l="7651" t="39964" r="7422" b="39968"/>
          <a:stretch/>
        </p:blipFill>
        <p:spPr>
          <a:xfrm>
            <a:off x="6814250" y="4787950"/>
            <a:ext cx="2329750" cy="3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5200538" y="4439713"/>
            <a:ext cx="31569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Lato"/>
                <a:ea typeface="Lato"/>
                <a:cs typeface="Lato"/>
                <a:sym typeface="Lato"/>
              </a:rPr>
              <a:t>Reproduction</a:t>
            </a:r>
            <a:endParaRPr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27800" y="60920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Analysis: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727800" y="1681625"/>
            <a:ext cx="7756800" cy="25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Hemophilia A is characterized by FVIIIa deficiency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Clotting disorder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Frequency and severity of bleeds dependent on plasma concentration of FVIIIa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2179200" y="2571750"/>
          <a:ext cx="4854000" cy="1691610"/>
        </p:xfrm>
        <a:graphic>
          <a:graphicData uri="http://schemas.openxmlformats.org/drawingml/2006/table">
            <a:tbl>
              <a:tblPr>
                <a:noFill/>
                <a:tableStyleId>{518C2284-06D7-44B1-A78D-400F14C6F79F}</a:tableStyleId>
              </a:tblPr>
              <a:tblGrid>
                <a:gridCol w="161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Severity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FVIIIa (compared to normal)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FVIIIa concentration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Mild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5-40%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0.05-0.4 IU/mL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Moderate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1-5 %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0.01-0.05 IU/mL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Severe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&lt;1 % 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&lt; 0.01 IU/mL</a:t>
                      </a:r>
                      <a:endParaRPr sz="12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Google Shape;130;p18"/>
          <p:cNvSpPr txBox="1"/>
          <p:nvPr/>
        </p:nvSpPr>
        <p:spPr>
          <a:xfrm>
            <a:off x="711550" y="1188975"/>
            <a:ext cx="7756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Effect of factor deficiency on clotting cascade under flow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l="7651" t="39964" r="7422" b="39968"/>
          <a:stretch/>
        </p:blipFill>
        <p:spPr>
          <a:xfrm>
            <a:off x="6814250" y="4787950"/>
            <a:ext cx="2329750" cy="3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727800" y="5855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Analysis Methods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727800" y="1308175"/>
            <a:ext cx="7688400" cy="3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Paper assumes cofactor activation is  not rate limiting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Alter parameters to represent plasma levels of FVIIIa associated with mild, moderate, and severe hemophilia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Effects ODEs 2 and 3 in the intrinsic pathway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thrombin concentration over time in FVIIIa deficient systems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l="7651" t="39964" r="7422" b="39968"/>
          <a:stretch/>
        </p:blipFill>
        <p:spPr>
          <a:xfrm>
            <a:off x="6814250" y="4787950"/>
            <a:ext cx="2329750" cy="3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727800" y="5855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l="7651" t="39964" r="7422" b="39968"/>
          <a:stretch/>
        </p:blipFill>
        <p:spPr>
          <a:xfrm>
            <a:off x="6814250" y="4787950"/>
            <a:ext cx="2329750" cy="3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25" y="1172175"/>
            <a:ext cx="4957266" cy="37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5092075" y="1419075"/>
            <a:ext cx="3806100" cy="2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thrombin concentration over time in FVIIIa deficient systems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FVIIIa is not explicitly modeled but rather grouped into the effectiveness parameters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Despite model’s simplicity, complexities of the wound healing cascade can still be factored into the model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Clinical implication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 can guide therapy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530550" y="2304150"/>
            <a:ext cx="2082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1228</Words>
  <Application>Microsoft Office PowerPoint</Application>
  <PresentationFormat>On-screen Show (16:9)</PresentationFormat>
  <Paragraphs>162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Lato</vt:lpstr>
      <vt:lpstr>Raleway</vt:lpstr>
      <vt:lpstr>Arial</vt:lpstr>
      <vt:lpstr>Streamline</vt:lpstr>
      <vt:lpstr>Predicting Thrombin and Fibrin during Thrombosis under Flow Jason Chen, Scott L. Diamond </vt:lpstr>
      <vt:lpstr>Biological Background</vt:lpstr>
      <vt:lpstr>Key Equations and Parameters</vt:lpstr>
      <vt:lpstr>Assumptions </vt:lpstr>
      <vt:lpstr>Figure Reproduction</vt:lpstr>
      <vt:lpstr>Novel Analysis:</vt:lpstr>
      <vt:lpstr>Novel Analysis Methods</vt:lpstr>
      <vt:lpstr>Results</vt:lpstr>
      <vt:lpstr>Questions?</vt:lpstr>
      <vt:lpstr>Citations</vt:lpstr>
      <vt:lpstr>Spline Interpolation</vt:lpstr>
      <vt:lpstr>PowerPoint Presentation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Thrombin and Fibrin during Thrombosis under Flow Jason Chen, Scott L. Diamond</dc:title>
  <dc:creator>James Bonaffini</dc:creator>
  <cp:lastModifiedBy>James Bonaffini</cp:lastModifiedBy>
  <cp:revision>1</cp:revision>
  <dcterms:modified xsi:type="dcterms:W3CDTF">2019-12-02T15:37:57Z</dcterms:modified>
</cp:coreProperties>
</file>