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6fe81a7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6fe81a7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6fe81a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6fe81a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6fe81a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6fe81a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26fe81a7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26fe81a7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6fe81a7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6fe81a7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7c4d82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7c4d82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6fe81a7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6fe81a7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6fe81a7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26fe81a7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6fe81a7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6fe81a7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ITEC 3040 Group 3 </a:t>
            </a:r>
            <a:endParaRPr/>
          </a:p>
        </p:txBody>
      </p:sp>
      <p:sp>
        <p:nvSpPr>
          <p:cNvPr id="55" name="Google Shape;55;p13"/>
          <p:cNvSpPr txBox="1"/>
          <p:nvPr>
            <p:ph idx="1" type="subTitle"/>
          </p:nvPr>
        </p:nvSpPr>
        <p:spPr>
          <a:xfrm>
            <a:off x="311700" y="2708150"/>
            <a:ext cx="8520600" cy="1405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1"/>
              </a:buClr>
              <a:buSzPct val="39285"/>
              <a:buFont typeface="Arial"/>
              <a:buNone/>
            </a:pPr>
            <a:r>
              <a:rPr lang="en"/>
              <a:t>Jordan Bayon</a:t>
            </a:r>
            <a:endParaRPr/>
          </a:p>
          <a:p>
            <a:pPr indent="0" lvl="0" marL="0" rtl="0" algn="ctr">
              <a:spcBef>
                <a:spcPts val="0"/>
              </a:spcBef>
              <a:spcAft>
                <a:spcPts val="0"/>
              </a:spcAft>
              <a:buClr>
                <a:schemeClr val="dk1"/>
              </a:buClr>
              <a:buSzPct val="39285"/>
              <a:buFont typeface="Arial"/>
              <a:buNone/>
            </a:pPr>
            <a:r>
              <a:rPr lang="en"/>
              <a:t>Jeremy Goldberg</a:t>
            </a:r>
            <a:endParaRPr/>
          </a:p>
          <a:p>
            <a:pPr indent="0" lvl="0" marL="0" rtl="0" algn="ctr">
              <a:spcBef>
                <a:spcPts val="0"/>
              </a:spcBef>
              <a:spcAft>
                <a:spcPts val="0"/>
              </a:spcAft>
              <a:buClr>
                <a:schemeClr val="dk1"/>
              </a:buClr>
              <a:buSzPct val="39285"/>
              <a:buFont typeface="Arial"/>
              <a:buNone/>
            </a:pPr>
            <a:r>
              <a:rPr lang="en"/>
              <a:t>Mars Leung</a:t>
            </a:r>
            <a:endParaRPr/>
          </a:p>
          <a:p>
            <a:pPr indent="0" lvl="0" marL="0" rtl="0" algn="ctr">
              <a:spcBef>
                <a:spcPts val="0"/>
              </a:spcBef>
              <a:spcAft>
                <a:spcPts val="0"/>
              </a:spcAft>
              <a:buClr>
                <a:schemeClr val="dk1"/>
              </a:buClr>
              <a:buSzPct val="39285"/>
              <a:buFont typeface="Arial"/>
              <a:buNone/>
            </a:pPr>
            <a:r>
              <a:rPr lang="en"/>
              <a:t>Sharmarke Salah-Mohamed</a:t>
            </a:r>
            <a:endParaRPr/>
          </a:p>
          <a:p>
            <a:pPr indent="0" lvl="0" marL="0" rtl="0" algn="ctr">
              <a:spcBef>
                <a:spcPts val="0"/>
              </a:spcBef>
              <a:spcAft>
                <a:spcPts val="0"/>
              </a:spcAft>
              <a:buNone/>
            </a:pPr>
            <a:r>
              <a:rPr lang="en"/>
              <a:t>Isabelle Serufuli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The Bank Marketing Dataset is related to direct marketing campaigns of a Portuguese banking institution.</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dataset consists of 11,163 observations with 17 features.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features include age, job, marital status, education, housing loan, personal loan, contact type, month, day of the week, duration, campaign, and economic indicators such as emp.var.rate (employment variation rate), cons.price.idx (consumer price index), cons.conf.idx (consumer confidence index), euribor3m (Euribor 3 month rate), and nr.employed (number of employees).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dataset can be used to optimize marketing strategies and predict whether a client will subscribe to a term deposit or not.</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data is related to phone call campaigns, and the classification goal is to predict if the client will subscribe to a term deposit.</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dataset provides an opportunity to identify the best strategies to implement for greater success in future campaigns.</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The Bank Marketing Dataset aims to optimize marketing strategies and predict term deposit subscriptions.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It allows exploration of the impact of call duration, month, and day of the week on marketing campaign success.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project goal is to understand the relationship between call duration and term deposit subscription likelihood, investigate the influence of time variables, and compare classification algorithm performance.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dataset aligns with the trend of leveraging data-driven approaches, like machine learning, to improve business performance, particularly in the finance industry.</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By capturing and analyzing customer data, organizations can enhance customer experience and profitability.</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analysis aims to provide insights for future marketing campaigns and improve the efficiency of directed campaigns for long-term deposit subscriptions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esearch/Application Questions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AutoNum type="arabicPeriod"/>
            </a:pPr>
            <a:r>
              <a:rPr b="1" lang="en" sz="1100">
                <a:solidFill>
                  <a:schemeClr val="dk1"/>
                </a:solidFill>
              </a:rPr>
              <a:t>Effect of Duration on Subscription</a:t>
            </a:r>
            <a:r>
              <a:rPr lang="en" sz="1100">
                <a:solidFill>
                  <a:schemeClr val="dk1"/>
                </a:solidFill>
              </a:rPr>
              <a:t>: Analyze the relationship between the duration of the call and the likelihood of a term deposit subscription.</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Impact of Time Variables</a:t>
            </a:r>
            <a:r>
              <a:rPr lang="en" sz="1100">
                <a:solidFill>
                  <a:schemeClr val="dk1"/>
                </a:solidFill>
              </a:rPr>
              <a:t>: Investigate the influence of the month and day of the week on the success of marketing campaigns.</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Classification Algorithm Comparison</a:t>
            </a:r>
            <a:r>
              <a:rPr lang="en" sz="1100">
                <a:solidFill>
                  <a:schemeClr val="dk1"/>
                </a:solidFill>
              </a:rPr>
              <a:t>: Evaluate the performance of various classification algorithms in predicting term deposit subscriptions.</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Data Cleaning: </a:t>
            </a:r>
            <a:r>
              <a:rPr lang="en" sz="1100">
                <a:solidFill>
                  <a:schemeClr val="dk1"/>
                </a:solidFill>
              </a:rPr>
              <a:t>We will have to do some data cleaning to this dataset to get rid of outliers. There are no missing values so we won’t have to replace these.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xploratory Data Analysis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EDA involves delving into the distribution and relationships of the features, identifying trends, and understanding the impact of variables on marketing outcomes.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Visualizations like histograms, box plots, and scatter plots are used to gain insights into the distribution and relationships between variables.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Analyzing summary statistics, identifying outliers, and understanding the central tendencies and variability of the features can provide valuable insights.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goal of EDA is to uncover patterns, understand the dataset's characteristics, and inform the selection of appropriate modeling techniques for predicting term deposit subscriptions.</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85" name="Google Shape;85;p18"/>
          <p:cNvSpPr txBox="1"/>
          <p:nvPr>
            <p:ph idx="1" type="body"/>
          </p:nvPr>
        </p:nvSpPr>
        <p:spPr>
          <a:xfrm>
            <a:off x="311700" y="1170125"/>
            <a:ext cx="45300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There was no missing data</a:t>
            </a:r>
            <a:endParaRPr/>
          </a:p>
          <a:p>
            <a:pPr indent="-317182" lvl="0" marL="457200" rtl="0" algn="l">
              <a:spcBef>
                <a:spcPts val="0"/>
              </a:spcBef>
              <a:spcAft>
                <a:spcPts val="0"/>
              </a:spcAft>
              <a:buSzPct val="100000"/>
              <a:buChar char="-"/>
            </a:pPr>
            <a:r>
              <a:rPr lang="en"/>
              <a:t>There were no duplicate values</a:t>
            </a:r>
            <a:endParaRPr/>
          </a:p>
          <a:p>
            <a:pPr indent="-317182" lvl="0" marL="457200" rtl="0" algn="l">
              <a:spcBef>
                <a:spcPts val="0"/>
              </a:spcBef>
              <a:spcAft>
                <a:spcPts val="0"/>
              </a:spcAft>
              <a:buSzPct val="100000"/>
              <a:buChar char="-"/>
            </a:pPr>
            <a:r>
              <a:rPr lang="en"/>
              <a:t>The majority of data for attribute </a:t>
            </a:r>
            <a:r>
              <a:rPr i="1" lang="en"/>
              <a:t>p</a:t>
            </a:r>
            <a:r>
              <a:rPr i="1" lang="en"/>
              <a:t>outcome</a:t>
            </a:r>
            <a:r>
              <a:rPr i="1" lang="en"/>
              <a:t> </a:t>
            </a:r>
            <a:r>
              <a:rPr lang="en"/>
              <a:t>was unknown so we removed the column.</a:t>
            </a:r>
            <a:endParaRPr/>
          </a:p>
          <a:p>
            <a:pPr indent="-317182" lvl="0" marL="457200" rtl="0" algn="l">
              <a:spcBef>
                <a:spcPts val="0"/>
              </a:spcBef>
              <a:spcAft>
                <a:spcPts val="0"/>
              </a:spcAft>
              <a:buSzPct val="100000"/>
              <a:buChar char="-"/>
            </a:pPr>
            <a:r>
              <a:rPr lang="en"/>
              <a:t>Converted Age, from numeric to categorical.</a:t>
            </a:r>
            <a:endParaRPr/>
          </a:p>
          <a:p>
            <a:pPr indent="-317182" lvl="0" marL="457200" rtl="0" algn="l">
              <a:spcBef>
                <a:spcPts val="0"/>
              </a:spcBef>
              <a:spcAft>
                <a:spcPts val="0"/>
              </a:spcAft>
              <a:buSzPct val="100000"/>
              <a:buChar char="-"/>
            </a:pPr>
            <a:r>
              <a:rPr lang="en"/>
              <a:t>Removed all the non-categorical columns as they are irrelevant to our question.</a:t>
            </a:r>
            <a:endParaRPr/>
          </a:p>
          <a:p>
            <a:pPr indent="-317182" lvl="0" marL="457200" rtl="0" algn="l">
              <a:spcBef>
                <a:spcPts val="0"/>
              </a:spcBef>
              <a:spcAft>
                <a:spcPts val="0"/>
              </a:spcAft>
              <a:buSzPct val="100000"/>
              <a:buChar char="-"/>
            </a:pPr>
            <a:r>
              <a:rPr lang="en"/>
              <a:t>Renamed some attributes so they can be more comprehensible.</a:t>
            </a:r>
            <a:endParaRPr/>
          </a:p>
          <a:p>
            <a:pPr indent="-317182" lvl="0" marL="457200" rtl="0" algn="l">
              <a:spcBef>
                <a:spcPts val="0"/>
              </a:spcBef>
              <a:spcAft>
                <a:spcPts val="0"/>
              </a:spcAft>
              <a:buSzPct val="100000"/>
              <a:buChar char="-"/>
            </a:pPr>
            <a:r>
              <a:rPr lang="en"/>
              <a:t>Suggest using Decision trees or Naive Bayes to predict likelihood of subscription based on the individual’s demographic attributes.</a:t>
            </a:r>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4994100" y="1170125"/>
            <a:ext cx="3997497" cy="35957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22088" y="1888471"/>
            <a:ext cx="2583702" cy="2149883"/>
          </a:xfrm>
          <a:prstGeom prst="rect">
            <a:avLst/>
          </a:prstGeom>
          <a:noFill/>
          <a:ln>
            <a:noFill/>
          </a:ln>
        </p:spPr>
      </p:pic>
      <p:pic>
        <p:nvPicPr>
          <p:cNvPr id="94" name="Google Shape;94;p19"/>
          <p:cNvPicPr preferRelativeResize="0"/>
          <p:nvPr/>
        </p:nvPicPr>
        <p:blipFill>
          <a:blip r:embed="rId4">
            <a:alphaModFix/>
          </a:blip>
          <a:stretch>
            <a:fillRect/>
          </a:stretch>
        </p:blipFill>
        <p:spPr>
          <a:xfrm>
            <a:off x="6195274" y="1854697"/>
            <a:ext cx="2826613" cy="2217429"/>
          </a:xfrm>
          <a:prstGeom prst="rect">
            <a:avLst/>
          </a:prstGeom>
          <a:noFill/>
          <a:ln>
            <a:noFill/>
          </a:ln>
        </p:spPr>
      </p:pic>
      <p:pic>
        <p:nvPicPr>
          <p:cNvPr id="95" name="Google Shape;95;p19"/>
          <p:cNvPicPr preferRelativeResize="0"/>
          <p:nvPr/>
        </p:nvPicPr>
        <p:blipFill>
          <a:blip r:embed="rId5">
            <a:alphaModFix/>
          </a:blip>
          <a:stretch>
            <a:fillRect/>
          </a:stretch>
        </p:blipFill>
        <p:spPr>
          <a:xfrm>
            <a:off x="2799711" y="1783851"/>
            <a:ext cx="3301667" cy="235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 Used</a:t>
            </a:r>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The techniques used for analyzing the Bank Marketing Dataset include:</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Data Preprocessing:</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Label encoding was used to transform the target variable 'deposit' into numerical format.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Categorical variables were converted to numerical using one-hot encoding through the `pd.get_dummies` function.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Train-Test Split: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dataset was split into training and testing sets using the `train_test_split` function from `sklearn.model_selection`.</a:t>
            </a:r>
            <a:endParaRPr sz="1100">
              <a:solidFill>
                <a:schemeClr val="dk1"/>
              </a:solidFill>
            </a:endParaRPr>
          </a:p>
        </p:txBody>
      </p:sp>
      <p:sp>
        <p:nvSpPr>
          <p:cNvPr id="102" name="Google Shape;102;p20"/>
          <p:cNvSpPr txBox="1"/>
          <p:nvPr>
            <p:ph idx="1" type="body"/>
          </p:nvPr>
        </p:nvSpPr>
        <p:spPr>
          <a:xfrm>
            <a:off x="4572000" y="1211775"/>
            <a:ext cx="42603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Classification Algorithm Comparison: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Random Forest Classifier from `sklearn.ensemble` was used to build a predictive model for term deposit subscriptions.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model was trained on the training set and evaluated on the testing set using the `accuracy_score` metric from `sklearn.metrics`.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Outlier Detection and Handling:</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Z-score method from `scipy.stats` was used to identify outliers in the 'duration' column.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Outliers were removed from the dataset based on the z-score threshold.</a:t>
            </a:r>
            <a:endParaRPr sz="1100">
              <a:solidFill>
                <a:schemeClr val="dk1"/>
              </a:solidFill>
            </a:endParaRPr>
          </a:p>
        </p:txBody>
      </p:sp>
      <p:sp>
        <p:nvSpPr>
          <p:cNvPr id="103" name="Google Shape;103;p20"/>
          <p:cNvSpPr txBox="1"/>
          <p:nvPr>
            <p:ph idx="1" type="body"/>
          </p:nvPr>
        </p:nvSpPr>
        <p:spPr>
          <a:xfrm>
            <a:off x="447300" y="3898400"/>
            <a:ext cx="8385000" cy="335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These techniques demonstrate the application of data preprocessing, train-test split, classification algorithm comparison, and outlier detection and handling to gain insights into customer behavior and optimize marketing strategies in the finance industry</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After our code preprocessed the data and split it into training and testing sets, a Random Forest Classifier was trained on the training data and used to predict the target variable on the testing data.</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results indicated that the Random Forest Classifier achieved an accuracy of approximately 83.56% in predicting term deposit subscriptions.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Looking at graphs below, we can see that the months of October, December, February, and September all had much higher success than failures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month of May had the highest total responses with around twice as many failures than successes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duration was also much longer for people that chose to deposit versus those who didn’t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Using this knowledge, banks can deduce which months will have the highest campaign success rates and which users to focus on for longer subscription durations</a:t>
            </a:r>
            <a:endParaRPr sz="1100">
              <a:solidFill>
                <a:schemeClr val="dk1"/>
              </a:solidFill>
            </a:endParaRPr>
          </a:p>
          <a:p>
            <a:pPr indent="0" lvl="0" marL="0" rtl="0" algn="l">
              <a:spcBef>
                <a:spcPts val="1200"/>
              </a:spcBef>
              <a:spcAft>
                <a:spcPts val="1200"/>
              </a:spcAft>
              <a:buNone/>
            </a:pPr>
            <a:r>
              <a:t/>
            </a:r>
            <a:endParaRPr/>
          </a:p>
        </p:txBody>
      </p:sp>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10" name="Google Shape;110;p21"/>
          <p:cNvPicPr preferRelativeResize="0"/>
          <p:nvPr/>
        </p:nvPicPr>
        <p:blipFill>
          <a:blip r:embed="rId3">
            <a:alphaModFix/>
          </a:blip>
          <a:stretch>
            <a:fillRect/>
          </a:stretch>
        </p:blipFill>
        <p:spPr>
          <a:xfrm>
            <a:off x="6364677" y="3027487"/>
            <a:ext cx="2467626" cy="1917825"/>
          </a:xfrm>
          <a:prstGeom prst="rect">
            <a:avLst/>
          </a:prstGeom>
          <a:noFill/>
          <a:ln>
            <a:noFill/>
          </a:ln>
        </p:spPr>
      </p:pic>
      <p:pic>
        <p:nvPicPr>
          <p:cNvPr id="111" name="Google Shape;111;p21"/>
          <p:cNvPicPr preferRelativeResize="0"/>
          <p:nvPr/>
        </p:nvPicPr>
        <p:blipFill>
          <a:blip r:embed="rId4">
            <a:alphaModFix/>
          </a:blip>
          <a:stretch>
            <a:fillRect/>
          </a:stretch>
        </p:blipFill>
        <p:spPr>
          <a:xfrm>
            <a:off x="4089225" y="3046076"/>
            <a:ext cx="2397299" cy="188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