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71" r:id="rId14"/>
    <p:sldId id="272" r:id="rId15"/>
    <p:sldId id="268"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10" d="100"/>
          <a:sy n="110" d="100"/>
        </p:scale>
        <p:origin x="63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jboniello/marist-mscs621-2019-boniello/tree/master/docs/Application"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boniello/marist-mscs621-2019-boniello" TargetMode="External"/><Relationship Id="rId2" Type="http://schemas.openxmlformats.org/officeDocument/2006/relationships/hyperlink" Target="https://hub.docker.com/repository/docker/jboniello/maristai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jboniello/marist-mscs621-2019-boniello/tree/master/docs/IB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173.193.92.200:3135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3.80.195.167:500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jboniello/marist-mscs621-2019-boniello/tree/master/docs/Databa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testuser@example.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4377-CFE5-4515-BFB6-7A9A10C23004}"/>
              </a:ext>
            </a:extLst>
          </p:cNvPr>
          <p:cNvSpPr>
            <a:spLocks noGrp="1"/>
          </p:cNvSpPr>
          <p:nvPr>
            <p:ph type="ctrTitle"/>
          </p:nvPr>
        </p:nvSpPr>
        <p:spPr/>
        <p:txBody>
          <a:bodyPr/>
          <a:lstStyle/>
          <a:p>
            <a:r>
              <a:rPr lang="en-US" dirty="0" err="1"/>
              <a:t>MaristAir</a:t>
            </a:r>
            <a:r>
              <a:rPr lang="en-US" dirty="0"/>
              <a:t> Cloud App</a:t>
            </a:r>
          </a:p>
        </p:txBody>
      </p:sp>
      <p:sp>
        <p:nvSpPr>
          <p:cNvPr id="3" name="Subtitle 2">
            <a:extLst>
              <a:ext uri="{FF2B5EF4-FFF2-40B4-BE49-F238E27FC236}">
                <a16:creationId xmlns:a16="http://schemas.microsoft.com/office/drawing/2014/main" id="{DFB765F6-4037-433B-8215-EA2FC3EFB1D6}"/>
              </a:ext>
            </a:extLst>
          </p:cNvPr>
          <p:cNvSpPr>
            <a:spLocks noGrp="1"/>
          </p:cNvSpPr>
          <p:nvPr>
            <p:ph type="subTitle" idx="1"/>
          </p:nvPr>
        </p:nvSpPr>
        <p:spPr/>
        <p:txBody>
          <a:bodyPr/>
          <a:lstStyle/>
          <a:p>
            <a:r>
              <a:rPr lang="en-US" dirty="0"/>
              <a:t>Final Project for MSCS 621</a:t>
            </a:r>
          </a:p>
          <a:p>
            <a:r>
              <a:rPr lang="en-US" dirty="0"/>
              <a:t>By: Jason Boniello</a:t>
            </a:r>
          </a:p>
        </p:txBody>
      </p:sp>
    </p:spTree>
    <p:extLst>
      <p:ext uri="{BB962C8B-B14F-4D97-AF65-F5344CB8AC3E}">
        <p14:creationId xmlns:p14="http://schemas.microsoft.com/office/powerpoint/2010/main" val="280242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F18-0A3E-4E74-BC50-076E3F75317F}"/>
              </a:ext>
            </a:extLst>
          </p:cNvPr>
          <p:cNvSpPr>
            <a:spLocks noGrp="1"/>
          </p:cNvSpPr>
          <p:nvPr>
            <p:ph type="title"/>
          </p:nvPr>
        </p:nvSpPr>
        <p:spPr/>
        <p:txBody>
          <a:bodyPr/>
          <a:lstStyle/>
          <a:p>
            <a:r>
              <a:rPr lang="en-US" dirty="0"/>
              <a:t>Code Overview – Classes.py</a:t>
            </a:r>
          </a:p>
        </p:txBody>
      </p:sp>
      <p:sp>
        <p:nvSpPr>
          <p:cNvPr id="3" name="Content Placeholder 2">
            <a:extLst>
              <a:ext uri="{FF2B5EF4-FFF2-40B4-BE49-F238E27FC236}">
                <a16:creationId xmlns:a16="http://schemas.microsoft.com/office/drawing/2014/main" id="{2A4D51DB-20F6-4F33-99D9-BFB468B83655}"/>
              </a:ext>
            </a:extLst>
          </p:cNvPr>
          <p:cNvSpPr>
            <a:spLocks noGrp="1"/>
          </p:cNvSpPr>
          <p:nvPr>
            <p:ph idx="1"/>
          </p:nvPr>
        </p:nvSpPr>
        <p:spPr/>
        <p:txBody>
          <a:bodyPr>
            <a:normAutofit fontScale="92500" lnSpcReduction="10000"/>
          </a:bodyPr>
          <a:lstStyle/>
          <a:p>
            <a:r>
              <a:rPr lang="en-US" dirty="0"/>
              <a:t>Contains classes where the fields represent database columns, and methods are for interacting with them</a:t>
            </a:r>
          </a:p>
          <a:p>
            <a:r>
              <a:rPr lang="en-US" dirty="0"/>
              <a:t>Most SQL commands are defined in the methods, and arguments are passed in during the calls by app.py</a:t>
            </a:r>
          </a:p>
          <a:p>
            <a:r>
              <a:rPr lang="en-US" dirty="0"/>
              <a:t>The most important class is User, as this is where user session data lies as well as the connectivity code for the database.</a:t>
            </a:r>
          </a:p>
          <a:p>
            <a:r>
              <a:rPr lang="en-US" dirty="0"/>
              <a:t>Every other class that uses SQL to interact with the database is passed in the User as well to use this connection</a:t>
            </a:r>
          </a:p>
        </p:txBody>
      </p:sp>
    </p:spTree>
    <p:extLst>
      <p:ext uri="{BB962C8B-B14F-4D97-AF65-F5344CB8AC3E}">
        <p14:creationId xmlns:p14="http://schemas.microsoft.com/office/powerpoint/2010/main" val="210631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E405-CB7D-45BC-A160-6E686B383C76}"/>
              </a:ext>
            </a:extLst>
          </p:cNvPr>
          <p:cNvSpPr>
            <a:spLocks noGrp="1"/>
          </p:cNvSpPr>
          <p:nvPr>
            <p:ph type="title"/>
          </p:nvPr>
        </p:nvSpPr>
        <p:spPr/>
        <p:txBody>
          <a:bodyPr/>
          <a:lstStyle/>
          <a:p>
            <a:r>
              <a:rPr lang="en-US" dirty="0"/>
              <a:t>Code Overview – User Class</a:t>
            </a:r>
          </a:p>
        </p:txBody>
      </p:sp>
      <p:pic>
        <p:nvPicPr>
          <p:cNvPr id="19" name="Picture 18">
            <a:extLst>
              <a:ext uri="{FF2B5EF4-FFF2-40B4-BE49-F238E27FC236}">
                <a16:creationId xmlns:a16="http://schemas.microsoft.com/office/drawing/2014/main" id="{5E606A7E-CA32-4955-AD40-E5732A46A6B0}"/>
              </a:ext>
            </a:extLst>
          </p:cNvPr>
          <p:cNvPicPr>
            <a:picLocks noChangeAspect="1"/>
          </p:cNvPicPr>
          <p:nvPr/>
        </p:nvPicPr>
        <p:blipFill>
          <a:blip r:embed="rId2"/>
          <a:stretch>
            <a:fillRect/>
          </a:stretch>
        </p:blipFill>
        <p:spPr>
          <a:xfrm>
            <a:off x="1206789" y="1778000"/>
            <a:ext cx="4476750" cy="3505200"/>
          </a:xfrm>
          <a:prstGeom prst="rect">
            <a:avLst/>
          </a:prstGeom>
        </p:spPr>
      </p:pic>
      <p:sp>
        <p:nvSpPr>
          <p:cNvPr id="20" name="TextBox 19">
            <a:extLst>
              <a:ext uri="{FF2B5EF4-FFF2-40B4-BE49-F238E27FC236}">
                <a16:creationId xmlns:a16="http://schemas.microsoft.com/office/drawing/2014/main" id="{81B7B398-048A-445B-8C6C-BFA6CD0B07D9}"/>
              </a:ext>
            </a:extLst>
          </p:cNvPr>
          <p:cNvSpPr txBox="1"/>
          <p:nvPr/>
        </p:nvSpPr>
        <p:spPr>
          <a:xfrm>
            <a:off x="5970732" y="1778000"/>
            <a:ext cx="5076679" cy="3000821"/>
          </a:xfrm>
          <a:prstGeom prst="rect">
            <a:avLst/>
          </a:prstGeom>
          <a:noFill/>
        </p:spPr>
        <p:txBody>
          <a:bodyPr wrap="square" rtlCol="0">
            <a:spAutoFit/>
          </a:bodyPr>
          <a:lstStyle/>
          <a:p>
            <a:r>
              <a:rPr lang="en-US" dirty="0"/>
              <a:t>Shown here is the code for connecting to the database from the application. The app would define an instance of this as follows:</a:t>
            </a:r>
          </a:p>
          <a:p>
            <a:pPr>
              <a:lnSpc>
                <a:spcPct val="150000"/>
              </a:lnSpc>
            </a:pPr>
            <a:r>
              <a:rPr lang="en-US" dirty="0"/>
              <a:t>	</a:t>
            </a:r>
            <a:r>
              <a:rPr lang="en-US" i="1" dirty="0"/>
              <a:t>user = User(</a:t>
            </a:r>
            <a:r>
              <a:rPr lang="en-US" i="1" dirty="0" err="1"/>
              <a:t>dbHost,dbPort</a:t>
            </a:r>
            <a:r>
              <a:rPr lang="en-US" i="1" dirty="0"/>
              <a:t>) </a:t>
            </a:r>
          </a:p>
          <a:p>
            <a:r>
              <a:rPr lang="en-US" dirty="0"/>
              <a:t>where the host and port are specific to the running container.</a:t>
            </a:r>
          </a:p>
          <a:p>
            <a:endParaRPr lang="en-US" dirty="0"/>
          </a:p>
          <a:p>
            <a:r>
              <a:rPr lang="en-US" dirty="0"/>
              <a:t>The ‘connect2db’ takes the arguments for a database user and password, and connects the </a:t>
            </a:r>
            <a:r>
              <a:rPr lang="en-US" dirty="0" err="1"/>
              <a:t>self.conn</a:t>
            </a:r>
            <a:r>
              <a:rPr lang="en-US" dirty="0"/>
              <a:t> and </a:t>
            </a:r>
            <a:r>
              <a:rPr lang="en-US" dirty="0" err="1"/>
              <a:t>self.cursor</a:t>
            </a:r>
            <a:r>
              <a:rPr lang="en-US" dirty="0"/>
              <a:t> to the defined IP and port from above. </a:t>
            </a:r>
          </a:p>
        </p:txBody>
      </p:sp>
      <p:sp>
        <p:nvSpPr>
          <p:cNvPr id="21" name="TextBox 20">
            <a:extLst>
              <a:ext uri="{FF2B5EF4-FFF2-40B4-BE49-F238E27FC236}">
                <a16:creationId xmlns:a16="http://schemas.microsoft.com/office/drawing/2014/main" id="{2BE3A194-136C-4C85-9B9A-AE6923891F12}"/>
              </a:ext>
            </a:extLst>
          </p:cNvPr>
          <p:cNvSpPr txBox="1"/>
          <p:nvPr/>
        </p:nvSpPr>
        <p:spPr>
          <a:xfrm>
            <a:off x="1148486" y="5283200"/>
            <a:ext cx="4600429" cy="1361911"/>
          </a:xfrm>
          <a:prstGeom prst="rect">
            <a:avLst/>
          </a:prstGeom>
          <a:noFill/>
        </p:spPr>
        <p:txBody>
          <a:bodyPr wrap="square" rtlCol="0">
            <a:spAutoFit/>
          </a:bodyPr>
          <a:lstStyle/>
          <a:p>
            <a:r>
              <a:rPr lang="en-US" sz="1050" dirty="0"/>
              <a:t>Note – this is just the constructor and main ‘connect2db’ function of the User class.</a:t>
            </a:r>
          </a:p>
          <a:p>
            <a:endParaRPr lang="en-US" dirty="0"/>
          </a:p>
          <a:p>
            <a:endParaRPr lang="en-US" dirty="0"/>
          </a:p>
          <a:p>
            <a:endParaRPr lang="en-US" dirty="0"/>
          </a:p>
          <a:p>
            <a:endParaRPr lang="en-US" dirty="0"/>
          </a:p>
        </p:txBody>
      </p:sp>
      <p:pic>
        <p:nvPicPr>
          <p:cNvPr id="22" name="Picture 21">
            <a:extLst>
              <a:ext uri="{FF2B5EF4-FFF2-40B4-BE49-F238E27FC236}">
                <a16:creationId xmlns:a16="http://schemas.microsoft.com/office/drawing/2014/main" id="{27C93EFB-E6E1-4225-896A-0A08C47F1EBD}"/>
              </a:ext>
            </a:extLst>
          </p:cNvPr>
          <p:cNvPicPr>
            <a:picLocks noChangeAspect="1"/>
          </p:cNvPicPr>
          <p:nvPr/>
        </p:nvPicPr>
        <p:blipFill>
          <a:blip r:embed="rId3"/>
          <a:stretch>
            <a:fillRect/>
          </a:stretch>
        </p:blipFill>
        <p:spPr>
          <a:xfrm>
            <a:off x="5798358" y="5166541"/>
            <a:ext cx="5421425" cy="1478570"/>
          </a:xfrm>
          <a:prstGeom prst="rect">
            <a:avLst/>
          </a:prstGeom>
        </p:spPr>
      </p:pic>
      <p:sp>
        <p:nvSpPr>
          <p:cNvPr id="24" name="TextBox 23">
            <a:extLst>
              <a:ext uri="{FF2B5EF4-FFF2-40B4-BE49-F238E27FC236}">
                <a16:creationId xmlns:a16="http://schemas.microsoft.com/office/drawing/2014/main" id="{6340D311-DADA-4AF5-8282-D32601C0328F}"/>
              </a:ext>
            </a:extLst>
          </p:cNvPr>
          <p:cNvSpPr txBox="1"/>
          <p:nvPr/>
        </p:nvSpPr>
        <p:spPr>
          <a:xfrm>
            <a:off x="5748915" y="4900654"/>
            <a:ext cx="5534675" cy="1338828"/>
          </a:xfrm>
          <a:prstGeom prst="rect">
            <a:avLst/>
          </a:prstGeom>
          <a:noFill/>
        </p:spPr>
        <p:txBody>
          <a:bodyPr wrap="square" rtlCol="0">
            <a:spAutoFit/>
          </a:bodyPr>
          <a:lstStyle/>
          <a:p>
            <a:r>
              <a:rPr lang="en-US" sz="900" dirty="0"/>
              <a:t>Example of a SQL query in the ‘Flight’ class. Note the </a:t>
            </a:r>
            <a:r>
              <a:rPr lang="en-US" sz="900" dirty="0" err="1"/>
              <a:t>user.cursor.execute</a:t>
            </a:r>
            <a:r>
              <a:rPr lang="en-US" sz="900" dirty="0"/>
              <a:t> is implementing the DB connection.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7649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1318-E8BF-4422-942A-B8F36F5A73A7}"/>
              </a:ext>
            </a:extLst>
          </p:cNvPr>
          <p:cNvSpPr>
            <a:spLocks noGrp="1"/>
          </p:cNvSpPr>
          <p:nvPr>
            <p:ph type="title"/>
          </p:nvPr>
        </p:nvSpPr>
        <p:spPr>
          <a:xfrm>
            <a:off x="1141413" y="265789"/>
            <a:ext cx="9905998" cy="1478570"/>
          </a:xfrm>
        </p:spPr>
        <p:txBody>
          <a:bodyPr/>
          <a:lstStyle/>
          <a:p>
            <a:r>
              <a:rPr lang="en-US" dirty="0"/>
              <a:t>Web Page Examples</a:t>
            </a:r>
          </a:p>
        </p:txBody>
      </p:sp>
      <p:sp>
        <p:nvSpPr>
          <p:cNvPr id="3" name="Content Placeholder 2">
            <a:extLst>
              <a:ext uri="{FF2B5EF4-FFF2-40B4-BE49-F238E27FC236}">
                <a16:creationId xmlns:a16="http://schemas.microsoft.com/office/drawing/2014/main" id="{11F1A04D-701F-4CFE-932C-5B96FC2B4D9D}"/>
              </a:ext>
            </a:extLst>
          </p:cNvPr>
          <p:cNvSpPr>
            <a:spLocks noGrp="1"/>
          </p:cNvSpPr>
          <p:nvPr>
            <p:ph idx="1"/>
          </p:nvPr>
        </p:nvSpPr>
        <p:spPr>
          <a:xfrm>
            <a:off x="1034913" y="1405579"/>
            <a:ext cx="9905999" cy="3541714"/>
          </a:xfrm>
        </p:spPr>
        <p:txBody>
          <a:bodyPr>
            <a:normAutofit/>
          </a:bodyPr>
          <a:lstStyle/>
          <a:p>
            <a:r>
              <a:rPr lang="en-US" sz="1800" dirty="0"/>
              <a:t>Screenshots of each webpage are located at:</a:t>
            </a:r>
          </a:p>
          <a:p>
            <a:pPr lvl="1"/>
            <a:r>
              <a:rPr lang="en-US" sz="1200" dirty="0">
                <a:hlinkClick r:id="rId2"/>
              </a:rPr>
              <a:t>https://github.com/jboniello/marist-mscs621-2019-boniello/tree/master/docs/Application</a:t>
            </a:r>
            <a:r>
              <a:rPr lang="en-US" sz="1200" dirty="0"/>
              <a:t> </a:t>
            </a:r>
          </a:p>
          <a:p>
            <a:endParaRPr lang="en-US" sz="1800" dirty="0"/>
          </a:p>
        </p:txBody>
      </p:sp>
      <p:pic>
        <p:nvPicPr>
          <p:cNvPr id="5" name="Picture 4">
            <a:extLst>
              <a:ext uri="{FF2B5EF4-FFF2-40B4-BE49-F238E27FC236}">
                <a16:creationId xmlns:a16="http://schemas.microsoft.com/office/drawing/2014/main" id="{D384768E-0BD4-47ED-9A6A-8746B5380C42}"/>
              </a:ext>
            </a:extLst>
          </p:cNvPr>
          <p:cNvPicPr>
            <a:picLocks noChangeAspect="1"/>
          </p:cNvPicPr>
          <p:nvPr/>
        </p:nvPicPr>
        <p:blipFill>
          <a:blip r:embed="rId3"/>
          <a:stretch>
            <a:fillRect/>
          </a:stretch>
        </p:blipFill>
        <p:spPr>
          <a:xfrm>
            <a:off x="1460904" y="2330042"/>
            <a:ext cx="2160870" cy="1555210"/>
          </a:xfrm>
          <a:prstGeom prst="rect">
            <a:avLst/>
          </a:prstGeom>
        </p:spPr>
      </p:pic>
      <p:pic>
        <p:nvPicPr>
          <p:cNvPr id="7" name="Picture 6">
            <a:extLst>
              <a:ext uri="{FF2B5EF4-FFF2-40B4-BE49-F238E27FC236}">
                <a16:creationId xmlns:a16="http://schemas.microsoft.com/office/drawing/2014/main" id="{6BAC3132-E1D7-414F-9197-6A84BB43524F}"/>
              </a:ext>
            </a:extLst>
          </p:cNvPr>
          <p:cNvPicPr>
            <a:picLocks noChangeAspect="1"/>
          </p:cNvPicPr>
          <p:nvPr/>
        </p:nvPicPr>
        <p:blipFill>
          <a:blip r:embed="rId4"/>
          <a:stretch>
            <a:fillRect/>
          </a:stretch>
        </p:blipFill>
        <p:spPr>
          <a:xfrm>
            <a:off x="4391236" y="2574651"/>
            <a:ext cx="2799852" cy="3822549"/>
          </a:xfrm>
          <a:prstGeom prst="rect">
            <a:avLst/>
          </a:prstGeom>
        </p:spPr>
      </p:pic>
      <p:pic>
        <p:nvPicPr>
          <p:cNvPr id="9" name="Picture 8">
            <a:extLst>
              <a:ext uri="{FF2B5EF4-FFF2-40B4-BE49-F238E27FC236}">
                <a16:creationId xmlns:a16="http://schemas.microsoft.com/office/drawing/2014/main" id="{03F14280-39B6-4834-9B06-13B382995422}"/>
              </a:ext>
            </a:extLst>
          </p:cNvPr>
          <p:cNvPicPr>
            <a:picLocks noChangeAspect="1"/>
          </p:cNvPicPr>
          <p:nvPr/>
        </p:nvPicPr>
        <p:blipFill>
          <a:blip r:embed="rId5"/>
          <a:stretch>
            <a:fillRect/>
          </a:stretch>
        </p:blipFill>
        <p:spPr>
          <a:xfrm>
            <a:off x="1141413" y="4123163"/>
            <a:ext cx="2799852" cy="2274037"/>
          </a:xfrm>
          <a:prstGeom prst="rect">
            <a:avLst/>
          </a:prstGeom>
        </p:spPr>
      </p:pic>
      <p:pic>
        <p:nvPicPr>
          <p:cNvPr id="11" name="Picture 10">
            <a:extLst>
              <a:ext uri="{FF2B5EF4-FFF2-40B4-BE49-F238E27FC236}">
                <a16:creationId xmlns:a16="http://schemas.microsoft.com/office/drawing/2014/main" id="{DD55D7A4-D9E7-49ED-BD64-9054463C0A22}"/>
              </a:ext>
            </a:extLst>
          </p:cNvPr>
          <p:cNvPicPr>
            <a:picLocks noChangeAspect="1"/>
          </p:cNvPicPr>
          <p:nvPr/>
        </p:nvPicPr>
        <p:blipFill>
          <a:blip r:embed="rId6"/>
          <a:stretch>
            <a:fillRect/>
          </a:stretch>
        </p:blipFill>
        <p:spPr>
          <a:xfrm>
            <a:off x="7641059" y="1724021"/>
            <a:ext cx="4093668" cy="4673179"/>
          </a:xfrm>
          <a:prstGeom prst="rect">
            <a:avLst/>
          </a:prstGeom>
        </p:spPr>
      </p:pic>
    </p:spTree>
    <p:extLst>
      <p:ext uri="{BB962C8B-B14F-4D97-AF65-F5344CB8AC3E}">
        <p14:creationId xmlns:p14="http://schemas.microsoft.com/office/powerpoint/2010/main" val="389454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D4F4-6375-476E-8322-1296EF24CAC7}"/>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5DAAFB3-D479-4576-83EA-1546F794912B}"/>
              </a:ext>
            </a:extLst>
          </p:cNvPr>
          <p:cNvSpPr>
            <a:spLocks noGrp="1"/>
          </p:cNvSpPr>
          <p:nvPr>
            <p:ph idx="1"/>
          </p:nvPr>
        </p:nvSpPr>
        <p:spPr/>
        <p:txBody>
          <a:bodyPr>
            <a:normAutofit fontScale="92500" lnSpcReduction="20000"/>
          </a:bodyPr>
          <a:lstStyle/>
          <a:p>
            <a:r>
              <a:rPr lang="en-US" dirty="0"/>
              <a:t>As mentioned in the introduction, the same </a:t>
            </a:r>
            <a:r>
              <a:rPr lang="en-US" dirty="0" err="1"/>
              <a:t>MaristAir</a:t>
            </a:r>
            <a:r>
              <a:rPr lang="en-US" dirty="0"/>
              <a:t> docker image can be deployed across many clouds. For this project, the goal was deploy across the local cloud, IBM Cloud, and AWS. On the next slide, the architecture overview will be shown, and will be followed up in-depth for each deployment.</a:t>
            </a:r>
          </a:p>
          <a:p>
            <a:r>
              <a:rPr lang="en-US" dirty="0"/>
              <a:t>Note - each application instance can target any configured database </a:t>
            </a:r>
          </a:p>
          <a:p>
            <a:r>
              <a:rPr lang="en-US" dirty="0"/>
              <a:t>The dashed lines on the next slide show that multiple containers can be deployed from the single docker image, as well as multiple DBs are selectable by each instance. </a:t>
            </a:r>
          </a:p>
          <a:p>
            <a:pPr marL="0" indent="0">
              <a:buNone/>
            </a:pPr>
            <a:r>
              <a:rPr lang="en-US" dirty="0"/>
              <a:t> </a:t>
            </a:r>
          </a:p>
        </p:txBody>
      </p:sp>
    </p:spTree>
    <p:extLst>
      <p:ext uri="{BB962C8B-B14F-4D97-AF65-F5344CB8AC3E}">
        <p14:creationId xmlns:p14="http://schemas.microsoft.com/office/powerpoint/2010/main" val="147482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E05E20-7635-4A2C-B359-3CF5B1B64797}"/>
              </a:ext>
            </a:extLst>
          </p:cNvPr>
          <p:cNvPicPr>
            <a:picLocks noChangeAspect="1"/>
          </p:cNvPicPr>
          <p:nvPr/>
        </p:nvPicPr>
        <p:blipFill>
          <a:blip r:embed="rId2"/>
          <a:stretch>
            <a:fillRect/>
          </a:stretch>
        </p:blipFill>
        <p:spPr>
          <a:xfrm>
            <a:off x="3023103" y="0"/>
            <a:ext cx="6145793" cy="6858000"/>
          </a:xfrm>
          <a:prstGeom prst="rect">
            <a:avLst/>
          </a:prstGeom>
        </p:spPr>
      </p:pic>
    </p:spTree>
    <p:extLst>
      <p:ext uri="{BB962C8B-B14F-4D97-AF65-F5344CB8AC3E}">
        <p14:creationId xmlns:p14="http://schemas.microsoft.com/office/powerpoint/2010/main" val="277633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02FE-F25F-4BC1-A94C-73EBD0104059}"/>
              </a:ext>
            </a:extLst>
          </p:cNvPr>
          <p:cNvSpPr>
            <a:spLocks noGrp="1"/>
          </p:cNvSpPr>
          <p:nvPr>
            <p:ph type="title"/>
          </p:nvPr>
        </p:nvSpPr>
        <p:spPr/>
        <p:txBody>
          <a:bodyPr/>
          <a:lstStyle/>
          <a:p>
            <a:r>
              <a:rPr lang="en-US" dirty="0"/>
              <a:t>Local Cloud Deployment</a:t>
            </a:r>
          </a:p>
        </p:txBody>
      </p:sp>
      <p:sp>
        <p:nvSpPr>
          <p:cNvPr id="3" name="Content Placeholder 2">
            <a:extLst>
              <a:ext uri="{FF2B5EF4-FFF2-40B4-BE49-F238E27FC236}">
                <a16:creationId xmlns:a16="http://schemas.microsoft.com/office/drawing/2014/main" id="{284D0443-CFD9-4425-89FD-D200E5E6EE59}"/>
              </a:ext>
            </a:extLst>
          </p:cNvPr>
          <p:cNvSpPr>
            <a:spLocks noGrp="1"/>
          </p:cNvSpPr>
          <p:nvPr>
            <p:ph idx="1"/>
          </p:nvPr>
        </p:nvSpPr>
        <p:spPr>
          <a:xfrm>
            <a:off x="1049577" y="1799439"/>
            <a:ext cx="10152230" cy="2809074"/>
          </a:xfrm>
        </p:spPr>
        <p:txBody>
          <a:bodyPr>
            <a:normAutofit/>
          </a:bodyPr>
          <a:lstStyle/>
          <a:p>
            <a:pPr marL="0" indent="0">
              <a:buNone/>
            </a:pPr>
            <a:r>
              <a:rPr lang="en-US" sz="1800" dirty="0"/>
              <a:t>The local environment was setup using:</a:t>
            </a:r>
          </a:p>
          <a:p>
            <a:pPr lvl="1"/>
            <a:r>
              <a:rPr lang="en-US" sz="1600" dirty="0"/>
              <a:t>VirtualBox + Vagrant using Ubuntu VM on a Win10 laptop</a:t>
            </a:r>
          </a:p>
          <a:p>
            <a:pPr lvl="1"/>
            <a:r>
              <a:rPr lang="en-US" sz="1600" dirty="0"/>
              <a:t>Docker to run the app.py using a python:3.6 image (</a:t>
            </a:r>
            <a:r>
              <a:rPr lang="en-US" sz="1600" dirty="0" err="1"/>
              <a:t>Dockerfile</a:t>
            </a:r>
            <a:r>
              <a:rPr lang="en-US" sz="1600" dirty="0"/>
              <a:t>)</a:t>
            </a:r>
          </a:p>
          <a:p>
            <a:pPr lvl="1"/>
            <a:r>
              <a:rPr lang="en-US" sz="1600" dirty="0"/>
              <a:t>docker-</a:t>
            </a:r>
            <a:r>
              <a:rPr lang="en-US" sz="1600" dirty="0" err="1"/>
              <a:t>compose.yml</a:t>
            </a:r>
            <a:r>
              <a:rPr lang="en-US" sz="1600" dirty="0"/>
              <a:t> to start the app and a local DB instance of Docker MySQL:5.7 image</a:t>
            </a:r>
          </a:p>
          <a:p>
            <a:pPr lvl="1"/>
            <a:r>
              <a:rPr lang="en-US" sz="1600" dirty="0"/>
              <a:t>‘Docker </a:t>
            </a:r>
            <a:r>
              <a:rPr lang="en-US" sz="1600" dirty="0" err="1"/>
              <a:t>ps’</a:t>
            </a:r>
            <a:r>
              <a:rPr lang="en-US" sz="1600" dirty="0"/>
              <a:t> showing both running</a:t>
            </a:r>
          </a:p>
          <a:p>
            <a:pPr marL="457200" lvl="1" indent="0">
              <a:buNone/>
            </a:pPr>
            <a:r>
              <a:rPr lang="en-US" sz="1200" dirty="0"/>
              <a:t>      9adf41ce8c01    </a:t>
            </a:r>
            <a:r>
              <a:rPr lang="en-US" sz="1200" dirty="0" err="1"/>
              <a:t>final_project_dev_app</a:t>
            </a:r>
            <a:r>
              <a:rPr lang="en-US" sz="1200" dirty="0"/>
              <a:t>   "python app.py"   2 days ago   Up 27 hours            0.0.0.0:5000-&gt;5000/</a:t>
            </a:r>
            <a:r>
              <a:rPr lang="en-US" sz="1200" dirty="0" err="1"/>
              <a:t>tcp</a:t>
            </a:r>
            <a:r>
              <a:rPr lang="en-US" sz="1200" dirty="0"/>
              <a:t>     final_project_dev_app_1</a:t>
            </a:r>
          </a:p>
          <a:p>
            <a:pPr marL="457200" lvl="1" indent="0">
              <a:buNone/>
            </a:pPr>
            <a:r>
              <a:rPr lang="en-US" sz="1200" dirty="0"/>
              <a:t>      b8993cabb27b   mysql:5.7   "docker-</a:t>
            </a:r>
            <a:r>
              <a:rPr lang="en-US" sz="1200" dirty="0" err="1"/>
              <a:t>entrypoint.s</a:t>
            </a:r>
            <a:r>
              <a:rPr lang="en-US" sz="1200" dirty="0"/>
              <a:t>…"   2 days ago   Up 27 hours   33060/</a:t>
            </a:r>
            <a:r>
              <a:rPr lang="en-US" sz="1200" dirty="0" err="1"/>
              <a:t>tcp</a:t>
            </a:r>
            <a:r>
              <a:rPr lang="en-US" sz="1200" dirty="0"/>
              <a:t>, 0.0.0.0:32000-&gt;3306/</a:t>
            </a:r>
            <a:r>
              <a:rPr lang="en-US" sz="1200" dirty="0" err="1"/>
              <a:t>tcp</a:t>
            </a:r>
            <a:r>
              <a:rPr lang="en-US" sz="1200" dirty="0"/>
              <a:t>   final_project_dev_db_1</a:t>
            </a:r>
          </a:p>
          <a:p>
            <a:pPr marL="457200" lvl="1" indent="0">
              <a:buNone/>
            </a:pPr>
            <a:endParaRPr lang="en-US" sz="1200" dirty="0"/>
          </a:p>
          <a:p>
            <a:pPr marL="457200" lvl="1" indent="0">
              <a:buNone/>
            </a:pPr>
            <a:endParaRPr lang="en-US" sz="1200" dirty="0"/>
          </a:p>
          <a:p>
            <a:pPr marL="457200" lvl="1" indent="0">
              <a:buNone/>
            </a:pPr>
            <a:endParaRPr lang="en-US" sz="1200" dirty="0"/>
          </a:p>
          <a:p>
            <a:pPr marL="457200" lvl="1" indent="0">
              <a:buNone/>
            </a:pPr>
            <a:endParaRPr lang="en-US" sz="1200" dirty="0"/>
          </a:p>
          <a:p>
            <a:endParaRPr lang="en-US" dirty="0"/>
          </a:p>
        </p:txBody>
      </p:sp>
      <p:sp>
        <p:nvSpPr>
          <p:cNvPr id="9" name="Content Placeholder 2">
            <a:extLst>
              <a:ext uri="{FF2B5EF4-FFF2-40B4-BE49-F238E27FC236}">
                <a16:creationId xmlns:a16="http://schemas.microsoft.com/office/drawing/2014/main" id="{94BF684B-6DC6-4C5A-A10A-C86D918B1CC5}"/>
              </a:ext>
            </a:extLst>
          </p:cNvPr>
          <p:cNvSpPr txBox="1">
            <a:spLocks/>
          </p:cNvSpPr>
          <p:nvPr/>
        </p:nvSpPr>
        <p:spPr>
          <a:xfrm>
            <a:off x="700149" y="4194495"/>
            <a:ext cx="10623921" cy="220630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buFont typeface="Arial" panose="020B0604020202020204" pitchFamily="34" charset="0"/>
              <a:buNone/>
            </a:pPr>
            <a:r>
              <a:rPr lang="en-US" sz="2300" u="sng" dirty="0"/>
              <a:t>Connection Details:</a:t>
            </a:r>
          </a:p>
          <a:p>
            <a:pPr lvl="1"/>
            <a:r>
              <a:rPr lang="en-US" sz="2100" dirty="0"/>
              <a:t>Local webpage is located at 127.0.0.1:5000, as exposed by 0.0.0.0:5000 in the final_project_dev_app_1 instance</a:t>
            </a:r>
          </a:p>
          <a:p>
            <a:pPr lvl="1"/>
            <a:r>
              <a:rPr lang="en-US" sz="2100" dirty="0"/>
              <a:t>Local webpage internally interacted with the database using ‘</a:t>
            </a:r>
            <a:r>
              <a:rPr lang="en-US" sz="2100" dirty="0" err="1"/>
              <a:t>db</a:t>
            </a:r>
            <a:r>
              <a:rPr lang="en-US" sz="2100" dirty="0"/>
              <a:t>’ and port 3306 as part of the same namespace</a:t>
            </a:r>
          </a:p>
          <a:p>
            <a:pPr lvl="1"/>
            <a:r>
              <a:rPr lang="en-US" sz="2100" dirty="0"/>
              <a:t>Database is exposed on port 32000 for external use. This database configure commands using a CLI </a:t>
            </a:r>
            <a:r>
              <a:rPr lang="en-US" sz="2100" dirty="0" err="1"/>
              <a:t>mysql</a:t>
            </a:r>
            <a:r>
              <a:rPr lang="en-US" sz="2100" dirty="0"/>
              <a:t> client were:</a:t>
            </a:r>
          </a:p>
          <a:p>
            <a:pPr lvl="2"/>
            <a:r>
              <a:rPr lang="en-US" sz="1900" dirty="0" err="1"/>
              <a:t>mysql</a:t>
            </a:r>
            <a:r>
              <a:rPr lang="en-US" sz="1900" dirty="0"/>
              <a:t> --host='127.0.0.1' --port=32000 -u root -p &lt; </a:t>
            </a:r>
            <a:r>
              <a:rPr lang="en-US" sz="1900" dirty="0" err="1"/>
              <a:t>MaristAirDBSQL.sql</a:t>
            </a:r>
            <a:endParaRPr lang="en-US" sz="1900" dirty="0"/>
          </a:p>
          <a:p>
            <a:pPr lvl="2"/>
            <a:r>
              <a:rPr lang="en-US" sz="1900" dirty="0" err="1"/>
              <a:t>mysql</a:t>
            </a:r>
            <a:r>
              <a:rPr lang="en-US" sz="1900" dirty="0"/>
              <a:t> --host='127.0.0.1' --port=32000 -u root -p &lt; </a:t>
            </a:r>
            <a:r>
              <a:rPr lang="en-US" sz="1900" dirty="0" err="1"/>
              <a:t>MaristAir_Inserts.sql</a:t>
            </a:r>
            <a:endParaRPr lang="en-US" sz="1900" dirty="0"/>
          </a:p>
          <a:p>
            <a:pPr lvl="1"/>
            <a:endParaRPr lang="en-US" sz="1200" dirty="0"/>
          </a:p>
          <a:p>
            <a:pPr marL="457200" lvl="1" indent="0">
              <a:buFont typeface="Arial" panose="020B0604020202020204" pitchFamily="34" charset="0"/>
              <a:buNone/>
            </a:pPr>
            <a:endParaRPr lang="en-US" sz="1200" dirty="0"/>
          </a:p>
          <a:p>
            <a:endParaRPr lang="en-US" dirty="0"/>
          </a:p>
        </p:txBody>
      </p:sp>
    </p:spTree>
    <p:extLst>
      <p:ext uri="{BB962C8B-B14F-4D97-AF65-F5344CB8AC3E}">
        <p14:creationId xmlns:p14="http://schemas.microsoft.com/office/powerpoint/2010/main" val="107613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C0B-DDB6-433D-85F5-FFF4ED9A3F87}"/>
              </a:ext>
            </a:extLst>
          </p:cNvPr>
          <p:cNvSpPr>
            <a:spLocks noGrp="1"/>
          </p:cNvSpPr>
          <p:nvPr>
            <p:ph type="title"/>
          </p:nvPr>
        </p:nvSpPr>
        <p:spPr>
          <a:xfrm>
            <a:off x="1141412" y="360961"/>
            <a:ext cx="9905998" cy="1478570"/>
          </a:xfrm>
        </p:spPr>
        <p:txBody>
          <a:bodyPr/>
          <a:lstStyle/>
          <a:p>
            <a:r>
              <a:rPr lang="en-US" dirty="0"/>
              <a:t>Local to Cloud</a:t>
            </a:r>
          </a:p>
        </p:txBody>
      </p:sp>
      <p:sp>
        <p:nvSpPr>
          <p:cNvPr id="4" name="Rectangle 1">
            <a:extLst>
              <a:ext uri="{FF2B5EF4-FFF2-40B4-BE49-F238E27FC236}">
                <a16:creationId xmlns:a16="http://schemas.microsoft.com/office/drawing/2014/main" id="{9B90FA1D-D6EB-461E-A7F4-441E5D57EA0B}"/>
              </a:ext>
            </a:extLst>
          </p:cNvPr>
          <p:cNvSpPr>
            <a:spLocks noGrp="1" noChangeArrowheads="1"/>
          </p:cNvSpPr>
          <p:nvPr>
            <p:ph idx="1"/>
          </p:nvPr>
        </p:nvSpPr>
        <p:spPr bwMode="auto">
          <a:xfrm>
            <a:off x="1141412" y="1294994"/>
            <a:ext cx="10104104"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docker to build the image from the </a:t>
            </a:r>
            <a:r>
              <a:rPr kumimoji="0" lang="en-US" altLang="en-US" sz="1800" b="0" i="0" u="none" strike="noStrike" cap="none" normalizeH="0" baseline="0" dirty="0" err="1">
                <a:ln>
                  <a:noFill/>
                </a:ln>
                <a:solidFill>
                  <a:schemeClr val="tx1"/>
                </a:solidFill>
                <a:effectLst/>
                <a:latin typeface="Arial" panose="020B0604020202020204" pitchFamily="34" charset="0"/>
              </a:rPr>
              <a:t>Dockerfile</a:t>
            </a:r>
            <a:r>
              <a:rPr kumimoji="0" lang="en-US" altLang="en-US" sz="1800" b="0" i="0" u="none" strike="noStrike" cap="none" normalizeH="0" baseline="0" dirty="0">
                <a:ln>
                  <a:noFill/>
                </a:ln>
                <a:solidFill>
                  <a:schemeClr val="tx1"/>
                </a:solidFill>
                <a:effectLst/>
                <a:latin typeface="Arial" panose="020B0604020202020204" pitchFamily="34" charset="0"/>
              </a:rPr>
              <a:t>, and then push it to a public </a:t>
            </a:r>
            <a:r>
              <a:rPr kumimoji="0" lang="en-US" altLang="en-US" sz="1800" b="0" i="0" u="none" strike="noStrike" cap="none" normalizeH="0" baseline="0" dirty="0" err="1">
                <a:ln>
                  <a:noFill/>
                </a:ln>
                <a:solidFill>
                  <a:schemeClr val="tx1"/>
                </a:solidFill>
                <a:effectLst/>
                <a:latin typeface="Arial" panose="020B0604020202020204" pitchFamily="34" charset="0"/>
              </a:rPr>
              <a:t>Dockerhub</a:t>
            </a:r>
            <a:r>
              <a:rPr kumimoji="0" lang="en-US" altLang="en-US" sz="1800" b="0" i="0" u="none" strike="noStrike" cap="none" normalizeH="0" baseline="0" dirty="0">
                <a:ln>
                  <a:noFill/>
                </a:ln>
                <a:solidFill>
                  <a:schemeClr val="tx1"/>
                </a:solidFill>
                <a:effectLst/>
                <a:latin typeface="Arial" panose="020B0604020202020204" pitchFamily="34" charset="0"/>
              </a:rPr>
              <a:t> to be called on by IBM and AWS cloud.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docker build -t </a:t>
            </a:r>
            <a:r>
              <a:rPr kumimoji="0" lang="en-US" altLang="en-US" b="0" i="0" u="none" strike="noStrike" cap="none" normalizeH="0" baseline="0" dirty="0" err="1">
                <a:ln>
                  <a:noFill/>
                </a:ln>
                <a:solidFill>
                  <a:schemeClr val="tx1"/>
                </a:solidFill>
                <a:effectLst/>
                <a:latin typeface="Arial" panose="020B0604020202020204" pitchFamily="34" charset="0"/>
              </a:rPr>
              <a:t>maristair:latest</a:t>
            </a:r>
            <a:r>
              <a:rPr kumimoji="0" lang="en-US" altLang="en-US"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docker tag </a:t>
            </a:r>
            <a:r>
              <a:rPr kumimoji="0" lang="en-US" altLang="en-US" b="0" i="0" u="none" strike="noStrike" cap="none" normalizeH="0" baseline="0" dirty="0" err="1">
                <a:ln>
                  <a:noFill/>
                </a:ln>
                <a:solidFill>
                  <a:schemeClr val="tx1"/>
                </a:solidFill>
                <a:effectLst/>
                <a:latin typeface="Arial" panose="020B0604020202020204" pitchFamily="34" charset="0"/>
              </a:rPr>
              <a:t>maristair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jboniello</a:t>
            </a:r>
            <a:r>
              <a:rPr kumimoji="0" lang="en-US" altLang="en-US" b="0" i="0" u="none" strike="noStrike" cap="none" normalizeH="0" baseline="0" dirty="0">
                <a:ln>
                  <a:noFill/>
                </a:ln>
                <a:solidFill>
                  <a:schemeClr val="tx1"/>
                </a:solidFill>
                <a:effectLst/>
                <a:latin typeface="Arial" panose="020B0604020202020204" pitchFamily="34" charset="0"/>
              </a:rPr>
              <a:t>/maristair:1.0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docker push </a:t>
            </a:r>
            <a:r>
              <a:rPr kumimoji="0" lang="en-US" altLang="en-US" b="0" i="0" u="none" strike="noStrike" cap="none" normalizeH="0" baseline="0" dirty="0" err="1">
                <a:ln>
                  <a:noFill/>
                </a:ln>
                <a:solidFill>
                  <a:schemeClr val="tx1"/>
                </a:solidFill>
                <a:effectLst/>
                <a:latin typeface="Arial" panose="020B0604020202020204" pitchFamily="34" charset="0"/>
              </a:rPr>
              <a:t>jboniello</a:t>
            </a:r>
            <a:r>
              <a:rPr kumimoji="0" lang="en-US" altLang="en-US" b="0" i="0" u="none" strike="noStrike" cap="none" normalizeH="0" baseline="0" dirty="0">
                <a:ln>
                  <a:noFill/>
                </a:ln>
                <a:solidFill>
                  <a:schemeClr val="tx1"/>
                </a:solidFill>
                <a:effectLst/>
                <a:latin typeface="Arial" panose="020B0604020202020204" pitchFamily="34" charset="0"/>
              </a:rPr>
              <a:t>/maristair:1.0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err="1">
                <a:latin typeface="Arial" panose="020B0604020202020204" pitchFamily="34" charset="0"/>
              </a:rPr>
              <a:t>Dockerhub</a:t>
            </a:r>
            <a:r>
              <a:rPr lang="en-US" altLang="en-US" dirty="0">
                <a:latin typeface="Arial" panose="020B0604020202020204" pitchFamily="34" charset="0"/>
              </a:rPr>
              <a:t>:</a:t>
            </a:r>
          </a:p>
          <a:p>
            <a:pPr marL="457200" lvl="1" indent="0" eaLnBrk="0" fontAlgn="base" hangingPunct="0">
              <a:lnSpc>
                <a:spcPct val="100000"/>
              </a:lnSpc>
              <a:spcBef>
                <a:spcPct val="0"/>
              </a:spcBef>
              <a:spcAft>
                <a:spcPct val="0"/>
              </a:spcAft>
              <a:buSzTx/>
              <a:buFontTx/>
              <a:buChar char="•"/>
            </a:pPr>
            <a:r>
              <a:rPr lang="en-US" altLang="en-US" sz="1800" dirty="0">
                <a:latin typeface="Arial" panose="020B0604020202020204" pitchFamily="34" charset="0"/>
                <a:hlinkClick r:id="rId2"/>
              </a:rPr>
              <a:t>https://hub.docker.com/repository/docker/jboniello/maristair</a:t>
            </a:r>
            <a:r>
              <a:rPr lang="en-US" altLang="en-US" sz="1800" dirty="0">
                <a:latin typeface="Arial" panose="020B0604020202020204" pitchFamily="34" charset="0"/>
              </a:rPr>
              <a:t> </a:t>
            </a:r>
          </a:p>
          <a:p>
            <a:pPr marL="457200" lvl="1" indent="0" eaLnBrk="0" fontAlgn="base" hangingPunct="0">
              <a:lnSpc>
                <a:spcPct val="100000"/>
              </a:lnSpc>
              <a:spcBef>
                <a:spcPct val="0"/>
              </a:spcBef>
              <a:spcAft>
                <a:spcPct val="0"/>
              </a:spcAft>
              <a:buSzTx/>
              <a:buFontTx/>
              <a:buChar char="•"/>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SzTx/>
              <a:buFontTx/>
              <a:buChar char="•"/>
            </a:pPr>
            <a:r>
              <a:rPr lang="en-US" altLang="en-US" dirty="0" err="1">
                <a:latin typeface="Arial" panose="020B0604020202020204" pitchFamily="34" charset="0"/>
              </a:rPr>
              <a:t>Github</a:t>
            </a:r>
            <a:endParaRPr lang="en-US" altLang="en-US" dirty="0">
              <a:latin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lang="en-US" altLang="en-US" sz="1800" dirty="0">
                <a:latin typeface="Arial" panose="020B0604020202020204" pitchFamily="34" charset="0"/>
                <a:hlinkClick r:id="rId3"/>
              </a:rPr>
              <a:t>https://github.com/jboniello/marist-mscs621-2019-boniello</a:t>
            </a:r>
            <a:r>
              <a:rPr lang="en-US" altLang="en-US" sz="1800" dirty="0">
                <a:latin typeface="Arial" panose="020B0604020202020204" pitchFamily="34" charset="0"/>
              </a:rPr>
              <a:t> </a:t>
            </a:r>
          </a:p>
          <a:p>
            <a:pPr marL="457200" lvl="1" indent="0" eaLnBrk="0" fontAlgn="base" hangingPunct="0">
              <a:lnSpc>
                <a:spcPct val="100000"/>
              </a:lnSpc>
              <a:spcBef>
                <a:spcPct val="0"/>
              </a:spcBef>
              <a:spcAft>
                <a:spcPct val="0"/>
              </a:spcAft>
              <a:buSzTx/>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35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EB83-BF45-4071-9E0D-8CEF061B0C49}"/>
              </a:ext>
            </a:extLst>
          </p:cNvPr>
          <p:cNvSpPr>
            <a:spLocks noGrp="1"/>
          </p:cNvSpPr>
          <p:nvPr>
            <p:ph type="title"/>
          </p:nvPr>
        </p:nvSpPr>
        <p:spPr/>
        <p:txBody>
          <a:bodyPr/>
          <a:lstStyle/>
          <a:p>
            <a:r>
              <a:rPr lang="en-US" dirty="0"/>
              <a:t>IBM Cloud</a:t>
            </a:r>
          </a:p>
        </p:txBody>
      </p:sp>
      <p:sp>
        <p:nvSpPr>
          <p:cNvPr id="3" name="Content Placeholder 2">
            <a:extLst>
              <a:ext uri="{FF2B5EF4-FFF2-40B4-BE49-F238E27FC236}">
                <a16:creationId xmlns:a16="http://schemas.microsoft.com/office/drawing/2014/main" id="{73CB872F-D26A-48E5-981B-8EBB76383B58}"/>
              </a:ext>
            </a:extLst>
          </p:cNvPr>
          <p:cNvSpPr>
            <a:spLocks noGrp="1"/>
          </p:cNvSpPr>
          <p:nvPr>
            <p:ph idx="1"/>
          </p:nvPr>
        </p:nvSpPr>
        <p:spPr>
          <a:xfrm>
            <a:off x="1141412" y="1845578"/>
            <a:ext cx="9905999" cy="3945623"/>
          </a:xfrm>
        </p:spPr>
        <p:txBody>
          <a:bodyPr>
            <a:normAutofit fontScale="92500" lnSpcReduction="10000"/>
          </a:bodyPr>
          <a:lstStyle/>
          <a:p>
            <a:pPr marL="0" indent="0">
              <a:buNone/>
            </a:pPr>
            <a:r>
              <a:rPr lang="en-US" dirty="0"/>
              <a:t>A container of </a:t>
            </a:r>
            <a:r>
              <a:rPr lang="en-US" dirty="0" err="1"/>
              <a:t>MaristAir</a:t>
            </a:r>
            <a:r>
              <a:rPr lang="en-US" dirty="0"/>
              <a:t> was deployed using the IBM Kubernetes service. </a:t>
            </a:r>
          </a:p>
          <a:p>
            <a:pPr lvl="1"/>
            <a:r>
              <a:rPr lang="en-US" dirty="0"/>
              <a:t>Screenshots of IBM web page setup are located: </a:t>
            </a:r>
            <a:r>
              <a:rPr lang="en-US" dirty="0">
                <a:hlinkClick r:id="rId2"/>
              </a:rPr>
              <a:t>https://github.com/jboniello/marist-mscs621-2019-boniello/tree/master/docs/IBM</a:t>
            </a:r>
            <a:endParaRPr lang="en-US" dirty="0"/>
          </a:p>
          <a:p>
            <a:pPr marL="0" indent="0">
              <a:buNone/>
            </a:pPr>
            <a:r>
              <a:rPr lang="en-US" u="sng" dirty="0"/>
              <a:t>Deployment Steps</a:t>
            </a:r>
            <a:r>
              <a:rPr lang="en-US" dirty="0"/>
              <a:t>:			</a:t>
            </a:r>
          </a:p>
          <a:p>
            <a:pPr>
              <a:spcBef>
                <a:spcPts val="600"/>
              </a:spcBef>
            </a:pPr>
            <a:r>
              <a:rPr lang="en-US" sz="1700" dirty="0" err="1"/>
              <a:t>ibmcloud</a:t>
            </a:r>
            <a:r>
              <a:rPr lang="en-US" sz="1700" dirty="0"/>
              <a:t> login -a cloud.ibm.com -r us-south -g Default</a:t>
            </a:r>
          </a:p>
          <a:p>
            <a:pPr>
              <a:spcBef>
                <a:spcPts val="600"/>
              </a:spcBef>
            </a:pPr>
            <a:r>
              <a:rPr lang="en-US" sz="1700" dirty="0" err="1"/>
              <a:t>ibmcloud</a:t>
            </a:r>
            <a:r>
              <a:rPr lang="en-US" sz="1700" dirty="0"/>
              <a:t> </a:t>
            </a:r>
            <a:r>
              <a:rPr lang="en-US" sz="1700" dirty="0" err="1"/>
              <a:t>ks</a:t>
            </a:r>
            <a:r>
              <a:rPr lang="en-US" sz="1700" dirty="0"/>
              <a:t> cluster config --cluster bnnrbbnd0cm3ttj81ivg (Create this cluster on IBM's webpage)</a:t>
            </a:r>
          </a:p>
          <a:p>
            <a:pPr>
              <a:spcBef>
                <a:spcPts val="600"/>
              </a:spcBef>
            </a:pPr>
            <a:r>
              <a:rPr lang="en-US" sz="1700" dirty="0"/>
              <a:t>export KUBECONFIG=/root/.</a:t>
            </a:r>
            <a:r>
              <a:rPr lang="en-US" sz="1700" dirty="0" err="1"/>
              <a:t>bluemix</a:t>
            </a:r>
            <a:r>
              <a:rPr lang="en-US" sz="1700" dirty="0"/>
              <a:t>/plugins/container-service/clusters/bnnrbbnd0cm3ttj81ivg/kube-config-hou02-maristair_cluster.yml</a:t>
            </a:r>
          </a:p>
          <a:p>
            <a:pPr>
              <a:spcBef>
                <a:spcPts val="600"/>
              </a:spcBef>
            </a:pPr>
            <a:r>
              <a:rPr lang="en-US" sz="1700" dirty="0" err="1"/>
              <a:t>kubectl</a:t>
            </a:r>
            <a:r>
              <a:rPr lang="en-US" sz="1700" dirty="0"/>
              <a:t> run </a:t>
            </a:r>
            <a:r>
              <a:rPr lang="en-US" sz="1700" dirty="0" err="1"/>
              <a:t>maristairdeploy</a:t>
            </a:r>
            <a:r>
              <a:rPr lang="en-US" sz="1700" dirty="0"/>
              <a:t> --image=docker.io/</a:t>
            </a:r>
            <a:r>
              <a:rPr lang="en-US" sz="1700" dirty="0" err="1"/>
              <a:t>jboniello</a:t>
            </a:r>
            <a:r>
              <a:rPr lang="en-US" sz="1700" dirty="0"/>
              <a:t>/maristair:1.0</a:t>
            </a:r>
          </a:p>
          <a:p>
            <a:pPr>
              <a:spcBef>
                <a:spcPts val="600"/>
              </a:spcBef>
            </a:pPr>
            <a:r>
              <a:rPr lang="en-US" sz="1700" dirty="0" err="1"/>
              <a:t>kubectl</a:t>
            </a:r>
            <a:r>
              <a:rPr lang="en-US" sz="1700" dirty="0"/>
              <a:t> expose deployment/</a:t>
            </a:r>
            <a:r>
              <a:rPr lang="en-US" sz="1700" dirty="0" err="1"/>
              <a:t>maristairdeploy</a:t>
            </a:r>
            <a:r>
              <a:rPr lang="en-US" sz="1700" dirty="0"/>
              <a:t> --type=</a:t>
            </a:r>
            <a:r>
              <a:rPr lang="en-US" sz="1700" dirty="0" err="1"/>
              <a:t>NodePort</a:t>
            </a:r>
            <a:r>
              <a:rPr lang="en-US" sz="1700" dirty="0"/>
              <a:t> --name=</a:t>
            </a:r>
            <a:r>
              <a:rPr lang="en-US" sz="1700" dirty="0" err="1"/>
              <a:t>maristairservice</a:t>
            </a:r>
            <a:r>
              <a:rPr lang="en-US" sz="1700" dirty="0"/>
              <a:t> --port=80 --target-port=5000</a:t>
            </a:r>
          </a:p>
          <a:p>
            <a:endParaRPr lang="en-US" dirty="0"/>
          </a:p>
        </p:txBody>
      </p:sp>
    </p:spTree>
    <p:extLst>
      <p:ext uri="{BB962C8B-B14F-4D97-AF65-F5344CB8AC3E}">
        <p14:creationId xmlns:p14="http://schemas.microsoft.com/office/powerpoint/2010/main" val="57848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911C-E0CB-422B-AD7D-C85F7287764C}"/>
              </a:ext>
            </a:extLst>
          </p:cNvPr>
          <p:cNvSpPr>
            <a:spLocks noGrp="1"/>
          </p:cNvSpPr>
          <p:nvPr>
            <p:ph type="title"/>
          </p:nvPr>
        </p:nvSpPr>
        <p:spPr/>
        <p:txBody>
          <a:bodyPr/>
          <a:lstStyle/>
          <a:p>
            <a:r>
              <a:rPr lang="en-US" dirty="0"/>
              <a:t>IBM Cloud – Cont.</a:t>
            </a:r>
          </a:p>
        </p:txBody>
      </p:sp>
      <p:sp>
        <p:nvSpPr>
          <p:cNvPr id="3" name="Content Placeholder 2">
            <a:extLst>
              <a:ext uri="{FF2B5EF4-FFF2-40B4-BE49-F238E27FC236}">
                <a16:creationId xmlns:a16="http://schemas.microsoft.com/office/drawing/2014/main" id="{F06752B2-1C8D-4E15-ACA4-7CC848299273}"/>
              </a:ext>
            </a:extLst>
          </p:cNvPr>
          <p:cNvSpPr>
            <a:spLocks noGrp="1"/>
          </p:cNvSpPr>
          <p:nvPr>
            <p:ph idx="1"/>
          </p:nvPr>
        </p:nvSpPr>
        <p:spPr>
          <a:xfrm>
            <a:off x="772297" y="2030461"/>
            <a:ext cx="9905999" cy="1648745"/>
          </a:xfrm>
        </p:spPr>
        <p:txBody>
          <a:bodyPr>
            <a:normAutofit fontScale="55000" lnSpcReduction="20000"/>
          </a:bodyPr>
          <a:lstStyle/>
          <a:p>
            <a:r>
              <a:rPr lang="en-US" sz="2900" dirty="0"/>
              <a:t>   </a:t>
            </a:r>
            <a:r>
              <a:rPr lang="en-US" sz="2900" dirty="0" err="1"/>
              <a:t>kubectl</a:t>
            </a:r>
            <a:r>
              <a:rPr lang="en-US" sz="2900" dirty="0"/>
              <a:t> get services</a:t>
            </a:r>
          </a:p>
          <a:p>
            <a:pPr marL="0" indent="0">
              <a:buNone/>
            </a:pPr>
            <a:r>
              <a:rPr lang="en-US" dirty="0"/>
              <a:t>NAME               TYPE        CLUSTER-IP      EXTERNAL-IP   PORT(S)          AGE</a:t>
            </a:r>
          </a:p>
          <a:p>
            <a:pPr marL="0" indent="0">
              <a:buNone/>
            </a:pPr>
            <a:r>
              <a:rPr lang="en-US" dirty="0" err="1"/>
              <a:t>kubernetes</a:t>
            </a:r>
            <a:r>
              <a:rPr lang="en-US" dirty="0"/>
              <a:t>         </a:t>
            </a:r>
            <a:r>
              <a:rPr lang="en-US" dirty="0" err="1"/>
              <a:t>ClusterIP</a:t>
            </a:r>
            <a:r>
              <a:rPr lang="en-US" dirty="0"/>
              <a:t>   172.21.0.1      &lt;none&gt;        443/TCP          4d10h</a:t>
            </a:r>
          </a:p>
          <a:p>
            <a:pPr marL="0" indent="0">
              <a:buNone/>
            </a:pPr>
            <a:r>
              <a:rPr lang="en-US" dirty="0" err="1"/>
              <a:t>maristairdeploy</a:t>
            </a:r>
            <a:r>
              <a:rPr lang="en-US" dirty="0"/>
              <a:t>    </a:t>
            </a:r>
            <a:r>
              <a:rPr lang="en-US" dirty="0" err="1"/>
              <a:t>NodePort</a:t>
            </a:r>
            <a:r>
              <a:rPr lang="en-US" dirty="0"/>
              <a:t>    172.21.149.0    &lt;none&gt;   5000:31356/TCP   4d9h</a:t>
            </a:r>
          </a:p>
          <a:p>
            <a:pPr marL="0" indent="0">
              <a:buNone/>
            </a:pPr>
            <a:r>
              <a:rPr lang="en-US" dirty="0" err="1"/>
              <a:t>maristairservice</a:t>
            </a:r>
            <a:r>
              <a:rPr lang="en-US" dirty="0"/>
              <a:t>   </a:t>
            </a:r>
            <a:r>
              <a:rPr lang="en-US" dirty="0" err="1"/>
              <a:t>NodePort</a:t>
            </a:r>
            <a:r>
              <a:rPr lang="en-US" dirty="0"/>
              <a:t>    172.21.119.11   &lt;none&gt;   80:31645/TCP     4d9h</a:t>
            </a:r>
          </a:p>
          <a:p>
            <a:endParaRPr lang="en-US" dirty="0"/>
          </a:p>
        </p:txBody>
      </p:sp>
      <p:sp>
        <p:nvSpPr>
          <p:cNvPr id="8" name="Rectangle 4">
            <a:extLst>
              <a:ext uri="{FF2B5EF4-FFF2-40B4-BE49-F238E27FC236}">
                <a16:creationId xmlns:a16="http://schemas.microsoft.com/office/drawing/2014/main" id="{47EE5BBC-81DB-4AE7-8295-AA2751BC55B1}"/>
              </a:ext>
            </a:extLst>
          </p:cNvPr>
          <p:cNvSpPr>
            <a:spLocks noChangeArrowheads="1"/>
          </p:cNvSpPr>
          <p:nvPr/>
        </p:nvSpPr>
        <p:spPr bwMode="auto">
          <a:xfrm>
            <a:off x="6853916" y="1496508"/>
            <a:ext cx="3824380"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rPr>
              <a:t>kubectl</a:t>
            </a:r>
            <a:r>
              <a:rPr kumimoji="0" lang="en-US" altLang="en-US" sz="1600" b="0" i="0" u="none" strike="noStrike" cap="none" normalizeH="0" baseline="0" dirty="0">
                <a:ln>
                  <a:noFill/>
                </a:ln>
                <a:solidFill>
                  <a:schemeClr val="tx1"/>
                </a:solidFill>
                <a:effectLst/>
              </a:rPr>
              <a:t> describe service </a:t>
            </a:r>
            <a:r>
              <a:rPr kumimoji="0" lang="en-US" altLang="en-US" sz="1600" b="0" i="0" u="none" strike="noStrike" cap="none" normalizeH="0" baseline="0" dirty="0" err="1">
                <a:ln>
                  <a:noFill/>
                </a:ln>
                <a:solidFill>
                  <a:schemeClr val="tx1"/>
                </a:solidFill>
                <a:effectLst/>
              </a:rPr>
              <a:t>maristairdeploy</a:t>
            </a:r>
            <a:r>
              <a:rPr kumimoji="0" lang="en-US" altLang="en-US" sz="1600" b="0" i="0" u="none" strike="noStrike" cap="none" normalizeH="0" baseline="0" dirty="0">
                <a:ln>
                  <a:noFill/>
                </a:ln>
                <a:solidFill>
                  <a:schemeClr val="tx1"/>
                </a:solidFill>
                <a:effectLst/>
              </a:rPr>
              <a:t> </a:t>
            </a:r>
          </a:p>
          <a:p>
            <a:pPr lvl="0" defTabSz="914400" eaLnBrk="0" fontAlgn="base" hangingPunct="0">
              <a:spcBef>
                <a:spcPct val="0"/>
              </a:spcBef>
              <a:spcAft>
                <a:spcPct val="0"/>
              </a:spcAft>
            </a:pPr>
            <a:endParaRPr lang="en-US" altLang="en-US" sz="1100" dirty="0"/>
          </a:p>
          <a:p>
            <a:pPr lvl="0" defTabSz="914400" eaLnBrk="0" fontAlgn="base" hangingPunct="0">
              <a:spcBef>
                <a:spcPct val="0"/>
              </a:spcBef>
              <a:spcAft>
                <a:spcPct val="0"/>
              </a:spcAft>
            </a:pPr>
            <a:r>
              <a:rPr lang="en-US" altLang="en-US" sz="1000" dirty="0"/>
              <a:t>  Name:                     </a:t>
            </a:r>
            <a:r>
              <a:rPr lang="en-US" altLang="en-US" sz="1000" dirty="0" err="1"/>
              <a:t>maristairdeploy</a:t>
            </a:r>
            <a:endParaRPr lang="en-US" altLang="en-US" sz="1000" dirty="0"/>
          </a:p>
          <a:p>
            <a:pPr lvl="0" defTabSz="914400" eaLnBrk="0" fontAlgn="base" hangingPunct="0">
              <a:spcBef>
                <a:spcPct val="0"/>
              </a:spcBef>
              <a:spcAft>
                <a:spcPct val="0"/>
              </a:spcAft>
            </a:pPr>
            <a:r>
              <a:rPr lang="en-US" altLang="en-US" sz="1000" dirty="0"/>
              <a:t>  Namespace:                default</a:t>
            </a:r>
          </a:p>
          <a:p>
            <a:pPr lvl="0" defTabSz="914400" eaLnBrk="0" fontAlgn="base" hangingPunct="0">
              <a:spcBef>
                <a:spcPct val="0"/>
              </a:spcBef>
              <a:spcAft>
                <a:spcPct val="0"/>
              </a:spcAft>
            </a:pPr>
            <a:r>
              <a:rPr lang="en-US" altLang="en-US" sz="1000" dirty="0"/>
              <a:t>  Labels:                   run=</a:t>
            </a:r>
            <a:r>
              <a:rPr lang="en-US" altLang="en-US" sz="1000" dirty="0" err="1"/>
              <a:t>maristairdeploy</a:t>
            </a:r>
            <a:endParaRPr lang="en-US" altLang="en-US" sz="1000" dirty="0"/>
          </a:p>
          <a:p>
            <a:pPr lvl="0" defTabSz="914400" eaLnBrk="0" fontAlgn="base" hangingPunct="0">
              <a:spcBef>
                <a:spcPct val="0"/>
              </a:spcBef>
              <a:spcAft>
                <a:spcPct val="0"/>
              </a:spcAft>
            </a:pPr>
            <a:r>
              <a:rPr lang="en-US" altLang="en-US" sz="1000" dirty="0"/>
              <a:t>  Annotations:              &lt;none&gt;</a:t>
            </a:r>
          </a:p>
          <a:p>
            <a:pPr lvl="0" defTabSz="914400" eaLnBrk="0" fontAlgn="base" hangingPunct="0">
              <a:spcBef>
                <a:spcPct val="0"/>
              </a:spcBef>
              <a:spcAft>
                <a:spcPct val="0"/>
              </a:spcAft>
            </a:pPr>
            <a:r>
              <a:rPr lang="en-US" altLang="en-US" sz="1000" dirty="0"/>
              <a:t>  Selector:                 run=</a:t>
            </a:r>
            <a:r>
              <a:rPr lang="en-US" altLang="en-US" sz="1000" dirty="0" err="1"/>
              <a:t>maristairdeploy</a:t>
            </a:r>
            <a:endParaRPr lang="en-US" altLang="en-US" sz="1000" dirty="0"/>
          </a:p>
          <a:p>
            <a:pPr lvl="0" defTabSz="914400" eaLnBrk="0" fontAlgn="base" hangingPunct="0">
              <a:spcBef>
                <a:spcPct val="0"/>
              </a:spcBef>
              <a:spcAft>
                <a:spcPct val="0"/>
              </a:spcAft>
            </a:pPr>
            <a:r>
              <a:rPr lang="en-US" altLang="en-US" sz="1000" dirty="0"/>
              <a:t>  Type:                     </a:t>
            </a:r>
            <a:r>
              <a:rPr lang="en-US" altLang="en-US" sz="1000" dirty="0" err="1"/>
              <a:t>NodePort</a:t>
            </a:r>
            <a:endParaRPr lang="en-US" altLang="en-US" sz="1000" dirty="0"/>
          </a:p>
          <a:p>
            <a:pPr lvl="0" defTabSz="914400" eaLnBrk="0" fontAlgn="base" hangingPunct="0">
              <a:spcBef>
                <a:spcPct val="0"/>
              </a:spcBef>
              <a:spcAft>
                <a:spcPct val="0"/>
              </a:spcAft>
            </a:pPr>
            <a:r>
              <a:rPr lang="en-US" altLang="en-US" sz="1000" dirty="0"/>
              <a:t>  IP:                       172.21.149.0</a:t>
            </a:r>
          </a:p>
          <a:p>
            <a:pPr lvl="0" defTabSz="914400" eaLnBrk="0" fontAlgn="base" hangingPunct="0">
              <a:spcBef>
                <a:spcPct val="0"/>
              </a:spcBef>
              <a:spcAft>
                <a:spcPct val="0"/>
              </a:spcAft>
            </a:pPr>
            <a:r>
              <a:rPr lang="en-US" altLang="en-US" sz="1000" dirty="0"/>
              <a:t>  Port:                     &lt;unset&gt;  5000/TCP</a:t>
            </a:r>
          </a:p>
          <a:p>
            <a:pPr lvl="0" defTabSz="914400" eaLnBrk="0" fontAlgn="base" hangingPunct="0">
              <a:spcBef>
                <a:spcPct val="0"/>
              </a:spcBef>
              <a:spcAft>
                <a:spcPct val="0"/>
              </a:spcAft>
            </a:pPr>
            <a:r>
              <a:rPr lang="en-US" altLang="en-US" sz="1000" dirty="0"/>
              <a:t>  </a:t>
            </a:r>
            <a:r>
              <a:rPr lang="en-US" altLang="en-US" sz="1000" dirty="0" err="1"/>
              <a:t>TargetPort</a:t>
            </a:r>
            <a:r>
              <a:rPr lang="en-US" altLang="en-US" sz="1000" dirty="0"/>
              <a:t>:               5000/TCP</a:t>
            </a:r>
          </a:p>
          <a:p>
            <a:pPr lvl="0" defTabSz="914400" eaLnBrk="0" fontAlgn="base" hangingPunct="0">
              <a:spcBef>
                <a:spcPct val="0"/>
              </a:spcBef>
              <a:spcAft>
                <a:spcPct val="0"/>
              </a:spcAft>
            </a:pPr>
            <a:r>
              <a:rPr lang="en-US" altLang="en-US" sz="1000" dirty="0"/>
              <a:t>  </a:t>
            </a:r>
            <a:r>
              <a:rPr lang="en-US" altLang="en-US" sz="1000" dirty="0" err="1"/>
              <a:t>NodePort</a:t>
            </a:r>
            <a:r>
              <a:rPr lang="en-US" altLang="en-US" sz="1000" dirty="0"/>
              <a:t>:                 &lt;unset&gt;  31356/TCP</a:t>
            </a:r>
          </a:p>
          <a:p>
            <a:pPr lvl="0" defTabSz="914400" eaLnBrk="0" fontAlgn="base" hangingPunct="0">
              <a:spcBef>
                <a:spcPct val="0"/>
              </a:spcBef>
              <a:spcAft>
                <a:spcPct val="0"/>
              </a:spcAft>
            </a:pPr>
            <a:r>
              <a:rPr lang="en-US" altLang="en-US" sz="1000" dirty="0"/>
              <a:t>  Endpoints:                172.30.109.135:5000</a:t>
            </a:r>
          </a:p>
          <a:p>
            <a:pPr lvl="0" defTabSz="914400" eaLnBrk="0" fontAlgn="base" hangingPunct="0">
              <a:spcBef>
                <a:spcPct val="0"/>
              </a:spcBef>
              <a:spcAft>
                <a:spcPct val="0"/>
              </a:spcAft>
            </a:pPr>
            <a:r>
              <a:rPr lang="en-US" altLang="en-US" sz="1000" dirty="0"/>
              <a:t>  Session Affinity:         None</a:t>
            </a:r>
          </a:p>
          <a:p>
            <a:pPr lvl="0" defTabSz="914400" eaLnBrk="0" fontAlgn="base" hangingPunct="0">
              <a:spcBef>
                <a:spcPct val="0"/>
              </a:spcBef>
              <a:spcAft>
                <a:spcPct val="0"/>
              </a:spcAft>
            </a:pPr>
            <a:r>
              <a:rPr lang="en-US" altLang="en-US" sz="1000" dirty="0"/>
              <a:t>  External Traffic Policy:  Cluster</a:t>
            </a:r>
          </a:p>
          <a:p>
            <a:pPr lvl="0" defTabSz="914400" eaLnBrk="0" fontAlgn="base" hangingPunct="0">
              <a:spcBef>
                <a:spcPct val="0"/>
              </a:spcBef>
              <a:spcAft>
                <a:spcPct val="0"/>
              </a:spcAft>
            </a:pPr>
            <a:r>
              <a:rPr lang="en-US" altLang="en-US" sz="1000" dirty="0"/>
              <a:t>  Events:                   &lt;none&gt;</a:t>
            </a:r>
          </a:p>
        </p:txBody>
      </p:sp>
      <p:sp>
        <p:nvSpPr>
          <p:cNvPr id="9" name="TextBox 8">
            <a:extLst>
              <a:ext uri="{FF2B5EF4-FFF2-40B4-BE49-F238E27FC236}">
                <a16:creationId xmlns:a16="http://schemas.microsoft.com/office/drawing/2014/main" id="{FDD44A95-3FAD-48D9-A6C2-254161D99A64}"/>
              </a:ext>
            </a:extLst>
          </p:cNvPr>
          <p:cNvSpPr txBox="1"/>
          <p:nvPr/>
        </p:nvSpPr>
        <p:spPr>
          <a:xfrm>
            <a:off x="1594259" y="4213159"/>
            <a:ext cx="6382792" cy="1631216"/>
          </a:xfrm>
          <a:prstGeom prst="rect">
            <a:avLst/>
          </a:prstGeom>
          <a:noFill/>
        </p:spPr>
        <p:txBody>
          <a:bodyPr wrap="square" rtlCol="0">
            <a:spAutoFit/>
          </a:bodyPr>
          <a:lstStyle/>
          <a:p>
            <a:pPr>
              <a:spcBef>
                <a:spcPts val="600"/>
              </a:spcBef>
            </a:pPr>
            <a:r>
              <a:rPr lang="en-US" dirty="0"/>
              <a:t>External IP is accessed by the </a:t>
            </a:r>
            <a:r>
              <a:rPr lang="en-US" dirty="0" err="1"/>
              <a:t>nodeport</a:t>
            </a:r>
            <a:r>
              <a:rPr lang="en-US" dirty="0"/>
              <a:t>: </a:t>
            </a:r>
            <a:r>
              <a:rPr lang="en-US" dirty="0">
                <a:hlinkClick r:id="rId2"/>
              </a:rPr>
              <a:t>http://173.193.92.200:31356</a:t>
            </a:r>
            <a:r>
              <a:rPr lang="en-US" dirty="0"/>
              <a:t> </a:t>
            </a:r>
          </a:p>
          <a:p>
            <a:pPr>
              <a:spcBef>
                <a:spcPts val="600"/>
              </a:spcBef>
            </a:pPr>
            <a:endParaRPr lang="en-US" dirty="0"/>
          </a:p>
          <a:p>
            <a:pPr>
              <a:spcBef>
                <a:spcPts val="600"/>
              </a:spcBef>
              <a:spcAft>
                <a:spcPts val="600"/>
              </a:spcAft>
            </a:pPr>
            <a:r>
              <a:rPr lang="en-US" dirty="0"/>
              <a:t>By default, the application is setup to use the database found on maristairdb1.ced3raw81xcn.us-east-1.rds.amazonaws.com:3306</a:t>
            </a:r>
          </a:p>
        </p:txBody>
      </p:sp>
    </p:spTree>
    <p:extLst>
      <p:ext uri="{BB962C8B-B14F-4D97-AF65-F5344CB8AC3E}">
        <p14:creationId xmlns:p14="http://schemas.microsoft.com/office/powerpoint/2010/main" val="205416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B95C-16F5-42EA-AB6D-AD131E750B93}"/>
              </a:ext>
            </a:extLst>
          </p:cNvPr>
          <p:cNvSpPr>
            <a:spLocks noGrp="1"/>
          </p:cNvSpPr>
          <p:nvPr>
            <p:ph type="title"/>
          </p:nvPr>
        </p:nvSpPr>
        <p:spPr/>
        <p:txBody>
          <a:bodyPr/>
          <a:lstStyle/>
          <a:p>
            <a:r>
              <a:rPr lang="en-US" dirty="0"/>
              <a:t>AWS ECS</a:t>
            </a:r>
          </a:p>
        </p:txBody>
      </p:sp>
      <p:sp>
        <p:nvSpPr>
          <p:cNvPr id="3" name="Content Placeholder 2">
            <a:extLst>
              <a:ext uri="{FF2B5EF4-FFF2-40B4-BE49-F238E27FC236}">
                <a16:creationId xmlns:a16="http://schemas.microsoft.com/office/drawing/2014/main" id="{85EB3255-F2A3-4E53-BEF6-5B6360DA368C}"/>
              </a:ext>
            </a:extLst>
          </p:cNvPr>
          <p:cNvSpPr>
            <a:spLocks noGrp="1"/>
          </p:cNvSpPr>
          <p:nvPr>
            <p:ph idx="1"/>
          </p:nvPr>
        </p:nvSpPr>
        <p:spPr/>
        <p:txBody>
          <a:bodyPr>
            <a:normAutofit fontScale="92500" lnSpcReduction="10000"/>
          </a:bodyPr>
          <a:lstStyle/>
          <a:p>
            <a:r>
              <a:rPr lang="en-US" dirty="0"/>
              <a:t>To show that the application is portable to multiple clouds, Amazon’s Elastic Container Services were used to deploy an instance. Since Amazon’s process is fairly easy through the web, the following slides will contain screenshots of this process.</a:t>
            </a:r>
          </a:p>
          <a:p>
            <a:r>
              <a:rPr lang="en-US" dirty="0"/>
              <a:t>Important notes:</a:t>
            </a:r>
          </a:p>
          <a:p>
            <a:pPr lvl="1"/>
            <a:r>
              <a:rPr lang="en-US" dirty="0"/>
              <a:t>Give the container a name, enter the </a:t>
            </a:r>
            <a:r>
              <a:rPr lang="en-US" dirty="0" err="1"/>
              <a:t>dockerhub</a:t>
            </a:r>
            <a:r>
              <a:rPr lang="en-US" dirty="0"/>
              <a:t> image '</a:t>
            </a:r>
            <a:r>
              <a:rPr lang="en-US" dirty="0" err="1"/>
              <a:t>jboniello</a:t>
            </a:r>
            <a:r>
              <a:rPr lang="en-US" dirty="0"/>
              <a:t>/maristair:1.0" , make it public accessible, and set port to 5000</a:t>
            </a:r>
          </a:p>
          <a:p>
            <a:pPr lvl="1"/>
            <a:r>
              <a:rPr lang="en-US" dirty="0"/>
              <a:t>Give the container a VPC and configure network rules to allow all Inbound/</a:t>
            </a:r>
            <a:r>
              <a:rPr lang="en-US" dirty="0" err="1"/>
              <a:t>OutBound</a:t>
            </a:r>
            <a:r>
              <a:rPr lang="en-US" dirty="0"/>
              <a:t> connections (0.0.0.0/0)</a:t>
            </a:r>
          </a:p>
          <a:p>
            <a:pPr lvl="1"/>
            <a:r>
              <a:rPr lang="en-US" dirty="0"/>
              <a:t>Run a task using the container, and get the public IP and port that will be used</a:t>
            </a:r>
          </a:p>
        </p:txBody>
      </p:sp>
    </p:spTree>
    <p:extLst>
      <p:ext uri="{BB962C8B-B14F-4D97-AF65-F5344CB8AC3E}">
        <p14:creationId xmlns:p14="http://schemas.microsoft.com/office/powerpoint/2010/main" val="328232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DAFC-46D5-47BC-8781-0705F7295BB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DA863B4-8ED6-4FC1-92A6-1F7F8796F9FB}"/>
              </a:ext>
            </a:extLst>
          </p:cNvPr>
          <p:cNvSpPr>
            <a:spLocks noGrp="1"/>
          </p:cNvSpPr>
          <p:nvPr>
            <p:ph idx="1"/>
          </p:nvPr>
        </p:nvSpPr>
        <p:spPr>
          <a:xfrm>
            <a:off x="1141412" y="1803633"/>
            <a:ext cx="9905999" cy="3987568"/>
          </a:xfrm>
        </p:spPr>
        <p:txBody>
          <a:bodyPr>
            <a:normAutofit fontScale="55000" lnSpcReduction="20000"/>
          </a:bodyPr>
          <a:lstStyle/>
          <a:p>
            <a:r>
              <a:rPr lang="en-US" dirty="0"/>
              <a:t>Objective </a:t>
            </a:r>
          </a:p>
          <a:p>
            <a:r>
              <a:rPr lang="en-US" dirty="0"/>
              <a:t>What is </a:t>
            </a:r>
            <a:r>
              <a:rPr lang="en-US" dirty="0" err="1"/>
              <a:t>MaristAir</a:t>
            </a:r>
            <a:endParaRPr lang="en-US" dirty="0"/>
          </a:p>
          <a:p>
            <a:r>
              <a:rPr lang="en-US" dirty="0"/>
              <a:t>Why Convert to Cloud</a:t>
            </a:r>
          </a:p>
          <a:p>
            <a:r>
              <a:rPr lang="en-US" dirty="0"/>
              <a:t>Database Defined</a:t>
            </a:r>
          </a:p>
          <a:p>
            <a:r>
              <a:rPr lang="en-US" dirty="0"/>
              <a:t>Code Overview</a:t>
            </a:r>
          </a:p>
          <a:p>
            <a:r>
              <a:rPr lang="en-US" dirty="0"/>
              <a:t>Webpage Examples</a:t>
            </a:r>
          </a:p>
          <a:p>
            <a:r>
              <a:rPr lang="en-US" dirty="0"/>
              <a:t>Architecture</a:t>
            </a:r>
          </a:p>
          <a:p>
            <a:r>
              <a:rPr lang="en-US" dirty="0"/>
              <a:t>Local Deployment</a:t>
            </a:r>
          </a:p>
          <a:p>
            <a:r>
              <a:rPr lang="en-US" dirty="0"/>
              <a:t>IBM</a:t>
            </a:r>
          </a:p>
          <a:p>
            <a:r>
              <a:rPr lang="en-US" dirty="0"/>
              <a:t>AWS</a:t>
            </a:r>
          </a:p>
          <a:p>
            <a:r>
              <a:rPr lang="en-US" dirty="0"/>
              <a:t>AWS RDS</a:t>
            </a:r>
          </a:p>
          <a:p>
            <a:r>
              <a:rPr lang="en-US" dirty="0"/>
              <a:t>Conclusion</a:t>
            </a:r>
          </a:p>
          <a:p>
            <a:pPr marL="0" indent="0">
              <a:buNone/>
            </a:pPr>
            <a:endParaRPr lang="en-US" dirty="0"/>
          </a:p>
        </p:txBody>
      </p:sp>
    </p:spTree>
    <p:extLst>
      <p:ext uri="{BB962C8B-B14F-4D97-AF65-F5344CB8AC3E}">
        <p14:creationId xmlns:p14="http://schemas.microsoft.com/office/powerpoint/2010/main" val="846718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9C03-2642-46E2-AC1C-CADDC2A9EDB3}"/>
              </a:ext>
            </a:extLst>
          </p:cNvPr>
          <p:cNvSpPr>
            <a:spLocks noGrp="1"/>
          </p:cNvSpPr>
          <p:nvPr>
            <p:ph type="title"/>
          </p:nvPr>
        </p:nvSpPr>
        <p:spPr/>
        <p:txBody>
          <a:bodyPr/>
          <a:lstStyle/>
          <a:p>
            <a:r>
              <a:rPr lang="en-US" dirty="0"/>
              <a:t>AWS Cluster</a:t>
            </a:r>
          </a:p>
        </p:txBody>
      </p:sp>
      <p:pic>
        <p:nvPicPr>
          <p:cNvPr id="5" name="Content Placeholder 4">
            <a:extLst>
              <a:ext uri="{FF2B5EF4-FFF2-40B4-BE49-F238E27FC236}">
                <a16:creationId xmlns:a16="http://schemas.microsoft.com/office/drawing/2014/main" id="{830443E6-B595-46E0-ABB2-620CC8366A8D}"/>
              </a:ext>
            </a:extLst>
          </p:cNvPr>
          <p:cNvPicPr>
            <a:picLocks noGrp="1" noChangeAspect="1"/>
          </p:cNvPicPr>
          <p:nvPr>
            <p:ph idx="1"/>
          </p:nvPr>
        </p:nvPicPr>
        <p:blipFill>
          <a:blip r:embed="rId2"/>
          <a:stretch>
            <a:fillRect/>
          </a:stretch>
        </p:blipFill>
        <p:spPr>
          <a:xfrm>
            <a:off x="867102" y="1930400"/>
            <a:ext cx="10493455" cy="3860800"/>
          </a:xfrm>
        </p:spPr>
      </p:pic>
    </p:spTree>
    <p:extLst>
      <p:ext uri="{BB962C8B-B14F-4D97-AF65-F5344CB8AC3E}">
        <p14:creationId xmlns:p14="http://schemas.microsoft.com/office/powerpoint/2010/main" val="82749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DBB0-08D2-490D-8462-9C990E27B969}"/>
              </a:ext>
            </a:extLst>
          </p:cNvPr>
          <p:cNvSpPr>
            <a:spLocks noGrp="1"/>
          </p:cNvSpPr>
          <p:nvPr>
            <p:ph type="title"/>
          </p:nvPr>
        </p:nvSpPr>
        <p:spPr/>
        <p:txBody>
          <a:bodyPr/>
          <a:lstStyle/>
          <a:p>
            <a:r>
              <a:rPr lang="en-US" dirty="0"/>
              <a:t>AWS VPC Network Rules</a:t>
            </a:r>
          </a:p>
        </p:txBody>
      </p:sp>
      <p:pic>
        <p:nvPicPr>
          <p:cNvPr id="5" name="Content Placeholder 4">
            <a:extLst>
              <a:ext uri="{FF2B5EF4-FFF2-40B4-BE49-F238E27FC236}">
                <a16:creationId xmlns:a16="http://schemas.microsoft.com/office/drawing/2014/main" id="{911266D4-0DA4-47D4-A089-7F653BE9337F}"/>
              </a:ext>
            </a:extLst>
          </p:cNvPr>
          <p:cNvPicPr>
            <a:picLocks noGrp="1" noChangeAspect="1"/>
          </p:cNvPicPr>
          <p:nvPr>
            <p:ph idx="1"/>
          </p:nvPr>
        </p:nvPicPr>
        <p:blipFill>
          <a:blip r:embed="rId2"/>
          <a:stretch>
            <a:fillRect/>
          </a:stretch>
        </p:blipFill>
        <p:spPr>
          <a:xfrm>
            <a:off x="1238755" y="1739828"/>
            <a:ext cx="9711313" cy="4383881"/>
          </a:xfrm>
        </p:spPr>
      </p:pic>
    </p:spTree>
    <p:extLst>
      <p:ext uri="{BB962C8B-B14F-4D97-AF65-F5344CB8AC3E}">
        <p14:creationId xmlns:p14="http://schemas.microsoft.com/office/powerpoint/2010/main" val="285486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A213-2AF6-43B1-83E4-06B32475D070}"/>
              </a:ext>
            </a:extLst>
          </p:cNvPr>
          <p:cNvSpPr>
            <a:spLocks noGrp="1"/>
          </p:cNvSpPr>
          <p:nvPr>
            <p:ph type="title"/>
          </p:nvPr>
        </p:nvSpPr>
        <p:spPr/>
        <p:txBody>
          <a:bodyPr/>
          <a:lstStyle/>
          <a:p>
            <a:r>
              <a:rPr lang="en-US" dirty="0"/>
              <a:t>AWS </a:t>
            </a:r>
            <a:r>
              <a:rPr lang="en-US" dirty="0" err="1"/>
              <a:t>MaristAir</a:t>
            </a:r>
            <a:r>
              <a:rPr lang="en-US" dirty="0"/>
              <a:t>-Service</a:t>
            </a:r>
          </a:p>
        </p:txBody>
      </p:sp>
      <p:pic>
        <p:nvPicPr>
          <p:cNvPr id="5" name="Content Placeholder 4">
            <a:extLst>
              <a:ext uri="{FF2B5EF4-FFF2-40B4-BE49-F238E27FC236}">
                <a16:creationId xmlns:a16="http://schemas.microsoft.com/office/drawing/2014/main" id="{861E04C4-FCCB-497A-B96D-0F2ABE7BB0D5}"/>
              </a:ext>
            </a:extLst>
          </p:cNvPr>
          <p:cNvPicPr>
            <a:picLocks noGrp="1" noChangeAspect="1"/>
          </p:cNvPicPr>
          <p:nvPr>
            <p:ph idx="1"/>
          </p:nvPr>
        </p:nvPicPr>
        <p:blipFill>
          <a:blip r:embed="rId2"/>
          <a:stretch>
            <a:fillRect/>
          </a:stretch>
        </p:blipFill>
        <p:spPr>
          <a:xfrm>
            <a:off x="2179782" y="1728736"/>
            <a:ext cx="7603002" cy="4564840"/>
          </a:xfrm>
        </p:spPr>
      </p:pic>
    </p:spTree>
    <p:extLst>
      <p:ext uri="{BB962C8B-B14F-4D97-AF65-F5344CB8AC3E}">
        <p14:creationId xmlns:p14="http://schemas.microsoft.com/office/powerpoint/2010/main" val="78837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A5BA-44DF-4311-99D3-D54B00074905}"/>
              </a:ext>
            </a:extLst>
          </p:cNvPr>
          <p:cNvSpPr>
            <a:spLocks noGrp="1"/>
          </p:cNvSpPr>
          <p:nvPr>
            <p:ph type="title"/>
          </p:nvPr>
        </p:nvSpPr>
        <p:spPr/>
        <p:txBody>
          <a:bodyPr/>
          <a:lstStyle/>
          <a:p>
            <a:r>
              <a:rPr lang="en-US" dirty="0"/>
              <a:t>AWS Running Task </a:t>
            </a:r>
          </a:p>
        </p:txBody>
      </p:sp>
      <p:pic>
        <p:nvPicPr>
          <p:cNvPr id="5" name="Content Placeholder 4">
            <a:extLst>
              <a:ext uri="{FF2B5EF4-FFF2-40B4-BE49-F238E27FC236}">
                <a16:creationId xmlns:a16="http://schemas.microsoft.com/office/drawing/2014/main" id="{CB5AC74C-8F51-4D84-8132-5E523783BF5A}"/>
              </a:ext>
            </a:extLst>
          </p:cNvPr>
          <p:cNvPicPr>
            <a:picLocks noGrp="1" noChangeAspect="1"/>
          </p:cNvPicPr>
          <p:nvPr>
            <p:ph idx="1"/>
          </p:nvPr>
        </p:nvPicPr>
        <p:blipFill>
          <a:blip r:embed="rId2"/>
          <a:stretch>
            <a:fillRect/>
          </a:stretch>
        </p:blipFill>
        <p:spPr>
          <a:xfrm>
            <a:off x="976235" y="1563873"/>
            <a:ext cx="10239529" cy="4088782"/>
          </a:xfrm>
        </p:spPr>
      </p:pic>
      <p:sp>
        <p:nvSpPr>
          <p:cNvPr id="6" name="TextBox 5">
            <a:extLst>
              <a:ext uri="{FF2B5EF4-FFF2-40B4-BE49-F238E27FC236}">
                <a16:creationId xmlns:a16="http://schemas.microsoft.com/office/drawing/2014/main" id="{7220DA69-6BEC-461A-BA10-C235521CE2C6}"/>
              </a:ext>
            </a:extLst>
          </p:cNvPr>
          <p:cNvSpPr txBox="1"/>
          <p:nvPr/>
        </p:nvSpPr>
        <p:spPr>
          <a:xfrm>
            <a:off x="1736436" y="5846618"/>
            <a:ext cx="8451273" cy="830997"/>
          </a:xfrm>
          <a:prstGeom prst="rect">
            <a:avLst/>
          </a:prstGeom>
          <a:noFill/>
        </p:spPr>
        <p:txBody>
          <a:bodyPr wrap="square" rtlCol="0">
            <a:spAutoFit/>
          </a:bodyPr>
          <a:lstStyle/>
          <a:p>
            <a:r>
              <a:rPr lang="en-US" sz="1600" dirty="0"/>
              <a:t>Public IP is shown here = </a:t>
            </a:r>
            <a:r>
              <a:rPr lang="en-US" sz="1600" dirty="0">
                <a:hlinkClick r:id="rId3"/>
              </a:rPr>
              <a:t>http://3.80.195.167:5000</a:t>
            </a:r>
            <a:r>
              <a:rPr lang="en-US" sz="1600" dirty="0"/>
              <a:t> </a:t>
            </a:r>
          </a:p>
          <a:p>
            <a:r>
              <a:rPr lang="en-US" sz="1600" dirty="0"/>
              <a:t>Also by default, the application is setup to use the database found on maristairdb1.ced3raw81xcn.us-east-1.rds.amazonaws.com:3306</a:t>
            </a:r>
          </a:p>
        </p:txBody>
      </p:sp>
    </p:spTree>
    <p:extLst>
      <p:ext uri="{BB962C8B-B14F-4D97-AF65-F5344CB8AC3E}">
        <p14:creationId xmlns:p14="http://schemas.microsoft.com/office/powerpoint/2010/main" val="2268981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3B93-C1E0-4044-A91A-26DA1B715BA4}"/>
              </a:ext>
            </a:extLst>
          </p:cNvPr>
          <p:cNvSpPr>
            <a:spLocks noGrp="1"/>
          </p:cNvSpPr>
          <p:nvPr>
            <p:ph type="title"/>
          </p:nvPr>
        </p:nvSpPr>
        <p:spPr/>
        <p:txBody>
          <a:bodyPr/>
          <a:lstStyle/>
          <a:p>
            <a:r>
              <a:rPr lang="en-US" dirty="0"/>
              <a:t>AWS Relational Database Service (RDS)</a:t>
            </a:r>
          </a:p>
        </p:txBody>
      </p:sp>
      <p:sp>
        <p:nvSpPr>
          <p:cNvPr id="3" name="Content Placeholder 2">
            <a:extLst>
              <a:ext uri="{FF2B5EF4-FFF2-40B4-BE49-F238E27FC236}">
                <a16:creationId xmlns:a16="http://schemas.microsoft.com/office/drawing/2014/main" id="{774F6E5C-C3DB-46C4-9ED9-16BF56D022B8}"/>
              </a:ext>
            </a:extLst>
          </p:cNvPr>
          <p:cNvSpPr>
            <a:spLocks noGrp="1"/>
          </p:cNvSpPr>
          <p:nvPr>
            <p:ph idx="1"/>
          </p:nvPr>
        </p:nvSpPr>
        <p:spPr/>
        <p:txBody>
          <a:bodyPr>
            <a:normAutofit fontScale="70000" lnSpcReduction="20000"/>
          </a:bodyPr>
          <a:lstStyle/>
          <a:p>
            <a:r>
              <a:rPr lang="en-US" dirty="0"/>
              <a:t>Due to the need of having persistent connections for demoing the application, Amazon’s RDS was used to create 2 instances of MySQL 5.7 databases. This is another cloud service provided by AWS, and is similar to the docker database deployment in the local environment (sourcing a container of the MySQL image)</a:t>
            </a:r>
          </a:p>
          <a:p>
            <a:r>
              <a:rPr lang="en-US" dirty="0"/>
              <a:t>The connections are valid over port 3306:</a:t>
            </a:r>
          </a:p>
          <a:p>
            <a:pPr lvl="1">
              <a:spcBef>
                <a:spcPts val="0"/>
              </a:spcBef>
            </a:pPr>
            <a:r>
              <a:rPr lang="en-US" dirty="0"/>
              <a:t>maristairdb1.ced3raw81xcn.us-east-1.rds.amazonaws.com</a:t>
            </a:r>
          </a:p>
          <a:p>
            <a:pPr lvl="1">
              <a:spcBef>
                <a:spcPts val="0"/>
              </a:spcBef>
            </a:pPr>
            <a:r>
              <a:rPr lang="en-US" dirty="0"/>
              <a:t>maristairdb2.ced3raw81xcn.us-east-1.rds.amazonaws.com </a:t>
            </a:r>
          </a:p>
          <a:p>
            <a:pPr marL="457200" lvl="1" indent="0">
              <a:spcBef>
                <a:spcPts val="0"/>
              </a:spcBef>
              <a:buNone/>
            </a:pPr>
            <a:endParaRPr lang="en-US" dirty="0"/>
          </a:p>
          <a:p>
            <a:pPr>
              <a:spcBef>
                <a:spcPts val="0"/>
              </a:spcBef>
            </a:pPr>
            <a:r>
              <a:rPr lang="en-US" dirty="0"/>
              <a:t>Configuration from any MySQL CLI using files found in </a:t>
            </a:r>
            <a:r>
              <a:rPr lang="en-US" dirty="0" err="1"/>
              <a:t>final_project_dev</a:t>
            </a:r>
            <a:r>
              <a:rPr lang="en-US" dirty="0"/>
              <a:t>/</a:t>
            </a:r>
            <a:r>
              <a:rPr lang="en-US" dirty="0" err="1"/>
              <a:t>db</a:t>
            </a:r>
            <a:r>
              <a:rPr lang="en-US" dirty="0"/>
              <a:t>/ folder:</a:t>
            </a:r>
          </a:p>
          <a:p>
            <a:pPr lvl="1"/>
            <a:r>
              <a:rPr lang="en-US" sz="1400" dirty="0" err="1"/>
              <a:t>mysql</a:t>
            </a:r>
            <a:r>
              <a:rPr lang="en-US" sz="1400" dirty="0"/>
              <a:t> -u admin -p -h maristairdb1.ced3raw81xcn.us-east-1.rds.amazonaws.com -P 3306 &lt; </a:t>
            </a:r>
            <a:r>
              <a:rPr lang="en-US" sz="1400" dirty="0" err="1"/>
              <a:t>MaristAirDBSQL.sql</a:t>
            </a:r>
            <a:endParaRPr lang="en-US" sz="1400" dirty="0"/>
          </a:p>
          <a:p>
            <a:pPr lvl="1"/>
            <a:r>
              <a:rPr lang="en-US" sz="1400" dirty="0" err="1"/>
              <a:t>mysql</a:t>
            </a:r>
            <a:r>
              <a:rPr lang="en-US" sz="1400" dirty="0"/>
              <a:t> -u admin -p -h maristairdb1.ced3raw81xcn.us-east-1.rds.amazonaws.com -P 3306 &lt; </a:t>
            </a:r>
            <a:r>
              <a:rPr lang="en-US" sz="1400" dirty="0" err="1"/>
              <a:t>MaristAir_Inserts.sql</a:t>
            </a:r>
            <a:endParaRPr lang="en-US" sz="1400" dirty="0"/>
          </a:p>
          <a:p>
            <a:pPr lvl="1"/>
            <a:r>
              <a:rPr lang="en-US" sz="1400" dirty="0" err="1"/>
              <a:t>mysql</a:t>
            </a:r>
            <a:r>
              <a:rPr lang="en-US" sz="1400" dirty="0"/>
              <a:t> -u admin -p -h maristairdb2.ced3raw81xcn.us-east-1.rds.amazonaws.com -P 3306 &lt; </a:t>
            </a:r>
            <a:r>
              <a:rPr lang="en-US" sz="1400" dirty="0" err="1"/>
              <a:t>MaristAirDBSQL.sql</a:t>
            </a:r>
            <a:endParaRPr lang="en-US" sz="1400" dirty="0"/>
          </a:p>
          <a:p>
            <a:pPr lvl="1"/>
            <a:r>
              <a:rPr lang="en-US" sz="1400" dirty="0" err="1"/>
              <a:t>mysql</a:t>
            </a:r>
            <a:r>
              <a:rPr lang="en-US" sz="1400" dirty="0"/>
              <a:t> -u admin -p -h maristairdb2.ced3raw81xcn.us-east-1.rds.amazonaws.com -P 3306 &lt; </a:t>
            </a:r>
            <a:r>
              <a:rPr lang="en-US" sz="1400" dirty="0" err="1"/>
              <a:t>MaristAir_Inserts.sql</a:t>
            </a:r>
            <a:endParaRPr lang="en-US" sz="1400" dirty="0"/>
          </a:p>
          <a:p>
            <a:endParaRPr lang="en-US" sz="1200" dirty="0"/>
          </a:p>
          <a:p>
            <a:pPr>
              <a:spcBef>
                <a:spcPts val="0"/>
              </a:spcBef>
            </a:pPr>
            <a:endParaRPr lang="en-US" dirty="0"/>
          </a:p>
        </p:txBody>
      </p:sp>
    </p:spTree>
    <p:extLst>
      <p:ext uri="{BB962C8B-B14F-4D97-AF65-F5344CB8AC3E}">
        <p14:creationId xmlns:p14="http://schemas.microsoft.com/office/powerpoint/2010/main" val="284112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BDB8-1A6A-42F8-B3EB-81C87D141020}"/>
              </a:ext>
            </a:extLst>
          </p:cNvPr>
          <p:cNvSpPr>
            <a:spLocks noGrp="1"/>
          </p:cNvSpPr>
          <p:nvPr>
            <p:ph type="title"/>
          </p:nvPr>
        </p:nvSpPr>
        <p:spPr/>
        <p:txBody>
          <a:bodyPr/>
          <a:lstStyle/>
          <a:p>
            <a:r>
              <a:rPr lang="en-US" dirty="0"/>
              <a:t>AWS RDS – Cont.</a:t>
            </a:r>
          </a:p>
        </p:txBody>
      </p:sp>
      <p:sp>
        <p:nvSpPr>
          <p:cNvPr id="3" name="Content Placeholder 2">
            <a:extLst>
              <a:ext uri="{FF2B5EF4-FFF2-40B4-BE49-F238E27FC236}">
                <a16:creationId xmlns:a16="http://schemas.microsoft.com/office/drawing/2014/main" id="{3B17A65F-954C-4E3A-B3BB-6347E9FC2DA4}"/>
              </a:ext>
            </a:extLst>
          </p:cNvPr>
          <p:cNvSpPr>
            <a:spLocks noGrp="1"/>
          </p:cNvSpPr>
          <p:nvPr>
            <p:ph idx="1"/>
          </p:nvPr>
        </p:nvSpPr>
        <p:spPr>
          <a:xfrm>
            <a:off x="1141412" y="2249487"/>
            <a:ext cx="4012479" cy="3541714"/>
          </a:xfrm>
        </p:spPr>
        <p:txBody>
          <a:bodyPr>
            <a:normAutofit/>
          </a:bodyPr>
          <a:lstStyle/>
          <a:p>
            <a:r>
              <a:rPr lang="en-US" sz="1800" dirty="0"/>
              <a:t>Screenshots of AWS RDS can be found:</a:t>
            </a:r>
            <a:r>
              <a:rPr lang="en-US" sz="1400" dirty="0"/>
              <a:t> </a:t>
            </a:r>
            <a:r>
              <a:rPr lang="en-US" sz="1400" dirty="0">
                <a:hlinkClick r:id="rId2"/>
              </a:rPr>
              <a:t>https://github.com/jboniello/marist-mscs621-2019-boniello/tree/master/docs/Database</a:t>
            </a:r>
            <a:r>
              <a:rPr lang="en-US" sz="1400" dirty="0"/>
              <a:t> </a:t>
            </a:r>
          </a:p>
          <a:p>
            <a:endParaRPr lang="en-US" sz="1400" dirty="0"/>
          </a:p>
          <a:p>
            <a:endParaRPr lang="en-US" sz="1400" dirty="0"/>
          </a:p>
          <a:p>
            <a:r>
              <a:rPr lang="en-US" sz="1800" dirty="0"/>
              <a:t>Example of maristairdb1 instance</a:t>
            </a:r>
          </a:p>
          <a:p>
            <a:endParaRPr lang="en-US" dirty="0"/>
          </a:p>
        </p:txBody>
      </p:sp>
      <p:pic>
        <p:nvPicPr>
          <p:cNvPr id="5" name="Picture 4">
            <a:extLst>
              <a:ext uri="{FF2B5EF4-FFF2-40B4-BE49-F238E27FC236}">
                <a16:creationId xmlns:a16="http://schemas.microsoft.com/office/drawing/2014/main" id="{742B0047-5EFC-4A1E-AFBB-820376D6EDF6}"/>
              </a:ext>
            </a:extLst>
          </p:cNvPr>
          <p:cNvPicPr>
            <a:picLocks noChangeAspect="1"/>
          </p:cNvPicPr>
          <p:nvPr/>
        </p:nvPicPr>
        <p:blipFill>
          <a:blip r:embed="rId3"/>
          <a:stretch>
            <a:fillRect/>
          </a:stretch>
        </p:blipFill>
        <p:spPr>
          <a:xfrm>
            <a:off x="5551056" y="841935"/>
            <a:ext cx="5394756" cy="5581956"/>
          </a:xfrm>
          <a:prstGeom prst="rect">
            <a:avLst/>
          </a:prstGeom>
        </p:spPr>
      </p:pic>
    </p:spTree>
    <p:extLst>
      <p:ext uri="{BB962C8B-B14F-4D97-AF65-F5344CB8AC3E}">
        <p14:creationId xmlns:p14="http://schemas.microsoft.com/office/powerpoint/2010/main" val="395175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FAEF-5C05-4F75-89EF-82FC63CD4A42}"/>
              </a:ext>
            </a:extLst>
          </p:cNvPr>
          <p:cNvSpPr>
            <a:spLocks noGrp="1"/>
          </p:cNvSpPr>
          <p:nvPr>
            <p:ph type="title"/>
          </p:nvPr>
        </p:nvSpPr>
        <p:spPr/>
        <p:txBody>
          <a:bodyPr/>
          <a:lstStyle/>
          <a:p>
            <a:r>
              <a:rPr lang="en-US" dirty="0"/>
              <a:t>Testing Connections</a:t>
            </a:r>
          </a:p>
        </p:txBody>
      </p:sp>
      <p:sp>
        <p:nvSpPr>
          <p:cNvPr id="3" name="Content Placeholder 2">
            <a:extLst>
              <a:ext uri="{FF2B5EF4-FFF2-40B4-BE49-F238E27FC236}">
                <a16:creationId xmlns:a16="http://schemas.microsoft.com/office/drawing/2014/main" id="{A93D48B5-AEB6-48F2-A49A-CFC6ABE99A3A}"/>
              </a:ext>
            </a:extLst>
          </p:cNvPr>
          <p:cNvSpPr>
            <a:spLocks noGrp="1"/>
          </p:cNvSpPr>
          <p:nvPr>
            <p:ph idx="1"/>
          </p:nvPr>
        </p:nvSpPr>
        <p:spPr>
          <a:xfrm>
            <a:off x="1141412" y="2249486"/>
            <a:ext cx="9905999" cy="3882865"/>
          </a:xfrm>
        </p:spPr>
        <p:txBody>
          <a:bodyPr>
            <a:normAutofit lnSpcReduction="10000"/>
          </a:bodyPr>
          <a:lstStyle/>
          <a:p>
            <a:pPr marL="0" indent="0">
              <a:buNone/>
            </a:pPr>
            <a:r>
              <a:rPr lang="en-US" sz="2100" dirty="0"/>
              <a:t>If testing the application, one should at least check out these functions:</a:t>
            </a:r>
          </a:p>
          <a:p>
            <a:r>
              <a:rPr lang="en-US" sz="1600" dirty="0"/>
              <a:t>Flight listings for each database under /reservation , before and after changing DB target</a:t>
            </a:r>
          </a:p>
          <a:p>
            <a:r>
              <a:rPr lang="en-US" sz="1600" dirty="0"/>
              <a:t>Change the database targets under /</a:t>
            </a:r>
            <a:r>
              <a:rPr lang="en-US" sz="1600" dirty="0" err="1"/>
              <a:t>changeDatabase</a:t>
            </a:r>
            <a:r>
              <a:rPr lang="en-US" sz="1600" dirty="0"/>
              <a:t>  </a:t>
            </a:r>
          </a:p>
          <a:p>
            <a:pPr lvl="1"/>
            <a:r>
              <a:rPr lang="en-US" sz="1400" dirty="0"/>
              <a:t>maristairdb1.ced3raw81xcn.us-east-1.rds.amazonaws.com   , port = 3306</a:t>
            </a:r>
          </a:p>
          <a:p>
            <a:pPr lvl="1"/>
            <a:r>
              <a:rPr lang="en-US" sz="1400" dirty="0"/>
              <a:t>maristairdb2.ced3raw81xcn.us-east-1.rds.amazonaws.com   , port = 3306</a:t>
            </a:r>
          </a:p>
          <a:p>
            <a:pPr lvl="1"/>
            <a:r>
              <a:rPr lang="en-US" sz="1100" dirty="0"/>
              <a:t>*Note – setting an invalid target will cause the other pages to have internal server errors. If that happens, navigate back to /</a:t>
            </a:r>
            <a:r>
              <a:rPr lang="en-US" sz="1100" dirty="0" err="1"/>
              <a:t>changeDatabase</a:t>
            </a:r>
            <a:r>
              <a:rPr lang="en-US" sz="1100" dirty="0"/>
              <a:t> and reset the target</a:t>
            </a:r>
          </a:p>
          <a:p>
            <a:r>
              <a:rPr lang="en-US" sz="1600" dirty="0"/>
              <a:t>Look at listings under /listings</a:t>
            </a:r>
          </a:p>
          <a:p>
            <a:r>
              <a:rPr lang="en-US" sz="1600" dirty="0"/>
              <a:t>Try and make a reservation in /reservation, and check for the new reservation ID under /listings</a:t>
            </a:r>
          </a:p>
          <a:p>
            <a:r>
              <a:rPr lang="en-US" sz="1600" dirty="0"/>
              <a:t>The example user should already be signed in using: email=</a:t>
            </a:r>
            <a:r>
              <a:rPr lang="en-US" sz="1600" dirty="0">
                <a:hlinkClick r:id="rId2"/>
              </a:rPr>
              <a:t>testuser@example.com</a:t>
            </a:r>
            <a:r>
              <a:rPr lang="en-US" sz="1600" dirty="0"/>
              <a:t>, pw=testuser1</a:t>
            </a:r>
          </a:p>
          <a:p>
            <a:r>
              <a:rPr lang="en-US" sz="1600" dirty="0"/>
              <a:t>If not, either login with that account, or create a new one!</a:t>
            </a:r>
          </a:p>
          <a:p>
            <a:endParaRPr lang="en-US" sz="2100" dirty="0"/>
          </a:p>
          <a:p>
            <a:pPr marL="457200" lvl="1" indent="0">
              <a:buNone/>
            </a:pPr>
            <a:endParaRPr lang="en-US" sz="1000" b="1" dirty="0"/>
          </a:p>
          <a:p>
            <a:endParaRPr lang="en-US" sz="1400" b="1" dirty="0"/>
          </a:p>
          <a:p>
            <a:endParaRPr lang="en-US" dirty="0"/>
          </a:p>
          <a:p>
            <a:endParaRPr lang="en-US" dirty="0"/>
          </a:p>
        </p:txBody>
      </p:sp>
    </p:spTree>
    <p:extLst>
      <p:ext uri="{BB962C8B-B14F-4D97-AF65-F5344CB8AC3E}">
        <p14:creationId xmlns:p14="http://schemas.microsoft.com/office/powerpoint/2010/main" val="11975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89C5-A0A7-49F0-8D2E-C323F248CD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1913EE-7985-4537-9C67-E9F79246EFDB}"/>
              </a:ext>
            </a:extLst>
          </p:cNvPr>
          <p:cNvSpPr>
            <a:spLocks noGrp="1"/>
          </p:cNvSpPr>
          <p:nvPr>
            <p:ph idx="1"/>
          </p:nvPr>
        </p:nvSpPr>
        <p:spPr/>
        <p:txBody>
          <a:bodyPr>
            <a:normAutofit fontScale="92500"/>
          </a:bodyPr>
          <a:lstStyle/>
          <a:p>
            <a:r>
              <a:rPr lang="en-US" dirty="0"/>
              <a:t>The </a:t>
            </a:r>
            <a:r>
              <a:rPr lang="en-US" dirty="0" err="1"/>
              <a:t>MaristAir</a:t>
            </a:r>
            <a:r>
              <a:rPr lang="en-US" dirty="0"/>
              <a:t> app is a airline reservation tool meant to show off hybridity within cloud environments. Whether the application is run locally, or within different cloud service providers, the tools are available to target any configured database. </a:t>
            </a:r>
          </a:p>
          <a:p>
            <a:r>
              <a:rPr lang="en-US" dirty="0"/>
              <a:t>Since the app is containerized, it can be deployed from Docker many times for a single airport for load-balancing, by many different airports for independent data sets,  or both cases when needs arise.</a:t>
            </a:r>
          </a:p>
          <a:p>
            <a:r>
              <a:rPr lang="en-US" dirty="0"/>
              <a:t>Using Docker, IBM Cloud Kubernetes, AWS ECS, and AWS RDS, the application was tested and deployed successfully as a hybrid cloud environment.  </a:t>
            </a:r>
          </a:p>
        </p:txBody>
      </p:sp>
    </p:spTree>
    <p:extLst>
      <p:ext uri="{BB962C8B-B14F-4D97-AF65-F5344CB8AC3E}">
        <p14:creationId xmlns:p14="http://schemas.microsoft.com/office/powerpoint/2010/main" val="166463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2260-42EE-4E6C-8B91-5412311D2BC1}"/>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EAA6655F-1942-4722-923E-E02C98BA40B6}"/>
              </a:ext>
            </a:extLst>
          </p:cNvPr>
          <p:cNvSpPr>
            <a:spLocks noGrp="1"/>
          </p:cNvSpPr>
          <p:nvPr>
            <p:ph idx="1"/>
          </p:nvPr>
        </p:nvSpPr>
        <p:spPr>
          <a:xfrm>
            <a:off x="1141412" y="1820411"/>
            <a:ext cx="9905999" cy="3970790"/>
          </a:xfrm>
        </p:spPr>
        <p:txBody>
          <a:bodyPr>
            <a:normAutofit lnSpcReduction="10000"/>
          </a:bodyPr>
          <a:lstStyle/>
          <a:p>
            <a:pPr marL="0" indent="0">
              <a:buNone/>
            </a:pPr>
            <a:r>
              <a:rPr lang="en-US" dirty="0"/>
              <a:t>To learn how the native cloud applications can be developed and deployed into the hybrid cloud environment. </a:t>
            </a:r>
          </a:p>
          <a:p>
            <a:pPr marL="0" indent="0">
              <a:buNone/>
            </a:pPr>
            <a:r>
              <a:rPr lang="en-US" u="sng" dirty="0"/>
              <a:t>Goals</a:t>
            </a:r>
          </a:p>
          <a:p>
            <a:pPr marL="457200" indent="-457200">
              <a:buFont typeface="+mj-lt"/>
              <a:buAutoNum type="arabicPeriod"/>
            </a:pPr>
            <a:r>
              <a:rPr lang="en-US" dirty="0"/>
              <a:t>Develop a cloud application in local environment, containerize, and post to </a:t>
            </a:r>
            <a:r>
              <a:rPr lang="en-US" dirty="0" err="1"/>
              <a:t>Dockerhub</a:t>
            </a:r>
            <a:endParaRPr lang="en-US" dirty="0"/>
          </a:p>
          <a:p>
            <a:pPr marL="457200" indent="-457200">
              <a:buFont typeface="+mj-lt"/>
              <a:buAutoNum type="arabicPeriod"/>
            </a:pPr>
            <a:r>
              <a:rPr lang="en-US" dirty="0"/>
              <a:t>Create a webpage for users to interact with (on local and cloud provider)</a:t>
            </a:r>
          </a:p>
          <a:p>
            <a:pPr marL="457200" indent="-457200">
              <a:buFont typeface="+mj-lt"/>
              <a:buAutoNum type="arabicPeriod"/>
            </a:pPr>
            <a:r>
              <a:rPr lang="en-US" dirty="0"/>
              <a:t>Connect with services provided by IBM Cloud and AWS and deploy the containers</a:t>
            </a:r>
          </a:p>
        </p:txBody>
      </p:sp>
    </p:spTree>
    <p:extLst>
      <p:ext uri="{BB962C8B-B14F-4D97-AF65-F5344CB8AC3E}">
        <p14:creationId xmlns:p14="http://schemas.microsoft.com/office/powerpoint/2010/main" val="326309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9B86-8F82-46E7-B8D7-0E1371364C7C}"/>
              </a:ext>
            </a:extLst>
          </p:cNvPr>
          <p:cNvSpPr>
            <a:spLocks noGrp="1"/>
          </p:cNvSpPr>
          <p:nvPr>
            <p:ph type="title"/>
          </p:nvPr>
        </p:nvSpPr>
        <p:spPr/>
        <p:txBody>
          <a:bodyPr/>
          <a:lstStyle/>
          <a:p>
            <a:r>
              <a:rPr lang="en-US" dirty="0"/>
              <a:t>What is </a:t>
            </a:r>
            <a:r>
              <a:rPr lang="en-US" dirty="0" err="1"/>
              <a:t>MaristAir</a:t>
            </a:r>
            <a:r>
              <a:rPr lang="en-US" dirty="0"/>
              <a:t>?</a:t>
            </a:r>
          </a:p>
        </p:txBody>
      </p:sp>
      <p:sp>
        <p:nvSpPr>
          <p:cNvPr id="3" name="Content Placeholder 2">
            <a:extLst>
              <a:ext uri="{FF2B5EF4-FFF2-40B4-BE49-F238E27FC236}">
                <a16:creationId xmlns:a16="http://schemas.microsoft.com/office/drawing/2014/main" id="{C1D9DD3B-288D-4702-9DD1-FA4D6A9D49D0}"/>
              </a:ext>
            </a:extLst>
          </p:cNvPr>
          <p:cNvSpPr>
            <a:spLocks noGrp="1"/>
          </p:cNvSpPr>
          <p:nvPr>
            <p:ph idx="1"/>
          </p:nvPr>
        </p:nvSpPr>
        <p:spPr>
          <a:xfrm>
            <a:off x="1141412" y="2249487"/>
            <a:ext cx="9905999" cy="3718176"/>
          </a:xfrm>
        </p:spPr>
        <p:txBody>
          <a:bodyPr>
            <a:normAutofit fontScale="92500" lnSpcReduction="10000"/>
          </a:bodyPr>
          <a:lstStyle/>
          <a:p>
            <a:r>
              <a:rPr lang="en-US" dirty="0" err="1"/>
              <a:t>MaristAir</a:t>
            </a:r>
            <a:r>
              <a:rPr lang="en-US" dirty="0"/>
              <a:t> was originally a local database application created for MSCS 542 to showcase database calls to an airline reservation system. This was created using a combination of MySQL tables and python-flask interface to mimic managing a real airline system over the web. The major functions include adding new flights, creating user accounts, and taking user reservations.</a:t>
            </a:r>
          </a:p>
          <a:p>
            <a:r>
              <a:rPr lang="en-US" dirty="0"/>
              <a:t>The initial setup is done by a database admin using MySQL CLI connections, including creating the Tables and default database access permissions.</a:t>
            </a:r>
          </a:p>
          <a:p>
            <a:r>
              <a:rPr lang="en-US" dirty="0"/>
              <a:t>The application admin and general users would then access through the web interface hosted by python-flask.</a:t>
            </a:r>
          </a:p>
        </p:txBody>
      </p:sp>
    </p:spTree>
    <p:extLst>
      <p:ext uri="{BB962C8B-B14F-4D97-AF65-F5344CB8AC3E}">
        <p14:creationId xmlns:p14="http://schemas.microsoft.com/office/powerpoint/2010/main" val="218313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EC92-1A89-4A4C-A702-D29ABF425653}"/>
              </a:ext>
            </a:extLst>
          </p:cNvPr>
          <p:cNvSpPr>
            <a:spLocks noGrp="1"/>
          </p:cNvSpPr>
          <p:nvPr>
            <p:ph type="title"/>
          </p:nvPr>
        </p:nvSpPr>
        <p:spPr/>
        <p:txBody>
          <a:bodyPr/>
          <a:lstStyle/>
          <a:p>
            <a:r>
              <a:rPr lang="en-US" dirty="0"/>
              <a:t>Why Convert to CLOUD </a:t>
            </a:r>
          </a:p>
        </p:txBody>
      </p:sp>
      <p:sp>
        <p:nvSpPr>
          <p:cNvPr id="3" name="Content Placeholder 2">
            <a:extLst>
              <a:ext uri="{FF2B5EF4-FFF2-40B4-BE49-F238E27FC236}">
                <a16:creationId xmlns:a16="http://schemas.microsoft.com/office/drawing/2014/main" id="{6968F468-FD8E-4194-875D-6768D59C8B18}"/>
              </a:ext>
            </a:extLst>
          </p:cNvPr>
          <p:cNvSpPr>
            <a:spLocks noGrp="1"/>
          </p:cNvSpPr>
          <p:nvPr>
            <p:ph idx="1"/>
          </p:nvPr>
        </p:nvSpPr>
        <p:spPr>
          <a:xfrm>
            <a:off x="1141412" y="1812758"/>
            <a:ext cx="9905999" cy="4426723"/>
          </a:xfrm>
        </p:spPr>
        <p:txBody>
          <a:bodyPr>
            <a:normAutofit lnSpcReduction="10000"/>
          </a:bodyPr>
          <a:lstStyle/>
          <a:p>
            <a:pPr marL="0" indent="0">
              <a:buNone/>
            </a:pPr>
            <a:r>
              <a:rPr lang="en-US" dirty="0"/>
              <a:t>An airline reservation system is a natural showcase of hybrid cloud capabilities for many reasons:</a:t>
            </a:r>
          </a:p>
          <a:p>
            <a:pPr lvl="1"/>
            <a:r>
              <a:rPr lang="en-US" dirty="0"/>
              <a:t>Using the same code, many different airports can deploy the application </a:t>
            </a:r>
          </a:p>
          <a:p>
            <a:pPr lvl="1"/>
            <a:r>
              <a:rPr lang="en-US" dirty="0"/>
              <a:t>Since each instance is configurable, the airport can customize their own database</a:t>
            </a:r>
          </a:p>
          <a:p>
            <a:pPr lvl="1"/>
            <a:r>
              <a:rPr lang="en-US" dirty="0"/>
              <a:t>For large airports, the system can be deployed to multiple containers and target a single private on-premises database, boosting data security.</a:t>
            </a:r>
          </a:p>
          <a:p>
            <a:pPr lvl="1"/>
            <a:r>
              <a:rPr lang="en-US" dirty="0"/>
              <a:t>Large scale deployments can deploy multiple instances and target multiple databases. </a:t>
            </a:r>
          </a:p>
          <a:p>
            <a:pPr marL="457200" lvl="1" indent="0">
              <a:buNone/>
            </a:pPr>
            <a:r>
              <a:rPr lang="en-US" dirty="0"/>
              <a:t>Example: A company operating in two countries wants to show both domestic and international flights on separate clusters based on user geographic region. They can configure multiple instances and have those instances target either a domestic or international database accordingly.</a:t>
            </a:r>
          </a:p>
          <a:p>
            <a:pPr lvl="1"/>
            <a:endParaRPr lang="en-US" dirty="0"/>
          </a:p>
        </p:txBody>
      </p:sp>
    </p:spTree>
    <p:extLst>
      <p:ext uri="{BB962C8B-B14F-4D97-AF65-F5344CB8AC3E}">
        <p14:creationId xmlns:p14="http://schemas.microsoft.com/office/powerpoint/2010/main" val="333291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CDD-2164-4210-8C0C-1B3129CCDAED}"/>
              </a:ext>
            </a:extLst>
          </p:cNvPr>
          <p:cNvSpPr>
            <a:spLocks noGrp="1"/>
          </p:cNvSpPr>
          <p:nvPr>
            <p:ph type="title"/>
          </p:nvPr>
        </p:nvSpPr>
        <p:spPr/>
        <p:txBody>
          <a:bodyPr/>
          <a:lstStyle/>
          <a:p>
            <a:r>
              <a:rPr lang="en-US" dirty="0"/>
              <a:t>Database Defined</a:t>
            </a:r>
          </a:p>
        </p:txBody>
      </p:sp>
      <p:sp>
        <p:nvSpPr>
          <p:cNvPr id="3" name="Content Placeholder 2">
            <a:extLst>
              <a:ext uri="{FF2B5EF4-FFF2-40B4-BE49-F238E27FC236}">
                <a16:creationId xmlns:a16="http://schemas.microsoft.com/office/drawing/2014/main" id="{A097E90D-B252-4E57-BF62-CB34A633153D}"/>
              </a:ext>
            </a:extLst>
          </p:cNvPr>
          <p:cNvSpPr>
            <a:spLocks noGrp="1"/>
          </p:cNvSpPr>
          <p:nvPr>
            <p:ph idx="1"/>
          </p:nvPr>
        </p:nvSpPr>
        <p:spPr>
          <a:xfrm>
            <a:off x="1141412" y="1764632"/>
            <a:ext cx="9905999" cy="4474850"/>
          </a:xfrm>
        </p:spPr>
        <p:txBody>
          <a:bodyPr>
            <a:normAutofit fontScale="85000" lnSpcReduction="20000"/>
          </a:bodyPr>
          <a:lstStyle/>
          <a:p>
            <a:pPr marL="0" indent="0">
              <a:buNone/>
            </a:pPr>
            <a:r>
              <a:rPr lang="en-US" dirty="0"/>
              <a:t>The Database used by the application consists of the following tables. ERD shown next slide:</a:t>
            </a:r>
          </a:p>
          <a:p>
            <a:r>
              <a:rPr lang="en-US" b="1" dirty="0"/>
              <a:t>Reservation</a:t>
            </a:r>
            <a:r>
              <a:rPr lang="en-US" dirty="0"/>
              <a:t> – contains the info about a user’s booking</a:t>
            </a:r>
          </a:p>
          <a:p>
            <a:r>
              <a:rPr lang="en-US" b="1" dirty="0"/>
              <a:t>User</a:t>
            </a:r>
            <a:r>
              <a:rPr lang="en-US" dirty="0"/>
              <a:t> – the ID through which a person interacts with the site</a:t>
            </a:r>
          </a:p>
          <a:p>
            <a:r>
              <a:rPr lang="en-US" b="1" dirty="0"/>
              <a:t>Billing</a:t>
            </a:r>
            <a:r>
              <a:rPr lang="en-US" dirty="0"/>
              <a:t> – credit card information tied to a User</a:t>
            </a:r>
          </a:p>
          <a:p>
            <a:r>
              <a:rPr lang="en-US" b="1" dirty="0"/>
              <a:t>Options</a:t>
            </a:r>
            <a:r>
              <a:rPr lang="en-US" dirty="0"/>
              <a:t> – list of available options, such as extra legroom or in-flight purchase </a:t>
            </a:r>
          </a:p>
          <a:p>
            <a:r>
              <a:rPr lang="en-US" b="1" dirty="0" err="1"/>
              <a:t>Option_List</a:t>
            </a:r>
            <a:r>
              <a:rPr lang="en-US" b="1" dirty="0"/>
              <a:t> </a:t>
            </a:r>
            <a:r>
              <a:rPr lang="en-US" dirty="0"/>
              <a:t>– associated selections from Options tied to a reservation</a:t>
            </a:r>
          </a:p>
          <a:p>
            <a:r>
              <a:rPr lang="en-US" b="1" dirty="0"/>
              <a:t>City</a:t>
            </a:r>
            <a:r>
              <a:rPr lang="en-US" dirty="0"/>
              <a:t> – details about a given city, such as New York</a:t>
            </a:r>
          </a:p>
          <a:p>
            <a:r>
              <a:rPr lang="en-US" b="1" dirty="0"/>
              <a:t>Flight</a:t>
            </a:r>
            <a:r>
              <a:rPr lang="en-US" dirty="0"/>
              <a:t> – details regarding a specific flight from one city to another</a:t>
            </a:r>
          </a:p>
          <a:p>
            <a:r>
              <a:rPr lang="en-US" b="1" dirty="0"/>
              <a:t>Plane</a:t>
            </a:r>
            <a:r>
              <a:rPr lang="en-US" dirty="0"/>
              <a:t> – contains list of different available planes, such as Boeing 747</a:t>
            </a:r>
          </a:p>
          <a:p>
            <a:r>
              <a:rPr lang="en-US" b="1" dirty="0"/>
              <a:t>Airline</a:t>
            </a:r>
            <a:r>
              <a:rPr lang="en-US" dirty="0"/>
              <a:t> – list of airlines the airport uses, such as United or JetBlue</a:t>
            </a:r>
          </a:p>
          <a:p>
            <a:endParaRPr lang="en-US" dirty="0"/>
          </a:p>
        </p:txBody>
      </p:sp>
    </p:spTree>
    <p:extLst>
      <p:ext uri="{BB962C8B-B14F-4D97-AF65-F5344CB8AC3E}">
        <p14:creationId xmlns:p14="http://schemas.microsoft.com/office/powerpoint/2010/main" val="203639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EF1D62-2F06-48A1-8D4A-D5B96EBEBCE4}"/>
              </a:ext>
            </a:extLst>
          </p:cNvPr>
          <p:cNvPicPr>
            <a:picLocks noChangeAspect="1"/>
          </p:cNvPicPr>
          <p:nvPr/>
        </p:nvPicPr>
        <p:blipFill>
          <a:blip r:embed="rId2"/>
          <a:stretch>
            <a:fillRect/>
          </a:stretch>
        </p:blipFill>
        <p:spPr>
          <a:xfrm>
            <a:off x="1584785" y="0"/>
            <a:ext cx="9019252" cy="6858000"/>
          </a:xfrm>
          <a:prstGeom prst="rect">
            <a:avLst/>
          </a:prstGeom>
        </p:spPr>
      </p:pic>
    </p:spTree>
    <p:extLst>
      <p:ext uri="{BB962C8B-B14F-4D97-AF65-F5344CB8AC3E}">
        <p14:creationId xmlns:p14="http://schemas.microsoft.com/office/powerpoint/2010/main" val="118300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50CA-BA28-40F1-A1A1-B7CAE592020D}"/>
              </a:ext>
            </a:extLst>
          </p:cNvPr>
          <p:cNvSpPr>
            <a:spLocks noGrp="1"/>
          </p:cNvSpPr>
          <p:nvPr>
            <p:ph type="title"/>
          </p:nvPr>
        </p:nvSpPr>
        <p:spPr/>
        <p:txBody>
          <a:bodyPr/>
          <a:lstStyle/>
          <a:p>
            <a:r>
              <a:rPr lang="en-US" dirty="0"/>
              <a:t>Code Overview</a:t>
            </a:r>
          </a:p>
        </p:txBody>
      </p:sp>
      <p:sp>
        <p:nvSpPr>
          <p:cNvPr id="3" name="Content Placeholder 2">
            <a:extLst>
              <a:ext uri="{FF2B5EF4-FFF2-40B4-BE49-F238E27FC236}">
                <a16:creationId xmlns:a16="http://schemas.microsoft.com/office/drawing/2014/main" id="{0DC5F7B0-7DF7-439C-8CCC-F3D2A5AB8442}"/>
              </a:ext>
            </a:extLst>
          </p:cNvPr>
          <p:cNvSpPr>
            <a:spLocks noGrp="1"/>
          </p:cNvSpPr>
          <p:nvPr>
            <p:ph idx="1"/>
          </p:nvPr>
        </p:nvSpPr>
        <p:spPr/>
        <p:txBody>
          <a:bodyPr/>
          <a:lstStyle/>
          <a:p>
            <a:r>
              <a:rPr lang="en-US" dirty="0"/>
              <a:t>The Code uses python-flask to achieve a web interface. The following are the relevant files:</a:t>
            </a:r>
          </a:p>
          <a:p>
            <a:pPr lvl="1"/>
            <a:r>
              <a:rPr lang="en-US" dirty="0"/>
              <a:t>app.py – the main program containing the web page APIs</a:t>
            </a:r>
          </a:p>
          <a:p>
            <a:pPr lvl="1"/>
            <a:r>
              <a:rPr lang="en-US" dirty="0"/>
              <a:t>Classes.py – a python representation of the database tables as well as the methods to interact with them, including the SQL commands.</a:t>
            </a:r>
          </a:p>
          <a:p>
            <a:pPr lvl="1"/>
            <a:r>
              <a:rPr lang="en-US" dirty="0" err="1"/>
              <a:t>db</a:t>
            </a:r>
            <a:r>
              <a:rPr lang="en-US" dirty="0"/>
              <a:t> folder – contains initial database setup commands to be used by DB admin </a:t>
            </a:r>
          </a:p>
          <a:p>
            <a:pPr lvl="1"/>
            <a:r>
              <a:rPr lang="en-US" dirty="0"/>
              <a:t>static folder – contains </a:t>
            </a:r>
            <a:r>
              <a:rPr lang="en-US" dirty="0" err="1"/>
              <a:t>javascript</a:t>
            </a:r>
            <a:r>
              <a:rPr lang="en-US" dirty="0"/>
              <a:t> and </a:t>
            </a:r>
            <a:r>
              <a:rPr lang="en-US" dirty="0" err="1"/>
              <a:t>css</a:t>
            </a:r>
            <a:r>
              <a:rPr lang="en-US" dirty="0"/>
              <a:t> files used on the webpages</a:t>
            </a:r>
          </a:p>
          <a:p>
            <a:pPr lvl="1"/>
            <a:r>
              <a:rPr lang="en-US" dirty="0"/>
              <a:t>templates – contains the HTML files for each webpage</a:t>
            </a:r>
          </a:p>
        </p:txBody>
      </p:sp>
    </p:spTree>
    <p:extLst>
      <p:ext uri="{BB962C8B-B14F-4D97-AF65-F5344CB8AC3E}">
        <p14:creationId xmlns:p14="http://schemas.microsoft.com/office/powerpoint/2010/main" val="45531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096F-4760-4F67-8AB3-608D100C3C01}"/>
              </a:ext>
            </a:extLst>
          </p:cNvPr>
          <p:cNvSpPr>
            <a:spLocks noGrp="1"/>
          </p:cNvSpPr>
          <p:nvPr>
            <p:ph type="title"/>
          </p:nvPr>
        </p:nvSpPr>
        <p:spPr/>
        <p:txBody>
          <a:bodyPr/>
          <a:lstStyle/>
          <a:p>
            <a:r>
              <a:rPr lang="en-US" dirty="0"/>
              <a:t>Code Overview – app.py</a:t>
            </a:r>
          </a:p>
        </p:txBody>
      </p:sp>
      <p:sp>
        <p:nvSpPr>
          <p:cNvPr id="3" name="Content Placeholder 2">
            <a:extLst>
              <a:ext uri="{FF2B5EF4-FFF2-40B4-BE49-F238E27FC236}">
                <a16:creationId xmlns:a16="http://schemas.microsoft.com/office/drawing/2014/main" id="{D3543576-EF7C-47DF-86AA-E169C4BA43E3}"/>
              </a:ext>
            </a:extLst>
          </p:cNvPr>
          <p:cNvSpPr>
            <a:spLocks noGrp="1"/>
          </p:cNvSpPr>
          <p:nvPr>
            <p:ph idx="1"/>
          </p:nvPr>
        </p:nvSpPr>
        <p:spPr>
          <a:xfrm>
            <a:off x="1141412" y="2249487"/>
            <a:ext cx="9905999" cy="3874476"/>
          </a:xfrm>
        </p:spPr>
        <p:txBody>
          <a:bodyPr>
            <a:normAutofit fontScale="92500" lnSpcReduction="10000"/>
          </a:bodyPr>
          <a:lstStyle/>
          <a:p>
            <a:r>
              <a:rPr lang="en-US" dirty="0"/>
              <a:t>This page contains an @</a:t>
            </a:r>
            <a:r>
              <a:rPr lang="en-US" dirty="0" err="1"/>
              <a:t>app.route</a:t>
            </a:r>
            <a:r>
              <a:rPr lang="en-US" dirty="0"/>
              <a:t> for every method in the API</a:t>
            </a:r>
          </a:p>
          <a:p>
            <a:r>
              <a:rPr lang="en-US" sz="2300" dirty="0"/>
              <a:t>The code imports the relevant classes (representing database tables) as needed</a:t>
            </a:r>
          </a:p>
          <a:p>
            <a:pPr lvl="1"/>
            <a:r>
              <a:rPr lang="en-US" sz="1900" dirty="0"/>
              <a:t>Ex:  ‘</a:t>
            </a:r>
            <a:r>
              <a:rPr lang="en-US" sz="1900" dirty="0" err="1"/>
              <a:t>createAccount</a:t>
            </a:r>
            <a:r>
              <a:rPr lang="en-US" sz="1900" dirty="0"/>
              <a:t>’ imports the User class to interact with the database and create session credentials</a:t>
            </a:r>
          </a:p>
          <a:p>
            <a:r>
              <a:rPr lang="en-US" dirty="0"/>
              <a:t>The main API functions are self evident (full definition in </a:t>
            </a:r>
            <a:r>
              <a:rPr lang="en-US" dirty="0" err="1"/>
              <a:t>Github</a:t>
            </a:r>
            <a:r>
              <a:rPr lang="en-US" dirty="0"/>
              <a:t>):</a:t>
            </a:r>
          </a:p>
          <a:p>
            <a:pPr lvl="1"/>
            <a:r>
              <a:rPr lang="en-US" sz="1800" dirty="0"/>
              <a:t>index.html , </a:t>
            </a:r>
            <a:r>
              <a:rPr lang="en-US" sz="1800" dirty="0" err="1"/>
              <a:t>createAccount</a:t>
            </a:r>
            <a:r>
              <a:rPr lang="en-US" sz="1800" dirty="0"/>
              <a:t>, login, logout, </a:t>
            </a:r>
            <a:r>
              <a:rPr lang="en-US" sz="1800" dirty="0" err="1"/>
              <a:t>addFlight</a:t>
            </a:r>
            <a:r>
              <a:rPr lang="en-US" sz="1800" dirty="0"/>
              <a:t>, reservation, listing, and </a:t>
            </a:r>
            <a:r>
              <a:rPr lang="en-US" sz="1800" dirty="0" err="1"/>
              <a:t>changeDatabase</a:t>
            </a:r>
            <a:endParaRPr lang="en-US" sz="1800" dirty="0"/>
          </a:p>
          <a:p>
            <a:r>
              <a:rPr lang="en-US" sz="2000" dirty="0" err="1"/>
              <a:t>dbHost</a:t>
            </a:r>
            <a:r>
              <a:rPr lang="en-US" sz="2000" dirty="0"/>
              <a:t> and </a:t>
            </a:r>
            <a:r>
              <a:rPr lang="en-US" sz="2000" dirty="0" err="1"/>
              <a:t>dbPort</a:t>
            </a:r>
            <a:r>
              <a:rPr lang="en-US" sz="2000" dirty="0"/>
              <a:t> are defined during runtime, and changed by ‘</a:t>
            </a:r>
            <a:r>
              <a:rPr lang="en-US" sz="2000" dirty="0" err="1"/>
              <a:t>changeDatabase</a:t>
            </a:r>
            <a:r>
              <a:rPr lang="en-US" sz="2000" dirty="0"/>
              <a:t>’</a:t>
            </a:r>
          </a:p>
          <a:p>
            <a:r>
              <a:rPr lang="en-US" sz="2000" dirty="0"/>
              <a:t>Interactions with the database are done by passing in </a:t>
            </a:r>
            <a:r>
              <a:rPr lang="en-US" sz="2000" dirty="0" err="1"/>
              <a:t>dbHost</a:t>
            </a:r>
            <a:r>
              <a:rPr lang="en-US" sz="2000" dirty="0"/>
              <a:t> and </a:t>
            </a:r>
            <a:r>
              <a:rPr lang="en-US" sz="2000" dirty="0" err="1"/>
              <a:t>dbPort</a:t>
            </a:r>
            <a:r>
              <a:rPr lang="en-US" sz="2000" dirty="0"/>
              <a:t> on the User class instantiation, where the connection code lies </a:t>
            </a:r>
          </a:p>
          <a:p>
            <a:pPr marL="457200" lvl="1" indent="0">
              <a:buNone/>
            </a:pPr>
            <a:endParaRPr lang="en-US" dirty="0"/>
          </a:p>
        </p:txBody>
      </p:sp>
    </p:spTree>
    <p:extLst>
      <p:ext uri="{BB962C8B-B14F-4D97-AF65-F5344CB8AC3E}">
        <p14:creationId xmlns:p14="http://schemas.microsoft.com/office/powerpoint/2010/main" val="3141149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889</TotalTime>
  <Words>2165</Words>
  <Application>Microsoft Office PowerPoint</Application>
  <PresentationFormat>Widescreen</PresentationFormat>
  <Paragraphs>196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Tw Cen MT</vt:lpstr>
      <vt:lpstr>Circuit</vt:lpstr>
      <vt:lpstr>MaristAir Cloud App</vt:lpstr>
      <vt:lpstr>Overview</vt:lpstr>
      <vt:lpstr>Project Objective</vt:lpstr>
      <vt:lpstr>What is MaristAir?</vt:lpstr>
      <vt:lpstr>Why Convert to CLOUD </vt:lpstr>
      <vt:lpstr>Database Defined</vt:lpstr>
      <vt:lpstr>PowerPoint Presentation</vt:lpstr>
      <vt:lpstr>Code Overview</vt:lpstr>
      <vt:lpstr>Code Overview – app.py</vt:lpstr>
      <vt:lpstr>Code Overview – Classes.py</vt:lpstr>
      <vt:lpstr>Code Overview – User Class</vt:lpstr>
      <vt:lpstr>Web Page Examples</vt:lpstr>
      <vt:lpstr>Architecture</vt:lpstr>
      <vt:lpstr>PowerPoint Presentation</vt:lpstr>
      <vt:lpstr>Local Cloud Deployment</vt:lpstr>
      <vt:lpstr>Local to Cloud</vt:lpstr>
      <vt:lpstr>IBM Cloud</vt:lpstr>
      <vt:lpstr>IBM Cloud – Cont.</vt:lpstr>
      <vt:lpstr>AWS ECS</vt:lpstr>
      <vt:lpstr>AWS Cluster</vt:lpstr>
      <vt:lpstr>AWS VPC Network Rules</vt:lpstr>
      <vt:lpstr>AWS MaristAir-Service</vt:lpstr>
      <vt:lpstr>AWS Running Task </vt:lpstr>
      <vt:lpstr>AWS Relational Database Service (RDS)</vt:lpstr>
      <vt:lpstr>AWS RDS – Cont.</vt:lpstr>
      <vt:lpstr>Testing Connections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MaristAir Cloud App</dc:title>
  <dc:creator>Jason Boniello</dc:creator>
  <cp:lastModifiedBy>Jason Boniello</cp:lastModifiedBy>
  <cp:revision>29</cp:revision>
  <dcterms:created xsi:type="dcterms:W3CDTF">2019-12-14T19:28:15Z</dcterms:created>
  <dcterms:modified xsi:type="dcterms:W3CDTF">2019-12-15T10:18:00Z</dcterms:modified>
</cp:coreProperties>
</file>