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6"/>
  </p:notesMasterIdLst>
  <p:handoutMasterIdLst>
    <p:handoutMasterId r:id="rId37"/>
  </p:handoutMasterIdLst>
  <p:sldIdLst>
    <p:sldId id="387" r:id="rId2"/>
    <p:sldId id="450" r:id="rId3"/>
    <p:sldId id="456" r:id="rId4"/>
    <p:sldId id="457" r:id="rId5"/>
    <p:sldId id="478" r:id="rId6"/>
    <p:sldId id="479" r:id="rId7"/>
    <p:sldId id="458" r:id="rId8"/>
    <p:sldId id="459" r:id="rId9"/>
    <p:sldId id="476" r:id="rId10"/>
    <p:sldId id="477"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80" r:id="rId26"/>
    <p:sldId id="481" r:id="rId27"/>
    <p:sldId id="482" r:id="rId28"/>
    <p:sldId id="483" r:id="rId29"/>
    <p:sldId id="484" r:id="rId30"/>
    <p:sldId id="485" r:id="rId31"/>
    <p:sldId id="486" r:id="rId32"/>
    <p:sldId id="487" r:id="rId33"/>
    <p:sldId id="488" r:id="rId34"/>
    <p:sldId id="489" r:id="rId35"/>
  </p:sldIdLst>
  <p:sldSz cx="9144000" cy="6858000" type="screen4x3"/>
  <p:notesSz cx="6883400" cy="9906000"/>
  <p:defaultTextStyle>
    <a:defPPr>
      <a:defRPr lang="fr-F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CC"/>
    <a:srgbClr val="FFFF99"/>
    <a:srgbClr val="CCECFF"/>
    <a:srgbClr val="CCFF99"/>
    <a:srgbClr val="FFFF00"/>
    <a:srgbClr val="65BEFF"/>
    <a:srgbClr val="0066FF"/>
    <a:srgbClr val="00A808"/>
    <a:srgbClr val="CC9B00"/>
    <a:srgbClr val="FF617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8" autoAdjust="0"/>
    <p:restoredTop sz="94008" autoAdjust="0"/>
  </p:normalViewPr>
  <p:slideViewPr>
    <p:cSldViewPr snapToGrid="0">
      <p:cViewPr>
        <p:scale>
          <a:sx n="82" d="100"/>
          <a:sy n="82" d="100"/>
        </p:scale>
        <p:origin x="-10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1" d="100"/>
          <a:sy n="61" d="100"/>
        </p:scale>
        <p:origin x="-1692" y="-78"/>
      </p:cViewPr>
      <p:guideLst>
        <p:guide orient="horz" pos="3120"/>
        <p:guide pos="216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82913"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defTabSz="958850">
              <a:defRPr sz="1300">
                <a:effectLst/>
              </a:defRPr>
            </a:lvl1pPr>
          </a:lstStyle>
          <a:p>
            <a:pPr>
              <a:defRPr/>
            </a:pPr>
            <a:endParaRPr lang="fr-FR" dirty="0"/>
          </a:p>
        </p:txBody>
      </p:sp>
      <p:sp>
        <p:nvSpPr>
          <p:cNvPr id="122883" name="Rectangle 3"/>
          <p:cNvSpPr>
            <a:spLocks noGrp="1" noChangeArrowheads="1"/>
          </p:cNvSpPr>
          <p:nvPr>
            <p:ph type="dt" sz="quarter" idx="1"/>
          </p:nvPr>
        </p:nvSpPr>
        <p:spPr bwMode="auto">
          <a:xfrm>
            <a:off x="3898900" y="0"/>
            <a:ext cx="2982913"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algn="r" defTabSz="958850">
              <a:defRPr sz="1300">
                <a:effectLst/>
              </a:defRPr>
            </a:lvl1pPr>
          </a:lstStyle>
          <a:p>
            <a:pPr>
              <a:defRPr/>
            </a:pPr>
            <a:endParaRPr lang="fr-FR" dirty="0"/>
          </a:p>
        </p:txBody>
      </p:sp>
      <p:sp>
        <p:nvSpPr>
          <p:cNvPr id="122884" name="Rectangle 4"/>
          <p:cNvSpPr>
            <a:spLocks noGrp="1" noChangeArrowheads="1"/>
          </p:cNvSpPr>
          <p:nvPr>
            <p:ph type="ftr" sz="quarter" idx="2"/>
          </p:nvPr>
        </p:nvSpPr>
        <p:spPr bwMode="auto">
          <a:xfrm>
            <a:off x="0" y="9409113"/>
            <a:ext cx="2982913"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defTabSz="958850">
              <a:defRPr sz="1300">
                <a:effectLst/>
              </a:defRPr>
            </a:lvl1pPr>
          </a:lstStyle>
          <a:p>
            <a:pPr>
              <a:defRPr/>
            </a:pPr>
            <a:endParaRPr lang="fr-FR" dirty="0"/>
          </a:p>
        </p:txBody>
      </p:sp>
      <p:sp>
        <p:nvSpPr>
          <p:cNvPr id="122885" name="Rectangle 5"/>
          <p:cNvSpPr>
            <a:spLocks noGrp="1" noChangeArrowheads="1"/>
          </p:cNvSpPr>
          <p:nvPr>
            <p:ph type="sldNum" sz="quarter" idx="3"/>
          </p:nvPr>
        </p:nvSpPr>
        <p:spPr bwMode="auto">
          <a:xfrm>
            <a:off x="3898900" y="9409113"/>
            <a:ext cx="2982913"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algn="r" defTabSz="958850">
              <a:defRPr sz="1300">
                <a:effectLst/>
              </a:defRPr>
            </a:lvl1pPr>
          </a:lstStyle>
          <a:p>
            <a:pPr>
              <a:defRPr/>
            </a:pPr>
            <a:fld id="{B9D4BE19-C9B5-44EB-9944-5FC58AD948A9}" type="slidenum">
              <a:rPr lang="fr-FR"/>
              <a:pPr>
                <a:defRPr/>
              </a:pPr>
              <a:t>‹N°›</a:t>
            </a:fld>
            <a:endParaRPr lang="fr-FR" dirty="0"/>
          </a:p>
        </p:txBody>
      </p:sp>
    </p:spTree>
    <p:extLst>
      <p:ext uri="{BB962C8B-B14F-4D97-AF65-F5344CB8AC3E}">
        <p14:creationId xmlns="" xmlns:p14="http://schemas.microsoft.com/office/powerpoint/2010/main" val="3744468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82913"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defTabSz="958850">
              <a:defRPr sz="1300">
                <a:effectLst/>
              </a:defRPr>
            </a:lvl1pPr>
          </a:lstStyle>
          <a:p>
            <a:pPr>
              <a:defRPr/>
            </a:pPr>
            <a:endParaRPr lang="fr-FR" dirty="0"/>
          </a:p>
        </p:txBody>
      </p:sp>
      <p:sp>
        <p:nvSpPr>
          <p:cNvPr id="100355" name="Rectangle 3"/>
          <p:cNvSpPr>
            <a:spLocks noGrp="1" noChangeArrowheads="1"/>
          </p:cNvSpPr>
          <p:nvPr>
            <p:ph type="dt" idx="1"/>
          </p:nvPr>
        </p:nvSpPr>
        <p:spPr bwMode="auto">
          <a:xfrm>
            <a:off x="3898900" y="0"/>
            <a:ext cx="2982913" cy="4953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lvl1pPr algn="r" defTabSz="958850">
              <a:defRPr sz="1300">
                <a:effectLst/>
              </a:defRPr>
            </a:lvl1pPr>
          </a:lstStyle>
          <a:p>
            <a:pPr>
              <a:defRPr/>
            </a:pPr>
            <a:endParaRPr lang="fr-FR" dirty="0"/>
          </a:p>
        </p:txBody>
      </p:sp>
      <p:sp>
        <p:nvSpPr>
          <p:cNvPr id="14340" name="Rectangle 4"/>
          <p:cNvSpPr>
            <a:spLocks noGrp="1" noRot="1" noChangeAspect="1" noChangeArrowheads="1" noTextEdit="1"/>
          </p:cNvSpPr>
          <p:nvPr>
            <p:ph type="sldImg" idx="2"/>
          </p:nvPr>
        </p:nvSpPr>
        <p:spPr bwMode="auto">
          <a:xfrm>
            <a:off x="965200" y="742950"/>
            <a:ext cx="4953000" cy="3714750"/>
          </a:xfrm>
          <a:prstGeom prst="rect">
            <a:avLst/>
          </a:prstGeom>
          <a:noFill/>
          <a:ln w="9525">
            <a:solidFill>
              <a:srgbClr val="000000"/>
            </a:solidFill>
            <a:miter lim="800000"/>
            <a:headEnd/>
            <a:tailEnd/>
          </a:ln>
        </p:spPr>
      </p:sp>
      <p:sp>
        <p:nvSpPr>
          <p:cNvPr id="100357" name="Rectangle 5"/>
          <p:cNvSpPr>
            <a:spLocks noGrp="1" noChangeArrowheads="1"/>
          </p:cNvSpPr>
          <p:nvPr>
            <p:ph type="body" sz="quarter" idx="3"/>
          </p:nvPr>
        </p:nvSpPr>
        <p:spPr bwMode="auto">
          <a:xfrm>
            <a:off x="688975" y="4705350"/>
            <a:ext cx="5505450" cy="4457700"/>
          </a:xfrm>
          <a:prstGeom prst="rect">
            <a:avLst/>
          </a:prstGeom>
          <a:noFill/>
          <a:ln w="9525">
            <a:noFill/>
            <a:miter lim="800000"/>
            <a:headEnd/>
            <a:tailEnd/>
          </a:ln>
          <a:effectLst/>
        </p:spPr>
        <p:txBody>
          <a:bodyPr vert="horz" wrap="square" lIns="95939" tIns="47969" rIns="95939" bIns="47969"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00358" name="Rectangle 6"/>
          <p:cNvSpPr>
            <a:spLocks noGrp="1" noChangeArrowheads="1"/>
          </p:cNvSpPr>
          <p:nvPr>
            <p:ph type="ftr" sz="quarter" idx="4"/>
          </p:nvPr>
        </p:nvSpPr>
        <p:spPr bwMode="auto">
          <a:xfrm>
            <a:off x="0" y="9409113"/>
            <a:ext cx="2982913"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defTabSz="958850">
              <a:defRPr sz="1300">
                <a:effectLst/>
              </a:defRPr>
            </a:lvl1pPr>
          </a:lstStyle>
          <a:p>
            <a:pPr>
              <a:defRPr/>
            </a:pPr>
            <a:endParaRPr lang="fr-FR" dirty="0"/>
          </a:p>
        </p:txBody>
      </p:sp>
      <p:sp>
        <p:nvSpPr>
          <p:cNvPr id="100359" name="Rectangle 7"/>
          <p:cNvSpPr>
            <a:spLocks noGrp="1" noChangeArrowheads="1"/>
          </p:cNvSpPr>
          <p:nvPr>
            <p:ph type="sldNum" sz="quarter" idx="5"/>
          </p:nvPr>
        </p:nvSpPr>
        <p:spPr bwMode="auto">
          <a:xfrm>
            <a:off x="3898900" y="9409113"/>
            <a:ext cx="2982913" cy="495300"/>
          </a:xfrm>
          <a:prstGeom prst="rect">
            <a:avLst/>
          </a:prstGeom>
          <a:noFill/>
          <a:ln w="9525">
            <a:noFill/>
            <a:miter lim="800000"/>
            <a:headEnd/>
            <a:tailEnd/>
          </a:ln>
          <a:effectLst/>
        </p:spPr>
        <p:txBody>
          <a:bodyPr vert="horz" wrap="square" lIns="95939" tIns="47969" rIns="95939" bIns="47969" numCol="1" anchor="b" anchorCtr="0" compatLnSpc="1">
            <a:prstTxWarp prst="textNoShape">
              <a:avLst/>
            </a:prstTxWarp>
          </a:bodyPr>
          <a:lstStyle>
            <a:lvl1pPr algn="r" defTabSz="958850">
              <a:defRPr sz="1300">
                <a:effectLst/>
              </a:defRPr>
            </a:lvl1pPr>
          </a:lstStyle>
          <a:p>
            <a:pPr>
              <a:defRPr/>
            </a:pPr>
            <a:fld id="{DAFE3036-E8F7-4011-A89E-E1A74FD99832}" type="slidenum">
              <a:rPr lang="fr-FR"/>
              <a:pPr>
                <a:defRPr/>
              </a:pPr>
              <a:t>‹N°›</a:t>
            </a:fld>
            <a:endParaRPr lang="fr-FR" dirty="0"/>
          </a:p>
        </p:txBody>
      </p:sp>
    </p:spTree>
    <p:extLst>
      <p:ext uri="{BB962C8B-B14F-4D97-AF65-F5344CB8AC3E}">
        <p14:creationId xmlns="" xmlns:p14="http://schemas.microsoft.com/office/powerpoint/2010/main" val="3554379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white">
          <a:xfrm>
            <a:off x="431800" y="463550"/>
            <a:ext cx="8277225" cy="914400"/>
          </a:xfrm>
        </p:spPr>
        <p:txBody>
          <a:bodyPr anchor="b"/>
          <a:lstStyle>
            <a:lvl1pPr>
              <a:lnSpc>
                <a:spcPct val="90000"/>
              </a:lnSpc>
              <a:defRPr sz="2900" b="1"/>
            </a:lvl1pPr>
          </a:lstStyle>
          <a:p>
            <a:r>
              <a:rPr lang="fr-FR"/>
              <a:t>Cliquez et modifiez le titre</a:t>
            </a:r>
          </a:p>
        </p:txBody>
      </p:sp>
      <p:sp>
        <p:nvSpPr>
          <p:cNvPr id="2051" name="Rectangle 3"/>
          <p:cNvSpPr>
            <a:spLocks noGrp="1" noChangeArrowheads="1"/>
          </p:cNvSpPr>
          <p:nvPr>
            <p:ph type="subTitle" idx="1"/>
          </p:nvPr>
        </p:nvSpPr>
        <p:spPr bwMode="auto">
          <a:xfrm>
            <a:off x="3232150" y="2446338"/>
            <a:ext cx="5475288" cy="3736975"/>
          </a:xfrm>
        </p:spPr>
        <p:txBody>
          <a:bodyPr/>
          <a:lstStyle>
            <a:lvl1pPr>
              <a:lnSpc>
                <a:spcPct val="90000"/>
              </a:lnSpc>
              <a:spcAft>
                <a:spcPct val="0"/>
              </a:spcAft>
              <a:defRPr sz="1600" b="0">
                <a:solidFill>
                  <a:schemeClr val="tx1"/>
                </a:solidFill>
              </a:defRPr>
            </a:lvl1pPr>
          </a:lstStyle>
          <a:p>
            <a:r>
              <a:rPr lang="fr-FR"/>
              <a:t>Cliquez pour modifier le style des sous-titres du masque</a:t>
            </a:r>
          </a:p>
        </p:txBody>
      </p:sp>
    </p:spTree>
    <p:extLst>
      <p:ext uri="{BB962C8B-B14F-4D97-AF65-F5344CB8AC3E}">
        <p14:creationId xmlns="" xmlns:p14="http://schemas.microsoft.com/office/powerpoint/2010/main" val="257128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5C486918-5346-4EC3-B486-D308BAFB9A68}"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419055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2100" y="76200"/>
            <a:ext cx="2070100" cy="58674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31800" y="76200"/>
            <a:ext cx="6057900" cy="5867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8AF96FFA-BE83-4358-A10D-699C5E2F52D9}"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123268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31800" y="76200"/>
            <a:ext cx="8275638" cy="8382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36563" y="1223963"/>
            <a:ext cx="4060825" cy="4719637"/>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9788" y="1223963"/>
            <a:ext cx="4062412" cy="471963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ECB81042-1513-4516-897F-E9C9D7DFCFA6}"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202207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713ABC14-E915-44E7-909A-99D5CBA988EE}"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245048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FD177208-DF31-48BA-B0AE-CB7F01FB07DD}"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147796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36563" y="1223963"/>
            <a:ext cx="4060825" cy="471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9788" y="1223963"/>
            <a:ext cx="4062412" cy="471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D8D781D3-3499-41C5-9004-28964451E7C4}"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252757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39DE5F48-9D80-4C96-80A4-11298FFE9340}"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267226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C0D1B6F7-97EC-450B-86F7-A56C19E39358}"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298556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0B677AE7-F5D8-4512-9863-546ABA9AF9F6}"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222359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A04F87B8-0522-4943-9EAB-4F25299C827F}"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21371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a:solidFill>
                  <a:srgbClr val="000000"/>
                </a:solidFill>
              </a:rPr>
              <a:t>PRÉSENTATION / </a:t>
            </a:r>
            <a:fld id="{F7FF279E-7D79-48ED-A83F-1030FF373536}" type="datetime1">
              <a:rPr lang="fr-FR">
                <a:solidFill>
                  <a:srgbClr val="000000"/>
                </a:solidFill>
              </a:rPr>
              <a:pPr>
                <a:defRPr/>
              </a:pPr>
              <a:t>17/10/2014</a:t>
            </a:fld>
            <a:endParaRPr lang="fr-FR">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3998A680-2661-49B0-90A5-226EFE8EE022}" type="slidenum">
              <a:rPr lang="fr-FR">
                <a:solidFill>
                  <a:srgbClr val="000000"/>
                </a:solidFill>
              </a:rPr>
              <a:pPr>
                <a:defRPr/>
              </a:pPr>
              <a:t>‹N°›</a:t>
            </a:fld>
            <a:endParaRPr lang="fr-FR" sz="1400">
              <a:solidFill>
                <a:srgbClr val="000000"/>
              </a:solidFill>
            </a:endParaRPr>
          </a:p>
        </p:txBody>
      </p:sp>
    </p:spTree>
    <p:extLst>
      <p:ext uri="{BB962C8B-B14F-4D97-AF65-F5344CB8AC3E}">
        <p14:creationId xmlns="" xmlns:p14="http://schemas.microsoft.com/office/powerpoint/2010/main" val="99898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1588"/>
            <a:ext cx="9145588" cy="685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Picture 10"/>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2659063" y="6108700"/>
            <a:ext cx="6484937"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31800" y="76200"/>
            <a:ext cx="8275638"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fr-FR" smtClean="0"/>
              <a:t>Cliquez et modifiez le titre</a:t>
            </a:r>
          </a:p>
        </p:txBody>
      </p:sp>
      <p:sp>
        <p:nvSpPr>
          <p:cNvPr id="1029" name="Rectangle 3"/>
          <p:cNvSpPr>
            <a:spLocks noGrp="1" noChangeArrowheads="1"/>
          </p:cNvSpPr>
          <p:nvPr>
            <p:ph type="body" idx="1"/>
          </p:nvPr>
        </p:nvSpPr>
        <p:spPr bwMode="gray">
          <a:xfrm>
            <a:off x="436563" y="1223963"/>
            <a:ext cx="8275637" cy="4719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5"/>
          <p:cNvSpPr>
            <a:spLocks noGrp="1" noChangeArrowheads="1"/>
          </p:cNvSpPr>
          <p:nvPr>
            <p:ph type="ftr" sz="quarter" idx="3"/>
          </p:nvPr>
        </p:nvSpPr>
        <p:spPr bwMode="auto">
          <a:xfrm>
            <a:off x="3203575" y="6381750"/>
            <a:ext cx="2162175" cy="215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b="1">
                <a:latin typeface="Arial" charset="0"/>
              </a:defRPr>
            </a:lvl1pPr>
          </a:lstStyle>
          <a:p>
            <a:pPr eaLnBrk="0" hangingPunct="0">
              <a:defRPr/>
            </a:pPr>
            <a:r>
              <a:rPr lang="fr-FR">
                <a:solidFill>
                  <a:srgbClr val="000000"/>
                </a:solidFill>
                <a:effectLst/>
              </a:rPr>
              <a:t>PRÉSENTATION / </a:t>
            </a:r>
            <a:fld id="{F7FF279E-7D79-48ED-A83F-1030FF373536}" type="datetime1">
              <a:rPr lang="fr-FR">
                <a:solidFill>
                  <a:srgbClr val="000000"/>
                </a:solidFill>
                <a:effectLst/>
              </a:rPr>
              <a:pPr eaLnBrk="0" hangingPunct="0">
                <a:defRPr/>
              </a:pPr>
              <a:t>17/10/2014</a:t>
            </a:fld>
            <a:endParaRPr lang="fr-FR">
              <a:solidFill>
                <a:srgbClr val="000000"/>
              </a:solidFill>
              <a:effectLst/>
            </a:endParaRPr>
          </a:p>
        </p:txBody>
      </p:sp>
      <p:sp>
        <p:nvSpPr>
          <p:cNvPr id="1030" name="Rectangle 6"/>
          <p:cNvSpPr>
            <a:spLocks noGrp="1" noChangeArrowheads="1"/>
          </p:cNvSpPr>
          <p:nvPr>
            <p:ph type="sldNum" sz="quarter" idx="4"/>
          </p:nvPr>
        </p:nvSpPr>
        <p:spPr bwMode="white">
          <a:xfrm>
            <a:off x="8101013" y="6524625"/>
            <a:ext cx="630237" cy="1841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sz="1000">
                <a:latin typeface="Arial" charset="0"/>
              </a:defRPr>
            </a:lvl1pPr>
          </a:lstStyle>
          <a:p>
            <a:pPr eaLnBrk="0" hangingPunct="0">
              <a:defRPr/>
            </a:pPr>
            <a:fld id="{1B1A0535-0D58-4067-98A4-853D18C93E73}" type="slidenum">
              <a:rPr lang="fr-FR">
                <a:solidFill>
                  <a:srgbClr val="000000"/>
                </a:solidFill>
                <a:effectLst/>
              </a:rPr>
              <a:pPr eaLnBrk="0" hangingPunct="0">
                <a:defRPr/>
              </a:pPr>
              <a:t>‹N°›</a:t>
            </a:fld>
            <a:endParaRPr lang="fr-FR" sz="1400">
              <a:solidFill>
                <a:srgbClr val="000000"/>
              </a:solidFill>
              <a:effectLst/>
            </a:endParaRPr>
          </a:p>
        </p:txBody>
      </p:sp>
    </p:spTree>
    <p:extLst>
      <p:ext uri="{BB962C8B-B14F-4D97-AF65-F5344CB8AC3E}">
        <p14:creationId xmlns="" xmlns:p14="http://schemas.microsoft.com/office/powerpoint/2010/main" val="30794877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defRPr>
      </a:lvl2pPr>
      <a:lvl3pPr algn="l" rtl="0" eaLnBrk="0" fontAlgn="base" hangingPunct="0">
        <a:spcBef>
          <a:spcPct val="0"/>
        </a:spcBef>
        <a:spcAft>
          <a:spcPct val="0"/>
        </a:spcAft>
        <a:defRPr sz="2400">
          <a:solidFill>
            <a:schemeClr val="tx1"/>
          </a:solidFill>
          <a:latin typeface="Arial" charset="0"/>
        </a:defRPr>
      </a:lvl3pPr>
      <a:lvl4pPr algn="l" rtl="0" eaLnBrk="0" fontAlgn="base" hangingPunct="0">
        <a:spcBef>
          <a:spcPct val="0"/>
        </a:spcBef>
        <a:spcAft>
          <a:spcPct val="0"/>
        </a:spcAft>
        <a:defRPr sz="2400">
          <a:solidFill>
            <a:schemeClr val="tx1"/>
          </a:solidFill>
          <a:latin typeface="Arial" charset="0"/>
        </a:defRPr>
      </a:lvl4pPr>
      <a:lvl5pPr algn="l" rtl="0" eaLnBrk="0" fontAlgn="base" hangingPunct="0">
        <a:spcBef>
          <a:spcPct val="0"/>
        </a:spcBef>
        <a:spcAft>
          <a:spcPct val="0"/>
        </a:spcAft>
        <a:defRPr sz="2400">
          <a:solidFill>
            <a:schemeClr val="tx1"/>
          </a:solidFill>
          <a:latin typeface="Arial" charset="0"/>
        </a:defRPr>
      </a:lvl5pPr>
      <a:lvl6pPr marL="457200" algn="l" rtl="0" fontAlgn="base">
        <a:spcBef>
          <a:spcPct val="0"/>
        </a:spcBef>
        <a:spcAft>
          <a:spcPct val="0"/>
        </a:spcAft>
        <a:defRPr sz="2400">
          <a:solidFill>
            <a:schemeClr val="tx1"/>
          </a:solidFill>
          <a:latin typeface="Arial" charset="0"/>
        </a:defRPr>
      </a:lvl6pPr>
      <a:lvl7pPr marL="914400" algn="l" rtl="0" fontAlgn="base">
        <a:spcBef>
          <a:spcPct val="0"/>
        </a:spcBef>
        <a:spcAft>
          <a:spcPct val="0"/>
        </a:spcAft>
        <a:defRPr sz="2400">
          <a:solidFill>
            <a:schemeClr val="tx1"/>
          </a:solidFill>
          <a:latin typeface="Arial" charset="0"/>
        </a:defRPr>
      </a:lvl7pPr>
      <a:lvl8pPr marL="1371600" algn="l" rtl="0" fontAlgn="base">
        <a:spcBef>
          <a:spcPct val="0"/>
        </a:spcBef>
        <a:spcAft>
          <a:spcPct val="0"/>
        </a:spcAft>
        <a:defRPr sz="2400">
          <a:solidFill>
            <a:schemeClr val="tx1"/>
          </a:solidFill>
          <a:latin typeface="Arial" charset="0"/>
        </a:defRPr>
      </a:lvl8pPr>
      <a:lvl9pPr marL="1828800" algn="l" rtl="0" fontAlgn="base">
        <a:spcBef>
          <a:spcPct val="0"/>
        </a:spcBef>
        <a:spcAft>
          <a:spcPct val="0"/>
        </a:spcAft>
        <a:defRPr sz="2400">
          <a:solidFill>
            <a:schemeClr val="tx1"/>
          </a:solidFill>
          <a:latin typeface="Arial" charset="0"/>
        </a:defRPr>
      </a:lvl9pPr>
    </p:titleStyle>
    <p:bodyStyle>
      <a:lvl1pPr marL="342900" indent="-342900" algn="l" rtl="0" eaLnBrk="0" fontAlgn="base" hangingPunct="0">
        <a:lnSpc>
          <a:spcPct val="150000"/>
        </a:lnSpc>
        <a:spcBef>
          <a:spcPct val="20000"/>
        </a:spcBef>
        <a:spcAft>
          <a:spcPct val="55000"/>
        </a:spcAft>
        <a:buChar char="•"/>
        <a:defRPr sz="2000" b="1">
          <a:solidFill>
            <a:schemeClr val="accent1"/>
          </a:solidFill>
          <a:latin typeface="+mn-lt"/>
          <a:ea typeface="+mn-ea"/>
          <a:cs typeface="+mn-cs"/>
        </a:defRPr>
      </a:lvl1pPr>
      <a:lvl2pPr marL="188913" indent="-187325" algn="l" rtl="0" eaLnBrk="0" fontAlgn="base" hangingPunct="0">
        <a:lnSpc>
          <a:spcPct val="150000"/>
        </a:lnSpc>
        <a:spcBef>
          <a:spcPct val="20000"/>
        </a:spcBef>
        <a:spcAft>
          <a:spcPct val="55000"/>
        </a:spcAft>
        <a:buClr>
          <a:schemeClr val="accent1"/>
        </a:buClr>
        <a:buFont typeface="Times" pitchFamily="18" charset="0"/>
        <a:buChar char="•"/>
        <a:defRPr sz="2000">
          <a:solidFill>
            <a:schemeClr val="tx1"/>
          </a:solidFill>
          <a:latin typeface="+mn-lt"/>
        </a:defRPr>
      </a:lvl2pPr>
      <a:lvl3pPr marL="387350" indent="-196850" algn="l" rtl="0" eaLnBrk="0" fontAlgn="base" hangingPunct="0">
        <a:lnSpc>
          <a:spcPct val="150000"/>
        </a:lnSpc>
        <a:spcBef>
          <a:spcPct val="20000"/>
        </a:spcBef>
        <a:spcAft>
          <a:spcPct val="55000"/>
        </a:spcAft>
        <a:buClr>
          <a:schemeClr val="accent1"/>
        </a:buClr>
        <a:buFont typeface="Times" pitchFamily="18" charset="0"/>
        <a:buChar char="•"/>
        <a:defRPr sz="1600">
          <a:solidFill>
            <a:schemeClr val="tx1"/>
          </a:solidFill>
          <a:latin typeface="+mn-lt"/>
        </a:defRPr>
      </a:lvl3pPr>
      <a:lvl4pPr marL="568325" indent="-179388" algn="l" rtl="0" eaLnBrk="0" fontAlgn="base" hangingPunct="0">
        <a:lnSpc>
          <a:spcPct val="150000"/>
        </a:lnSpc>
        <a:spcBef>
          <a:spcPct val="20000"/>
        </a:spcBef>
        <a:spcAft>
          <a:spcPct val="55000"/>
        </a:spcAft>
        <a:buClr>
          <a:schemeClr val="accent1"/>
        </a:buClr>
        <a:buFont typeface="Times" pitchFamily="18" charset="0"/>
        <a:buChar char="•"/>
        <a:defRPr sz="1400">
          <a:solidFill>
            <a:schemeClr val="tx1"/>
          </a:solidFill>
          <a:latin typeface="+mn-lt"/>
        </a:defRPr>
      </a:lvl4pPr>
      <a:lvl5pPr marL="758825" indent="-188913" algn="l" rtl="0" eaLnBrk="0" fontAlgn="base" hangingPunct="0">
        <a:lnSpc>
          <a:spcPct val="150000"/>
        </a:lnSpc>
        <a:spcBef>
          <a:spcPct val="20000"/>
        </a:spcBef>
        <a:spcAft>
          <a:spcPct val="55000"/>
        </a:spcAft>
        <a:buClr>
          <a:schemeClr val="accent1"/>
        </a:buClr>
        <a:buFont typeface="Times" pitchFamily="18" charset="0"/>
        <a:buChar char="•"/>
        <a:defRPr sz="1200">
          <a:solidFill>
            <a:schemeClr val="accent1"/>
          </a:solidFill>
          <a:latin typeface="+mn-lt"/>
        </a:defRPr>
      </a:lvl5pPr>
      <a:lvl6pPr marL="1216025" indent="-188913" algn="l" rtl="0" fontAlgn="base">
        <a:lnSpc>
          <a:spcPct val="150000"/>
        </a:lnSpc>
        <a:spcBef>
          <a:spcPct val="20000"/>
        </a:spcBef>
        <a:spcAft>
          <a:spcPct val="55000"/>
        </a:spcAft>
        <a:buClr>
          <a:schemeClr val="accent1"/>
        </a:buClr>
        <a:buFont typeface="Times" pitchFamily="1" charset="0"/>
        <a:buChar char="•"/>
        <a:defRPr sz="1200">
          <a:solidFill>
            <a:schemeClr val="accent1"/>
          </a:solidFill>
          <a:latin typeface="+mn-lt"/>
        </a:defRPr>
      </a:lvl6pPr>
      <a:lvl7pPr marL="1673225" indent="-188913" algn="l" rtl="0" fontAlgn="base">
        <a:lnSpc>
          <a:spcPct val="150000"/>
        </a:lnSpc>
        <a:spcBef>
          <a:spcPct val="20000"/>
        </a:spcBef>
        <a:spcAft>
          <a:spcPct val="55000"/>
        </a:spcAft>
        <a:buClr>
          <a:schemeClr val="accent1"/>
        </a:buClr>
        <a:buFont typeface="Times" pitchFamily="1" charset="0"/>
        <a:buChar char="•"/>
        <a:defRPr sz="1200">
          <a:solidFill>
            <a:schemeClr val="accent1"/>
          </a:solidFill>
          <a:latin typeface="+mn-lt"/>
        </a:defRPr>
      </a:lvl7pPr>
      <a:lvl8pPr marL="2130425" indent="-188913" algn="l" rtl="0" fontAlgn="base">
        <a:lnSpc>
          <a:spcPct val="150000"/>
        </a:lnSpc>
        <a:spcBef>
          <a:spcPct val="20000"/>
        </a:spcBef>
        <a:spcAft>
          <a:spcPct val="55000"/>
        </a:spcAft>
        <a:buClr>
          <a:schemeClr val="accent1"/>
        </a:buClr>
        <a:buFont typeface="Times" pitchFamily="1" charset="0"/>
        <a:buChar char="•"/>
        <a:defRPr sz="1200">
          <a:solidFill>
            <a:schemeClr val="accent1"/>
          </a:solidFill>
          <a:latin typeface="+mn-lt"/>
        </a:defRPr>
      </a:lvl8pPr>
      <a:lvl9pPr marL="2587625" indent="-188913" algn="l" rtl="0" fontAlgn="base">
        <a:lnSpc>
          <a:spcPct val="150000"/>
        </a:lnSpc>
        <a:spcBef>
          <a:spcPct val="20000"/>
        </a:spcBef>
        <a:spcAft>
          <a:spcPct val="55000"/>
        </a:spcAft>
        <a:buClr>
          <a:schemeClr val="accent1"/>
        </a:buClr>
        <a:buFont typeface="Times" pitchFamily="1" charset="0"/>
        <a:buChar char="•"/>
        <a:defRPr sz="1200">
          <a:solidFill>
            <a:schemeClr val="accent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5720" y="285728"/>
            <a:ext cx="5962414" cy="1238386"/>
          </a:xfrm>
          <a:noFill/>
        </p:spPr>
        <p:txBody>
          <a:bodyPr anchor="t"/>
          <a:lstStyle/>
          <a:p>
            <a:pPr eaLnBrk="1" hangingPunct="1"/>
            <a:r>
              <a:rPr lang="fr-FR" sz="2800" dirty="0" smtClean="0">
                <a:solidFill>
                  <a:schemeClr val="bg2"/>
                </a:solidFill>
              </a:rPr>
              <a:t>Architecture de Services </a:t>
            </a:r>
            <a:r>
              <a:rPr lang="fr-FR" sz="2800" dirty="0" err="1" smtClean="0">
                <a:solidFill>
                  <a:schemeClr val="bg2"/>
                </a:solidFill>
              </a:rPr>
              <a:t>Stime</a:t>
            </a:r>
            <a:r>
              <a:rPr lang="fr-FR" sz="2800" dirty="0" smtClean="0">
                <a:solidFill>
                  <a:schemeClr val="bg2"/>
                </a:solidFill>
              </a:rPr>
              <a:t/>
            </a:r>
            <a:br>
              <a:rPr lang="fr-FR" sz="2800" dirty="0" smtClean="0">
                <a:solidFill>
                  <a:schemeClr val="bg2"/>
                </a:solidFill>
              </a:rPr>
            </a:br>
            <a:endParaRPr lang="fr-FR" sz="2800" dirty="0" smtClean="0">
              <a:solidFill>
                <a:schemeClr val="bg2"/>
              </a:solidFill>
            </a:endParaRPr>
          </a:p>
        </p:txBody>
      </p:sp>
      <p:sp>
        <p:nvSpPr>
          <p:cNvPr id="3075" name="Text Box 4"/>
          <p:cNvSpPr txBox="1">
            <a:spLocks noChangeArrowheads="1"/>
          </p:cNvSpPr>
          <p:nvPr/>
        </p:nvSpPr>
        <p:spPr bwMode="auto">
          <a:xfrm>
            <a:off x="285721" y="1000108"/>
            <a:ext cx="7143779" cy="27527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0" hangingPunct="0">
              <a:spcBef>
                <a:spcPct val="50000"/>
              </a:spcBef>
            </a:pPr>
            <a:r>
              <a:rPr lang="fr-FR" sz="3200" dirty="0" smtClean="0">
                <a:solidFill>
                  <a:schemeClr val="bg2"/>
                </a:solidFill>
                <a:effectLst/>
              </a:rPr>
              <a:t>POC ESB</a:t>
            </a:r>
          </a:p>
          <a:p>
            <a:pPr eaLnBrk="0" hangingPunct="0">
              <a:spcBef>
                <a:spcPct val="50000"/>
              </a:spcBef>
            </a:pPr>
            <a:r>
              <a:rPr lang="fr-FR" sz="3200" dirty="0" smtClean="0">
                <a:solidFill>
                  <a:schemeClr val="bg2"/>
                </a:solidFill>
                <a:effectLst/>
              </a:rPr>
              <a:t>Phase 3 : Tests de Sécurité</a:t>
            </a:r>
          </a:p>
          <a:p>
            <a:pPr eaLnBrk="0" hangingPunct="0">
              <a:spcBef>
                <a:spcPct val="50000"/>
              </a:spcBef>
            </a:pPr>
            <a:r>
              <a:rPr lang="fr-FR" sz="3200" dirty="0" smtClean="0">
                <a:solidFill>
                  <a:schemeClr val="bg2"/>
                </a:solidFill>
                <a:effectLst/>
              </a:rPr>
              <a:t>16/10/2014</a:t>
            </a:r>
          </a:p>
          <a:p>
            <a:pPr eaLnBrk="0" hangingPunct="0">
              <a:spcBef>
                <a:spcPct val="50000"/>
              </a:spcBef>
            </a:pPr>
            <a:endParaRPr lang="fr-FR" sz="1400" dirty="0" smtClean="0">
              <a:solidFill>
                <a:schemeClr val="bg2"/>
              </a:solidFill>
              <a:effectLst/>
            </a:endParaRPr>
          </a:p>
          <a:p>
            <a:pPr eaLnBrk="0" hangingPunct="0">
              <a:spcBef>
                <a:spcPct val="50000"/>
              </a:spcBef>
            </a:pPr>
            <a:r>
              <a:rPr lang="fr-FR" sz="1400" dirty="0" smtClean="0">
                <a:solidFill>
                  <a:schemeClr val="bg2"/>
                </a:solidFill>
                <a:effectLst/>
              </a:rPr>
              <a:t>V 1.0</a:t>
            </a:r>
          </a:p>
          <a:p>
            <a:pPr eaLnBrk="0" hangingPunct="0">
              <a:spcBef>
                <a:spcPct val="50000"/>
              </a:spcBef>
            </a:pPr>
            <a:endParaRPr lang="fr-FR" sz="3200" dirty="0" smtClean="0">
              <a:solidFill>
                <a:schemeClr val="bg2"/>
              </a:solidFill>
              <a:effectLst/>
            </a:endParaRPr>
          </a:p>
          <a:p>
            <a:pPr eaLnBrk="0" hangingPunct="0">
              <a:spcBef>
                <a:spcPct val="50000"/>
              </a:spcBef>
            </a:pPr>
            <a:endParaRPr lang="fr-FR" sz="3200" dirty="0" smtClean="0">
              <a:solidFill>
                <a:schemeClr val="bg2"/>
              </a:solidFill>
              <a:effectLst/>
            </a:endParaRPr>
          </a:p>
        </p:txBody>
      </p:sp>
      <p:sp>
        <p:nvSpPr>
          <p:cNvPr id="4" name="Text Box 4"/>
          <p:cNvSpPr txBox="1">
            <a:spLocks noChangeArrowheads="1"/>
          </p:cNvSpPr>
          <p:nvPr/>
        </p:nvSpPr>
        <p:spPr bwMode="auto">
          <a:xfrm>
            <a:off x="2195736" y="4005064"/>
            <a:ext cx="540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0" hangingPunct="0">
              <a:spcBef>
                <a:spcPct val="50000"/>
              </a:spcBef>
            </a:pPr>
            <a:r>
              <a:rPr lang="fr-FR" dirty="0" smtClean="0">
                <a:solidFill>
                  <a:srgbClr val="FFFFFF"/>
                </a:solidFill>
                <a:effectLst/>
              </a:rPr>
              <a:t>Revue de</a:t>
            </a:r>
          </a:p>
        </p:txBody>
      </p:sp>
    </p:spTree>
    <p:extLst>
      <p:ext uri="{BB962C8B-B14F-4D97-AF65-F5344CB8AC3E}">
        <p14:creationId xmlns="" xmlns:p14="http://schemas.microsoft.com/office/powerpoint/2010/main" val="4135503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10</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3-04:</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Vérifier la détection et le blocage des attaques de type </a:t>
                      </a:r>
                      <a:r>
                        <a:rPr lang="fr-FR" sz="1100" baseline="0" dirty="0" err="1" smtClean="0"/>
                        <a:t>sql</a:t>
                      </a:r>
                      <a:r>
                        <a:rPr lang="fr-FR" sz="1100" baseline="0" dirty="0" smtClean="0"/>
                        <a:t> injection sur les messages de requêtes en </a:t>
                      </a:r>
                      <a:r>
                        <a:rPr lang="fr-FR" sz="1100" baseline="0" dirty="0" err="1" smtClean="0"/>
                        <a:t>json</a:t>
                      </a:r>
                      <a:r>
                        <a:rPr lang="fr-FR" sz="1100" baseline="0" dirty="0" smtClean="0"/>
                        <a:t>.</a:t>
                      </a:r>
                    </a:p>
                    <a:p>
                      <a:pPr>
                        <a:buFont typeface="Arial" pitchFamily="34" charset="0"/>
                        <a:buChar char="•"/>
                      </a:pPr>
                      <a:r>
                        <a:rPr lang="fr-FR" sz="1100" baseline="0" dirty="0" smtClean="0"/>
                        <a:t> Vérifier qu’il n’y a pas d’effet de bord sur le fonctionnement normale lié à la procédure permettant de se prémunir contre les attaques de type </a:t>
                      </a:r>
                      <a:r>
                        <a:rPr lang="fr-FR" sz="1100" baseline="0" dirty="0" err="1" smtClean="0"/>
                        <a:t>sql</a:t>
                      </a:r>
                      <a:r>
                        <a:rPr lang="fr-FR" sz="1100" baseline="0" dirty="0" smtClean="0"/>
                        <a:t> injection.</a:t>
                      </a:r>
                    </a:p>
                    <a:p>
                      <a:pPr>
                        <a:buFont typeface="Arial" pitchFamily="34" charset="0"/>
                        <a:buChar char="•"/>
                      </a:pPr>
                      <a:r>
                        <a:rPr lang="fr-FR" sz="1100" baseline="0" dirty="0" smtClean="0"/>
                        <a:t> Vérifier l’audit des attaques.</a:t>
                      </a:r>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11</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3-05: </a:t>
            </a:r>
            <a:r>
              <a:rPr lang="fr-FR" sz="2000" dirty="0" smtClean="0"/>
              <a:t>Cryptage / Décryptage de sections sensibles dans SOAP/XML</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du test et de créer un proxy Soap/XML d’un w</a:t>
                      </a:r>
                      <a:r>
                        <a:rPr lang="fr-FR" sz="1100" baseline="0" dirty="0" smtClean="0"/>
                        <a:t>eb service en interne qui utilise un numéro de sécurité sociale dans ses échanges avec un partenaire de la STIME. Au niveau du service proxy en DMZ, le tag contenant le numéro SSN doit être automatiquement décrypté sur un message de requête entrant en provenance d’un partenaire, et encrypté sur un message sortant envoyé par la STIME. Le web service en interne traite la donnée SSN en clair.</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Création d’un proxy</a:t>
                      </a:r>
                      <a:r>
                        <a:rPr lang="fr-FR" sz="1100" baseline="0" dirty="0" smtClean="0">
                          <a:latin typeface="Courier" pitchFamily="49" charset="0"/>
                        </a:rPr>
                        <a:t> web service en DMZ avec les éléments de clés et certificats associés.</a:t>
                      </a:r>
                      <a:endParaRPr lang="fr-FR" sz="1100" dirty="0" smtClean="0">
                        <a:latin typeface="Courier" pitchFamily="49" charset="0"/>
                      </a:endParaRPr>
                    </a:p>
                    <a:p>
                      <a:pPr>
                        <a:buFont typeface="Arial" pitchFamily="34" charset="0"/>
                        <a:buNone/>
                      </a:pPr>
                      <a:r>
                        <a:rPr lang="fr-FR" sz="1100" baseline="0" dirty="0" smtClean="0">
                          <a:latin typeface="Courier" pitchFamily="49" charset="0"/>
                        </a:rPr>
                        <a:t>Echange de requêtes avec le partenaire avec contrôle du cryptage / décryptage des champs SSN.</a:t>
                      </a:r>
                      <a:endParaRPr lang="fr-FR" sz="110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r>
                        <a:rPr lang="fr-FR" sz="1100" dirty="0" smtClean="0"/>
                        <a:t>Le </a:t>
                      </a:r>
                      <a:r>
                        <a:rPr lang="fr-FR" sz="1100" dirty="0" err="1" smtClean="0"/>
                        <a:t>wsdl</a:t>
                      </a:r>
                      <a:r>
                        <a:rPr lang="fr-FR" sz="1100" dirty="0" smtClean="0"/>
                        <a:t> du web service</a:t>
                      </a:r>
                      <a:r>
                        <a:rPr lang="fr-FR" sz="1100" baseline="0" dirty="0" smtClean="0"/>
                        <a:t> hébergé par l’ESB en intranet, avec le schéma </a:t>
                      </a:r>
                      <a:r>
                        <a:rPr lang="fr-FR" sz="1100" baseline="0" dirty="0" err="1" smtClean="0"/>
                        <a:t>xml</a:t>
                      </a:r>
                      <a:r>
                        <a:rPr lang="fr-FR" sz="1100" baseline="0" dirty="0" smtClean="0"/>
                        <a:t> contenant le tag SSN à encrypter/décrypter.</a:t>
                      </a:r>
                    </a:p>
                    <a:p>
                      <a:r>
                        <a:rPr lang="fr-FR" sz="1100" baseline="0" dirty="0" smtClean="0"/>
                        <a:t>Les clés asymétriques ou clé secrète qui vont servir pour le cryptage / décryptage à faire sur le SSN</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12</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3-05:</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Cryptage/Décryptage automatique au niveau de la DMZ des champs SSN sur les messages de requêtes reçus et de réponses renvoyées.</a:t>
                      </a:r>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13</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3-06: </a:t>
            </a:r>
            <a:r>
              <a:rPr lang="fr-FR" sz="2000" dirty="0" smtClean="0"/>
              <a:t>Cryptage / Décryptage de numéro SSN dans </a:t>
            </a:r>
            <a:r>
              <a:rPr lang="fr-FR" sz="2000" dirty="0" err="1" smtClean="0"/>
              <a:t>Rest</a:t>
            </a:r>
            <a:r>
              <a:rPr lang="fr-FR" sz="2000" dirty="0" smtClean="0"/>
              <a:t>/</a:t>
            </a:r>
            <a:r>
              <a:rPr lang="fr-FR" sz="2000" dirty="0" err="1" smtClean="0"/>
              <a:t>Json</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du test et d’utiliser une clé secrète (connue uniquement de la STIME et son ou ses partenaires) pour crypter / décrypter un numéro de sécurité sociale dans les échanges en</a:t>
                      </a:r>
                      <a:r>
                        <a:rPr lang="fr-FR" sz="1100" baseline="0" dirty="0" smtClean="0"/>
                        <a:t> </a:t>
                      </a:r>
                      <a:r>
                        <a:rPr lang="fr-FR" sz="1100" baseline="0" dirty="0" err="1" smtClean="0"/>
                        <a:t>json</a:t>
                      </a:r>
                      <a:r>
                        <a:rPr lang="fr-FR" sz="1100" baseline="0" dirty="0" smtClean="0"/>
                        <a:t> avec un proxy web service de type REST hébergé en DMZ.</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Création d’un proxy</a:t>
                      </a:r>
                      <a:r>
                        <a:rPr lang="fr-FR" sz="1100" baseline="0" dirty="0" smtClean="0">
                          <a:latin typeface="Courier" pitchFamily="49" charset="0"/>
                        </a:rPr>
                        <a:t> web service en DMZ de type </a:t>
                      </a:r>
                      <a:r>
                        <a:rPr lang="fr-FR" sz="1100" baseline="0" dirty="0" err="1" smtClean="0">
                          <a:latin typeface="Courier" pitchFamily="49" charset="0"/>
                        </a:rPr>
                        <a:t>Rest</a:t>
                      </a:r>
                      <a:r>
                        <a:rPr lang="fr-FR" sz="1100" baseline="0" dirty="0" smtClean="0">
                          <a:latin typeface="Courier" pitchFamily="49" charset="0"/>
                        </a:rPr>
                        <a:t> / </a:t>
                      </a:r>
                      <a:r>
                        <a:rPr lang="fr-FR" sz="1100" baseline="0" dirty="0" err="1" smtClean="0">
                          <a:latin typeface="Courier" pitchFamily="49" charset="0"/>
                        </a:rPr>
                        <a:t>Json</a:t>
                      </a:r>
                      <a:r>
                        <a:rPr lang="fr-FR" sz="1100" baseline="0" dirty="0" smtClean="0">
                          <a:latin typeface="Courier" pitchFamily="49" charset="0"/>
                        </a:rPr>
                        <a:t> avec un champ de numéro de sécurité sociale comme sur l’exemple suivant :</a:t>
                      </a:r>
                    </a:p>
                    <a:p>
                      <a:pPr>
                        <a:buFont typeface="Arial" pitchFamily="34" charset="0"/>
                        <a:buNone/>
                      </a:pPr>
                      <a:r>
                        <a:rPr lang="fr-FR" sz="1100" dirty="0" smtClean="0"/>
                        <a:t>{ </a:t>
                      </a:r>
                    </a:p>
                    <a:p>
                      <a:pPr>
                        <a:buFont typeface="Arial" pitchFamily="34" charset="0"/>
                        <a:buNone/>
                      </a:pPr>
                      <a:r>
                        <a:rPr lang="fr-FR" sz="1100" dirty="0" smtClean="0"/>
                        <a:t>    "Name":« </a:t>
                      </a:r>
                      <a:r>
                        <a:rPr lang="fr-FR" sz="1100" dirty="0" err="1" smtClean="0"/>
                        <a:t>InterMarché</a:t>
                      </a:r>
                      <a:r>
                        <a:rPr lang="fr-FR" sz="1100" dirty="0" smtClean="0"/>
                        <a:t> </a:t>
                      </a:r>
                      <a:r>
                        <a:rPr lang="fr-FR" sz="1100" dirty="0" err="1" smtClean="0"/>
                        <a:t>Rest</a:t>
                      </a:r>
                      <a:r>
                        <a:rPr lang="fr-FR" sz="1100" dirty="0" smtClean="0"/>
                        <a:t> », </a:t>
                      </a:r>
                    </a:p>
                    <a:p>
                      <a:pPr>
                        <a:buFont typeface="Arial" pitchFamily="34" charset="0"/>
                        <a:buNone/>
                      </a:pPr>
                      <a:r>
                        <a:rPr lang="fr-FR" sz="1100" dirty="0" smtClean="0"/>
                        <a:t>    "</a:t>
                      </a:r>
                      <a:r>
                        <a:rPr lang="fr-FR" sz="1100" dirty="0" err="1" smtClean="0"/>
                        <a:t>AccountID</a:t>
                      </a:r>
                      <a:r>
                        <a:rPr lang="fr-FR" sz="1100" dirty="0" smtClean="0"/>
                        <a:t>":« 12345678 », </a:t>
                      </a:r>
                    </a:p>
                    <a:p>
                      <a:pPr>
                        <a:buFont typeface="Arial" pitchFamily="34" charset="0"/>
                        <a:buNone/>
                      </a:pPr>
                      <a:r>
                        <a:rPr lang="fr-FR" sz="1100" dirty="0" smtClean="0"/>
                        <a:t>    "Social-no":"123-45-6789", </a:t>
                      </a:r>
                    </a:p>
                    <a:p>
                      <a:pPr>
                        <a:buFont typeface="Arial" pitchFamily="34" charset="0"/>
                        <a:buNone/>
                      </a:pPr>
                      <a:r>
                        <a:rPr lang="fr-FR" sz="1100" dirty="0" smtClean="0"/>
                        <a:t>    « </a:t>
                      </a:r>
                      <a:r>
                        <a:rPr lang="fr-FR" sz="1100" dirty="0" err="1" smtClean="0"/>
                        <a:t>Dept</a:t>
                      </a:r>
                      <a:r>
                        <a:rPr lang="fr-FR" sz="1100" dirty="0" smtClean="0"/>
                        <a:t> »:    "91" </a:t>
                      </a:r>
                    </a:p>
                    <a:p>
                      <a:pPr>
                        <a:buFont typeface="Arial" pitchFamily="34" charset="0"/>
                        <a:buNone/>
                      </a:pPr>
                      <a:r>
                        <a:rPr lang="fr-FR" sz="1100" dirty="0" smtClean="0"/>
                        <a:t>}</a:t>
                      </a:r>
                    </a:p>
                    <a:p>
                      <a:pPr>
                        <a:buFont typeface="Arial" pitchFamily="34" charset="0"/>
                        <a:buNone/>
                      </a:pPr>
                      <a:r>
                        <a:rPr lang="fr-FR" sz="1100" dirty="0" smtClean="0">
                          <a:latin typeface="Courier" pitchFamily="49" charset="0"/>
                        </a:rPr>
                        <a:t>Configurer la </a:t>
                      </a:r>
                      <a:r>
                        <a:rPr lang="fr-FR" sz="1100" dirty="0" err="1" smtClean="0">
                          <a:latin typeface="Courier" pitchFamily="49" charset="0"/>
                        </a:rPr>
                        <a:t>gateway</a:t>
                      </a:r>
                      <a:r>
                        <a:rPr lang="fr-FR" sz="1100" baseline="0" dirty="0" smtClean="0">
                          <a:latin typeface="Courier" pitchFamily="49" charset="0"/>
                        </a:rPr>
                        <a:t> en DMZ pour utiliser la clé secrète pour encrypter / décrypter (ou bien une clé privée pour le cryptage et une clé publique pour le décryptage) le contenu du champ Social-no dans les messages </a:t>
                      </a:r>
                      <a:r>
                        <a:rPr lang="fr-FR" sz="1100" baseline="0" dirty="0" err="1" smtClean="0">
                          <a:latin typeface="Courier" pitchFamily="49" charset="0"/>
                        </a:rPr>
                        <a:t>json</a:t>
                      </a:r>
                      <a:r>
                        <a:rPr lang="fr-FR" sz="1100" baseline="0" dirty="0" smtClean="0">
                          <a:latin typeface="Courier" pitchFamily="49" charset="0"/>
                        </a:rPr>
                        <a:t> échangés.</a:t>
                      </a:r>
                      <a:endParaRPr lang="fr-FR" sz="1100" dirty="0" smtClean="0">
                        <a:latin typeface="Courier" pitchFamily="49" charset="0"/>
                      </a:endParaRPr>
                    </a:p>
                    <a:p>
                      <a:pPr>
                        <a:buFont typeface="Arial" pitchFamily="34" charset="0"/>
                        <a:buNone/>
                      </a:pPr>
                      <a:r>
                        <a:rPr lang="fr-FR" sz="1100" baseline="0" dirty="0" smtClean="0">
                          <a:latin typeface="Courier" pitchFamily="49" charset="0"/>
                        </a:rPr>
                        <a:t>Faire des échanges avec le partenaire et vérifier que le champ Social-no est bien encrypté sur les messages envoyés par la STIME, et décrypté sur ceux qu’elle reçoit dans l’intranet.</a:t>
                      </a:r>
                      <a:endParaRPr lang="fr-FR" sz="110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Le proxy web service </a:t>
                      </a:r>
                      <a:r>
                        <a:rPr lang="fr-FR" sz="1100" dirty="0" err="1" smtClean="0"/>
                        <a:t>Rest</a:t>
                      </a:r>
                      <a:r>
                        <a:rPr lang="fr-FR" sz="1100" dirty="0" smtClean="0"/>
                        <a:t>/</a:t>
                      </a:r>
                      <a:r>
                        <a:rPr lang="fr-FR" sz="1100" dirty="0" err="1" smtClean="0"/>
                        <a:t>Json</a:t>
                      </a:r>
                      <a:r>
                        <a:rPr lang="fr-FR" sz="1100" dirty="0" smtClean="0"/>
                        <a:t> avec un champ </a:t>
                      </a:r>
                      <a:r>
                        <a:rPr lang="fr-FR" sz="1100" dirty="0" err="1" smtClean="0"/>
                        <a:t>ssn</a:t>
                      </a:r>
                      <a:r>
                        <a:rPr lang="fr-FR" sz="1100" dirty="0" smtClean="0"/>
                        <a:t> (numéro de sécurité</a:t>
                      </a:r>
                      <a:r>
                        <a:rPr lang="fr-FR" sz="1100" baseline="0" dirty="0" smtClean="0"/>
                        <a:t> sociale) </a:t>
                      </a:r>
                      <a:r>
                        <a:rPr lang="fr-FR" sz="1100" dirty="0" smtClean="0"/>
                        <a:t>dans ses échanges</a:t>
                      </a:r>
                      <a:r>
                        <a:rPr lang="fr-FR" sz="1100" baseline="0" dirty="0" smtClean="0"/>
                        <a:t>.</a:t>
                      </a:r>
                    </a:p>
                    <a:p>
                      <a:pPr>
                        <a:buFont typeface="Arial" pitchFamily="34" charset="0"/>
                        <a:buChar char="•"/>
                      </a:pPr>
                      <a:r>
                        <a:rPr lang="fr-FR" sz="1100" baseline="0" dirty="0" smtClean="0"/>
                        <a:t> La clé secrète qui sert au cryptage / décryptage du champ </a:t>
                      </a:r>
                      <a:r>
                        <a:rPr lang="fr-FR" sz="1100" baseline="0" dirty="0" err="1" smtClean="0"/>
                        <a:t>ssn</a:t>
                      </a:r>
                      <a:r>
                        <a:rPr lang="fr-FR" sz="1100" baseline="0" dirty="0" smtClean="0"/>
                        <a:t> dans les échanges avec le </a:t>
                      </a:r>
                      <a:r>
                        <a:rPr lang="fr-FR" sz="1100" baseline="0" dirty="0" err="1" smtClean="0"/>
                        <a:t>parternaire</a:t>
                      </a:r>
                      <a:r>
                        <a:rPr lang="fr-FR" sz="1100" baseline="0" dirty="0" smtClean="0"/>
                        <a:t>.</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14</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3-06:</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Cryptage/Décryptage automatique au niveau de la DMZ du champs SSN sur les messages </a:t>
                      </a:r>
                      <a:r>
                        <a:rPr lang="fr-FR" sz="1100" baseline="0" dirty="0" err="1" smtClean="0"/>
                        <a:t>json</a:t>
                      </a:r>
                      <a:r>
                        <a:rPr lang="fr-FR" sz="1100" baseline="0" dirty="0" smtClean="0"/>
                        <a:t> échangés avec le partenaire.</a:t>
                      </a:r>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15</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3-07: </a:t>
            </a:r>
            <a:r>
              <a:rPr lang="fr-FR" sz="2000" dirty="0" smtClean="0"/>
              <a:t>Définition et Gestion de SLA pour Soap/XML et validation </a:t>
            </a:r>
            <a:r>
              <a:rPr lang="fr-FR" sz="2000" dirty="0" err="1" smtClean="0"/>
              <a:t>xsd</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du test est de définir des polices de SLA différentes par partenaire (au moins 2 partenaires à tester)</a:t>
                      </a:r>
                      <a:r>
                        <a:rPr lang="fr-FR" sz="1100" baseline="0" dirty="0" smtClean="0"/>
                        <a:t>, et d’utiliser basic </a:t>
                      </a:r>
                      <a:r>
                        <a:rPr lang="fr-FR" sz="1100" baseline="0" dirty="0" err="1" smtClean="0"/>
                        <a:t>authentication</a:t>
                      </a:r>
                      <a:r>
                        <a:rPr lang="fr-FR" sz="1100" baseline="0" dirty="0" smtClean="0"/>
                        <a:t> au niveau du proxy web service hébergé en DMZ pour identifier le partenaire qui a émis la requête reçue. Des tests de charge seront soumis pour vérifier le bon respect des polices de SLA à partir de chacun des partenaires.</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Création d’un proxy</a:t>
                      </a:r>
                      <a:r>
                        <a:rPr lang="fr-FR" sz="1100" baseline="0" dirty="0" smtClean="0">
                          <a:latin typeface="Courier" pitchFamily="49" charset="0"/>
                        </a:rPr>
                        <a:t> web service en DMZ de type Soap / </a:t>
                      </a:r>
                      <a:r>
                        <a:rPr lang="fr-FR" sz="1100" baseline="0" dirty="0" err="1" smtClean="0">
                          <a:latin typeface="Courier" pitchFamily="49" charset="0"/>
                        </a:rPr>
                        <a:t>Xml</a:t>
                      </a:r>
                      <a:r>
                        <a:rPr lang="fr-FR" sz="1100" baseline="0" dirty="0" smtClean="0">
                          <a:latin typeface="Courier" pitchFamily="49" charset="0"/>
                        </a:rPr>
                        <a:t> pour faire de l’écho (renvoi des requêtes reçues ou bien des calculs simples tels qu’addition, soustraction, multiplication)</a:t>
                      </a:r>
                    </a:p>
                    <a:p>
                      <a:pPr>
                        <a:buFont typeface="Arial" pitchFamily="34" charset="0"/>
                        <a:buNone/>
                      </a:pPr>
                      <a:r>
                        <a:rPr lang="fr-FR" sz="1100" dirty="0" smtClean="0">
                          <a:latin typeface="Courier" pitchFamily="49" charset="0"/>
                        </a:rPr>
                        <a:t>Configurer la </a:t>
                      </a:r>
                      <a:r>
                        <a:rPr lang="fr-FR" sz="1100" dirty="0" err="1" smtClean="0">
                          <a:latin typeface="Courier" pitchFamily="49" charset="0"/>
                        </a:rPr>
                        <a:t>gateway</a:t>
                      </a:r>
                      <a:r>
                        <a:rPr lang="fr-FR" sz="1100" baseline="0" dirty="0" smtClean="0">
                          <a:latin typeface="Courier" pitchFamily="49" charset="0"/>
                        </a:rPr>
                        <a:t> en DMZ pour utiliser une basic </a:t>
                      </a:r>
                      <a:r>
                        <a:rPr lang="fr-FR" sz="1100" baseline="0" dirty="0" err="1" smtClean="0">
                          <a:latin typeface="Courier" pitchFamily="49" charset="0"/>
                        </a:rPr>
                        <a:t>authentication</a:t>
                      </a:r>
                      <a:r>
                        <a:rPr lang="fr-FR" sz="1100" baseline="0" dirty="0" smtClean="0">
                          <a:latin typeface="Courier" pitchFamily="49" charset="0"/>
                        </a:rPr>
                        <a:t> sur ce service proxy avec au moins deux identifiants de partenaires différents pour tester.</a:t>
                      </a:r>
                    </a:p>
                    <a:p>
                      <a:pPr>
                        <a:buFont typeface="Arial" pitchFamily="34" charset="0"/>
                        <a:buNone/>
                      </a:pPr>
                      <a:r>
                        <a:rPr lang="fr-FR" sz="1100" baseline="0" dirty="0" smtClean="0">
                          <a:latin typeface="Courier" pitchFamily="49" charset="0"/>
                        </a:rPr>
                        <a:t>Associer des polices de SLA à chacun d’eux avec un nombre de requêtes maximum autorisé par seconde (tels que 1 requête toutes les 10 secondes pour l’un, et 2 pour l’autre).</a:t>
                      </a:r>
                    </a:p>
                    <a:p>
                      <a:pPr>
                        <a:buFont typeface="Arial" pitchFamily="34" charset="0"/>
                        <a:buNone/>
                      </a:pPr>
                      <a:r>
                        <a:rPr lang="fr-FR" sz="1100" baseline="0" dirty="0" smtClean="0">
                          <a:latin typeface="Courier" pitchFamily="49" charset="0"/>
                        </a:rPr>
                        <a:t>Spécifier les schémas </a:t>
                      </a:r>
                      <a:r>
                        <a:rPr lang="fr-FR" sz="1100" baseline="0" dirty="0" err="1" smtClean="0">
                          <a:latin typeface="Courier" pitchFamily="49" charset="0"/>
                        </a:rPr>
                        <a:t>xsd</a:t>
                      </a:r>
                      <a:r>
                        <a:rPr lang="fr-FR" sz="1100" baseline="0" dirty="0" smtClean="0">
                          <a:latin typeface="Courier" pitchFamily="49" charset="0"/>
                        </a:rPr>
                        <a:t> à utiliser pour la validation automatique des requêtes reçues et des réponses renvoyées.</a:t>
                      </a:r>
                      <a:endParaRPr lang="fr-FR" sz="1100" dirty="0" smtClean="0">
                        <a:latin typeface="Courier" pitchFamily="49" charset="0"/>
                      </a:endParaRPr>
                    </a:p>
                    <a:p>
                      <a:pPr>
                        <a:buFont typeface="Arial" pitchFamily="34" charset="0"/>
                        <a:buNone/>
                      </a:pPr>
                      <a:r>
                        <a:rPr lang="fr-FR" sz="1100" baseline="0" dirty="0" smtClean="0">
                          <a:latin typeface="Courier" pitchFamily="49" charset="0"/>
                        </a:rPr>
                        <a:t>Lancer des tests de charge sur le service proxy en changeant sa définition de SLA pour chacun des partenaires et suivre le comportement.</a:t>
                      </a:r>
                      <a:endParaRPr lang="fr-FR" sz="110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Le proxy web service Soap/</a:t>
                      </a:r>
                      <a:r>
                        <a:rPr lang="fr-FR" sz="1100" dirty="0" err="1" smtClean="0"/>
                        <a:t>Xml</a:t>
                      </a:r>
                      <a:r>
                        <a:rPr lang="fr-FR" sz="1100" dirty="0" smtClean="0"/>
                        <a:t> en DMZ</a:t>
                      </a:r>
                      <a:r>
                        <a:rPr lang="fr-FR" sz="1100" baseline="0" dirty="0" smtClean="0"/>
                        <a:t>, et le(s) schéma(s) </a:t>
                      </a:r>
                      <a:r>
                        <a:rPr lang="fr-FR" sz="1100" baseline="0" dirty="0" err="1" smtClean="0"/>
                        <a:t>xsd</a:t>
                      </a:r>
                      <a:r>
                        <a:rPr lang="fr-FR" sz="1100" baseline="0" dirty="0" smtClean="0"/>
                        <a:t> des requêtes et éventuellement réponses prévues pour leur validation.</a:t>
                      </a:r>
                    </a:p>
                    <a:p>
                      <a:pPr>
                        <a:buFont typeface="Arial" pitchFamily="34" charset="0"/>
                        <a:buChar char="•"/>
                      </a:pPr>
                      <a:r>
                        <a:rPr lang="fr-FR" sz="1100" baseline="0" dirty="0" smtClean="0"/>
                        <a:t> Les identifiants des partenaires (utilisés dans basic </a:t>
                      </a:r>
                      <a:r>
                        <a:rPr lang="fr-FR" sz="1100" baseline="0" dirty="0" err="1" smtClean="0"/>
                        <a:t>auth</a:t>
                      </a:r>
                      <a:r>
                        <a:rPr lang="fr-FR" sz="1100" baseline="0" dirty="0" smtClean="0"/>
                        <a:t>) et les polices de SLA qui leur correspondent.</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16</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3-07:</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Vérifier le bon respect de polices de SLA pour chacun des partenaires via des tests de charge, et évaluer la souplesse de création et modification de ce genre de polices en DMZ. Lorsque le niveau de SLA permis est dépassé lors d’un test de charge, on doit observer des rejets des messages de requêtes supplémentaires avec un message d’erreur indicatif de la cause tel que « </a:t>
                      </a:r>
                      <a:r>
                        <a:rPr lang="fr-FR" sz="1100" baseline="0" dirty="0" err="1" smtClean="0"/>
                        <a:t>request</a:t>
                      </a:r>
                      <a:r>
                        <a:rPr lang="fr-FR" sz="1100" baseline="0" dirty="0" smtClean="0"/>
                        <a:t> </a:t>
                      </a:r>
                      <a:r>
                        <a:rPr lang="fr-FR" sz="1100" baseline="0" dirty="0" err="1" smtClean="0"/>
                        <a:t>rejected</a:t>
                      </a:r>
                      <a:r>
                        <a:rPr lang="fr-FR" sz="1100" baseline="0" dirty="0" smtClean="0"/>
                        <a:t> by Policy … »</a:t>
                      </a:r>
                    </a:p>
                    <a:p>
                      <a:pPr>
                        <a:buFont typeface="Arial" pitchFamily="34" charset="0"/>
                        <a:buChar char="•"/>
                      </a:pPr>
                      <a:r>
                        <a:rPr lang="fr-FR" sz="1100" baseline="0" dirty="0" smtClean="0"/>
                        <a:t> Vérifier le bon fonctionnement de la validation automatique des schémas </a:t>
                      </a:r>
                      <a:r>
                        <a:rPr lang="fr-FR" sz="1100" baseline="0" dirty="0" err="1" smtClean="0"/>
                        <a:t>xsd</a:t>
                      </a:r>
                      <a:r>
                        <a:rPr lang="fr-FR" sz="1100" baseline="0" dirty="0" smtClean="0"/>
                        <a:t> sur les requêtes en envoyant des requêtes erronées non conformes aux schémas attendus. Evaluer la souplesse de l’attachement des schémas utilisés pour la validation automatique. Vérifier que les codes d’erreurs de validation sont suffisamment explicatifs de leurs causes associées.</a:t>
                      </a:r>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17</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3-08: </a:t>
            </a:r>
            <a:r>
              <a:rPr lang="fr-FR" sz="2000" dirty="0" smtClean="0"/>
              <a:t>Définition et Gestion de SLA pour </a:t>
            </a:r>
            <a:r>
              <a:rPr lang="fr-FR" sz="2000" dirty="0" err="1" smtClean="0"/>
              <a:t>Rest</a:t>
            </a:r>
            <a:r>
              <a:rPr lang="fr-FR" sz="2000" dirty="0" smtClean="0"/>
              <a:t>/</a:t>
            </a:r>
            <a:r>
              <a:rPr lang="fr-FR" sz="2000" dirty="0" err="1" smtClean="0"/>
              <a:t>Json</a:t>
            </a:r>
            <a:r>
              <a:rPr lang="fr-FR" sz="2000" dirty="0" smtClean="0"/>
              <a:t> </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du test est de définir des polices de SLA différentes par partenaire (au moins 2 partenaires à tester)</a:t>
                      </a:r>
                      <a:r>
                        <a:rPr lang="fr-FR" sz="1100" baseline="0" dirty="0" smtClean="0"/>
                        <a:t>, et d’utiliser basic </a:t>
                      </a:r>
                      <a:r>
                        <a:rPr lang="fr-FR" sz="1100" baseline="0" dirty="0" err="1" smtClean="0"/>
                        <a:t>authentication</a:t>
                      </a:r>
                      <a:r>
                        <a:rPr lang="fr-FR" sz="1100" baseline="0" dirty="0" smtClean="0"/>
                        <a:t> au niveau du proxy web service hébergé en DMZ pour identifier le partenaire qui a émis la requête reçue. Des tests de charge seront soumis pour vérifier le bon respect des polices de SLA à partir de chacun des partenaires.</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Création d’un proxy</a:t>
                      </a:r>
                      <a:r>
                        <a:rPr lang="fr-FR" sz="1100" baseline="0" dirty="0" smtClean="0">
                          <a:latin typeface="Courier" pitchFamily="49" charset="0"/>
                        </a:rPr>
                        <a:t> web service en DMZ de type </a:t>
                      </a:r>
                      <a:r>
                        <a:rPr lang="fr-FR" sz="1100" baseline="0" dirty="0" err="1" smtClean="0">
                          <a:latin typeface="Courier" pitchFamily="49" charset="0"/>
                        </a:rPr>
                        <a:t>Rest</a:t>
                      </a:r>
                      <a:r>
                        <a:rPr lang="fr-FR" sz="1100" baseline="0" dirty="0" smtClean="0">
                          <a:latin typeface="Courier" pitchFamily="49" charset="0"/>
                        </a:rPr>
                        <a:t> / </a:t>
                      </a:r>
                      <a:r>
                        <a:rPr lang="fr-FR" sz="1100" baseline="0" dirty="0" err="1" smtClean="0">
                          <a:latin typeface="Courier" pitchFamily="49" charset="0"/>
                        </a:rPr>
                        <a:t>Json</a:t>
                      </a:r>
                      <a:endParaRPr lang="fr-FR" sz="1100" baseline="0" dirty="0" smtClean="0">
                        <a:latin typeface="Courier" pitchFamily="49" charset="0"/>
                      </a:endParaRPr>
                    </a:p>
                    <a:p>
                      <a:pPr>
                        <a:buFont typeface="Arial" pitchFamily="34" charset="0"/>
                        <a:buNone/>
                      </a:pPr>
                      <a:r>
                        <a:rPr lang="fr-FR" sz="1100" dirty="0" smtClean="0">
                          <a:latin typeface="Courier" pitchFamily="49" charset="0"/>
                        </a:rPr>
                        <a:t>Configurer la </a:t>
                      </a:r>
                      <a:r>
                        <a:rPr lang="fr-FR" sz="1100" dirty="0" err="1" smtClean="0">
                          <a:latin typeface="Courier" pitchFamily="49" charset="0"/>
                        </a:rPr>
                        <a:t>gateway</a:t>
                      </a:r>
                      <a:r>
                        <a:rPr lang="fr-FR" sz="1100" baseline="0" dirty="0" smtClean="0">
                          <a:latin typeface="Courier" pitchFamily="49" charset="0"/>
                        </a:rPr>
                        <a:t> en DMZ pour utiliser une basic </a:t>
                      </a:r>
                      <a:r>
                        <a:rPr lang="fr-FR" sz="1100" baseline="0" dirty="0" err="1" smtClean="0">
                          <a:latin typeface="Courier" pitchFamily="49" charset="0"/>
                        </a:rPr>
                        <a:t>authentication</a:t>
                      </a:r>
                      <a:r>
                        <a:rPr lang="fr-FR" sz="1100" baseline="0" dirty="0" smtClean="0">
                          <a:latin typeface="Courier" pitchFamily="49" charset="0"/>
                        </a:rPr>
                        <a:t> sur ce service proxy avec au moins deux identifiants de partenaires différents pour tester.</a:t>
                      </a:r>
                    </a:p>
                    <a:p>
                      <a:pPr>
                        <a:buFont typeface="Arial" pitchFamily="34" charset="0"/>
                        <a:buNone/>
                      </a:pPr>
                      <a:r>
                        <a:rPr lang="fr-FR" sz="1100" baseline="0" dirty="0" smtClean="0">
                          <a:latin typeface="Courier" pitchFamily="49" charset="0"/>
                        </a:rPr>
                        <a:t>Associer des polices de SLA à chacun d’eux avec un nombre de requêtes maximum autorisé par seconde (tels que 1 requête toutes les 10 secondes pour l’un, et 2 pour l’autre).</a:t>
                      </a:r>
                    </a:p>
                    <a:p>
                      <a:pPr>
                        <a:buFont typeface="Arial" pitchFamily="34" charset="0"/>
                        <a:buNone/>
                      </a:pPr>
                      <a:r>
                        <a:rPr lang="fr-FR" sz="1100" baseline="0" dirty="0" smtClean="0">
                          <a:latin typeface="Courier" pitchFamily="49" charset="0"/>
                        </a:rPr>
                        <a:t>Lancer des tests de charge sur le service proxy en changeant sa définition de SLA pour chacun des partenaires et suivre le comportement.</a:t>
                      </a: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53440"/>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Le proxy web service </a:t>
                      </a:r>
                      <a:r>
                        <a:rPr lang="fr-FR" sz="1100" dirty="0" err="1" smtClean="0"/>
                        <a:t>Rest</a:t>
                      </a:r>
                      <a:r>
                        <a:rPr lang="fr-FR" sz="1100" dirty="0" smtClean="0"/>
                        <a:t>/</a:t>
                      </a:r>
                      <a:r>
                        <a:rPr lang="fr-FR" sz="1100" dirty="0" err="1" smtClean="0"/>
                        <a:t>Json</a:t>
                      </a:r>
                      <a:r>
                        <a:rPr lang="fr-FR" sz="1100" dirty="0" smtClean="0"/>
                        <a:t> hébergé en DMZ</a:t>
                      </a:r>
                      <a:r>
                        <a:rPr lang="fr-FR" sz="1100" baseline="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Les identifiants des partenaires (utilisés dans basic </a:t>
                      </a:r>
                      <a:r>
                        <a:rPr lang="fr-FR" sz="1100" baseline="0" dirty="0" err="1" smtClean="0"/>
                        <a:t>auth</a:t>
                      </a:r>
                      <a:r>
                        <a:rPr lang="fr-FR" sz="1100" baseline="0" dirty="0" smtClean="0"/>
                        <a:t>) et les polices de SLA qui leur correspondent.</a:t>
                      </a:r>
                      <a:endParaRPr lang="fr-FR" sz="1100" dirty="0" smtClean="0"/>
                    </a:p>
                    <a:p>
                      <a:pPr>
                        <a:buFont typeface="Arial" pitchFamily="34" charset="0"/>
                        <a:buChar char="•"/>
                      </a:pP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18</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3-08:</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Vérifier le bon respect de polices de SLA pour chacun des partenaires via des tests de charge, et évaluer la souplesse de création et modification de ce genre de polices en DMZ. Lorsque le niveau de SLA permis est dépassé lors d’un test de charge, on doit observer des rejets des messages de requêtes supplémentaires avec un message d’erreur indicatif de la cause tel que « </a:t>
                      </a:r>
                      <a:r>
                        <a:rPr lang="fr-FR" sz="1100" baseline="0" dirty="0" err="1" smtClean="0"/>
                        <a:t>request</a:t>
                      </a:r>
                      <a:r>
                        <a:rPr lang="fr-FR" sz="1100" baseline="0" dirty="0" smtClean="0"/>
                        <a:t> </a:t>
                      </a:r>
                      <a:r>
                        <a:rPr lang="fr-FR" sz="1100" baseline="0" dirty="0" err="1" smtClean="0"/>
                        <a:t>rejected</a:t>
                      </a:r>
                      <a:r>
                        <a:rPr lang="fr-FR" sz="1100" baseline="0" dirty="0" smtClean="0"/>
                        <a:t> by Policy … »</a:t>
                      </a:r>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19</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3-09: </a:t>
            </a:r>
            <a:r>
              <a:rPr lang="fr-FR" sz="2000" dirty="0" smtClean="0"/>
              <a:t>Fonctionnement en XSL proxy pour Soap / XML et </a:t>
            </a:r>
            <a:r>
              <a:rPr lang="fr-FR" sz="2000" dirty="0" err="1" smtClean="0"/>
              <a:t>versioning</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En cas d’évolution de versions de web services, il peut</a:t>
                      </a:r>
                      <a:r>
                        <a:rPr lang="fr-FR" sz="1100" baseline="0" dirty="0" smtClean="0"/>
                        <a:t> apparaitre des </a:t>
                      </a:r>
                      <a:r>
                        <a:rPr lang="fr-FR" sz="1100" baseline="0" dirty="0" err="1" smtClean="0"/>
                        <a:t>mismatch</a:t>
                      </a:r>
                      <a:r>
                        <a:rPr lang="fr-FR" sz="1100" baseline="0" dirty="0" smtClean="0"/>
                        <a:t> entre les schémas XML utilisés par les partenaires et ceux de la STIME, qui nécessitent des transformations XSLT en DMZ pour adapter les requêtes reçues et réponses renvoyées aux versions de schémas utilisées par les services providers dans l’intranet de la STIME. De même cette approche permet de masquer les formats utilisés en interne et peut améliorer la sécurité globale.</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Création d’un proxy</a:t>
                      </a:r>
                      <a:r>
                        <a:rPr lang="fr-FR" sz="1100" baseline="0" dirty="0" smtClean="0">
                          <a:latin typeface="Courier" pitchFamily="49" charset="0"/>
                        </a:rPr>
                        <a:t> web service en DMZ de type Soap / </a:t>
                      </a:r>
                      <a:r>
                        <a:rPr lang="fr-FR" sz="1100" baseline="0" dirty="0" err="1" smtClean="0">
                          <a:latin typeface="Courier" pitchFamily="49" charset="0"/>
                        </a:rPr>
                        <a:t>Xml</a:t>
                      </a:r>
                      <a:r>
                        <a:rPr lang="fr-FR" sz="1100" baseline="0" dirty="0" smtClean="0">
                          <a:latin typeface="Courier" pitchFamily="49" charset="0"/>
                        </a:rPr>
                        <a:t> en 2 versions (utilisant schema1.xsd pour l’un et schema2.xsd pour l’autre) pour un service provider en interne utilisant le schema2.xsd.</a:t>
                      </a:r>
                    </a:p>
                    <a:p>
                      <a:pPr>
                        <a:buFont typeface="Arial" pitchFamily="34" charset="0"/>
                        <a:buNone/>
                      </a:pPr>
                      <a:r>
                        <a:rPr lang="fr-FR" sz="1100" baseline="0" dirty="0" smtClean="0">
                          <a:latin typeface="Courier" pitchFamily="49" charset="0"/>
                        </a:rPr>
                        <a:t>Création de </a:t>
                      </a:r>
                      <a:r>
                        <a:rPr lang="fr-FR" sz="1100" baseline="0" dirty="0" err="1" smtClean="0">
                          <a:latin typeface="Courier" pitchFamily="49" charset="0"/>
                        </a:rPr>
                        <a:t>wsdls</a:t>
                      </a:r>
                      <a:r>
                        <a:rPr lang="fr-FR" sz="1100" baseline="0" dirty="0" smtClean="0">
                          <a:latin typeface="Courier" pitchFamily="49" charset="0"/>
                        </a:rPr>
                        <a:t> à utiliser par les partenaires avec les schema1.xsd/schema2.xsd à utiliser pour les tests depuis </a:t>
                      </a:r>
                      <a:r>
                        <a:rPr lang="fr-FR" sz="1100" baseline="0" dirty="0" err="1" smtClean="0">
                          <a:latin typeface="Courier" pitchFamily="49" charset="0"/>
                        </a:rPr>
                        <a:t>SoapUI</a:t>
                      </a:r>
                      <a:r>
                        <a:rPr lang="fr-FR" sz="1100" baseline="0" dirty="0" smtClean="0">
                          <a:latin typeface="Courier" pitchFamily="49" charset="0"/>
                        </a:rPr>
                        <a:t>.</a:t>
                      </a:r>
                    </a:p>
                    <a:p>
                      <a:pPr>
                        <a:buFont typeface="Arial" pitchFamily="34" charset="0"/>
                        <a:buNone/>
                      </a:pPr>
                      <a:r>
                        <a:rPr lang="fr-FR" sz="1100" baseline="0" dirty="0" smtClean="0">
                          <a:latin typeface="Courier" pitchFamily="49" charset="0"/>
                        </a:rPr>
                        <a:t>Création des 2 transformations </a:t>
                      </a:r>
                      <a:r>
                        <a:rPr lang="fr-FR" sz="1100" baseline="0" dirty="0" err="1" smtClean="0">
                          <a:latin typeface="Courier" pitchFamily="49" charset="0"/>
                        </a:rPr>
                        <a:t>xslt</a:t>
                      </a:r>
                      <a:r>
                        <a:rPr lang="fr-FR" sz="1100" baseline="0" dirty="0" smtClean="0">
                          <a:latin typeface="Courier" pitchFamily="49" charset="0"/>
                        </a:rPr>
                        <a:t> sur les messages requêtes et réponses entre les 2 versions de schémas.</a:t>
                      </a:r>
                    </a:p>
                    <a:p>
                      <a:pPr>
                        <a:buFont typeface="Arial" pitchFamily="34" charset="0"/>
                        <a:buNone/>
                      </a:pPr>
                      <a:r>
                        <a:rPr lang="fr-FR" sz="1100" baseline="0" dirty="0" smtClean="0">
                          <a:latin typeface="Courier" pitchFamily="49" charset="0"/>
                        </a:rPr>
                        <a:t>Mise en place d’une police de routage des appels entrants vers la version appropriée du service proxy.</a:t>
                      </a:r>
                    </a:p>
                    <a:p>
                      <a:pPr>
                        <a:buFont typeface="Arial" pitchFamily="34" charset="0"/>
                        <a:buNone/>
                      </a:pPr>
                      <a:r>
                        <a:rPr lang="fr-FR" sz="1100" baseline="0" dirty="0" smtClean="0">
                          <a:latin typeface="Courier" pitchFamily="49" charset="0"/>
                        </a:rPr>
                        <a:t>Lancer des tests et vérifier le bon fonctionnement des transformations </a:t>
                      </a:r>
                      <a:r>
                        <a:rPr lang="fr-FR" sz="1100" baseline="0" dirty="0" err="1" smtClean="0">
                          <a:latin typeface="Courier" pitchFamily="49" charset="0"/>
                        </a:rPr>
                        <a:t>xslt</a:t>
                      </a:r>
                      <a:r>
                        <a:rPr lang="fr-FR" sz="1100" baseline="0" dirty="0" smtClean="0">
                          <a:latin typeface="Courier" pitchFamily="49" charset="0"/>
                        </a:rPr>
                        <a:t>.</a:t>
                      </a: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53440"/>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Les schémas </a:t>
                      </a:r>
                      <a:r>
                        <a:rPr lang="fr-FR" sz="1100" dirty="0" err="1" smtClean="0"/>
                        <a:t>xsd</a:t>
                      </a:r>
                      <a:r>
                        <a:rPr lang="fr-FR" sz="1100" dirty="0" smtClean="0"/>
                        <a:t> utilisés par le partenaire (schema1.xsd) et ceux de la STIME dans l’intranet (schema2.xsd)</a:t>
                      </a:r>
                      <a:r>
                        <a:rPr lang="fr-FR" sz="1100" baseline="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Les transformations </a:t>
                      </a:r>
                      <a:r>
                        <a:rPr lang="fr-FR" sz="1100" baseline="0" dirty="0" err="1" smtClean="0"/>
                        <a:t>xslt</a:t>
                      </a:r>
                      <a:r>
                        <a:rPr lang="fr-FR" sz="1100" baseline="0" dirty="0" smtClean="0"/>
                        <a:t> entre les deux à appliquer sur les requêtes en provenance du partenaire et les réponses renvoyées.</a:t>
                      </a:r>
                      <a:endParaRPr lang="fr-FR" sz="1100" dirty="0" smtClean="0"/>
                    </a:p>
                    <a:p>
                      <a:pPr>
                        <a:buFont typeface="Arial" pitchFamily="34" charset="0"/>
                        <a:buChar char="•"/>
                      </a:pP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sz="2000" b="1" dirty="0" smtClean="0"/>
              <a:t>Synthèse des tests phase 3</a:t>
            </a:r>
          </a:p>
        </p:txBody>
      </p:sp>
      <p:sp>
        <p:nvSpPr>
          <p:cNvPr id="34" name="Line 5"/>
          <p:cNvSpPr>
            <a:spLocks noChangeShapeType="1"/>
          </p:cNvSpPr>
          <p:nvPr/>
        </p:nvSpPr>
        <p:spPr bwMode="auto">
          <a:xfrm>
            <a:off x="395288" y="765175"/>
            <a:ext cx="835342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pPr eaLnBrk="0" hangingPunct="0"/>
            <a:endParaRPr lang="fr-FR" sz="2400" smtClean="0">
              <a:solidFill>
                <a:srgbClr val="000000"/>
              </a:solidFill>
              <a:effectLst/>
            </a:endParaRPr>
          </a:p>
        </p:txBody>
      </p:sp>
      <p:sp>
        <p:nvSpPr>
          <p:cNvPr id="9" name="Rectangle 3"/>
          <p:cNvSpPr>
            <a:spLocks noGrp="1" noChangeArrowheads="1"/>
          </p:cNvSpPr>
          <p:nvPr>
            <p:ph type="body" sz="half" idx="1"/>
          </p:nvPr>
        </p:nvSpPr>
        <p:spPr>
          <a:xfrm>
            <a:off x="428596" y="908720"/>
            <a:ext cx="8358246" cy="5734990"/>
          </a:xfrm>
        </p:spPr>
        <p:txBody>
          <a:bodyPr/>
          <a:lstStyle/>
          <a:p>
            <a:pPr marL="533400" lvl="2" indent="-342900">
              <a:spcAft>
                <a:spcPct val="20000"/>
              </a:spcAft>
            </a:pPr>
            <a:endParaRPr lang="fr-FR" sz="1200" dirty="0" smtClean="0">
              <a:solidFill>
                <a:srgbClr val="65676C"/>
              </a:solidFill>
            </a:endParaRPr>
          </a:p>
          <a:p>
            <a:pPr marL="334963" lvl="1" indent="-342900">
              <a:spcAft>
                <a:spcPct val="20000"/>
              </a:spcAft>
              <a:buNone/>
            </a:pPr>
            <a:endParaRPr lang="fr-FR" dirty="0" smtClean="0">
              <a:solidFill>
                <a:srgbClr val="65676C"/>
              </a:solidFill>
            </a:endParaRPr>
          </a:p>
          <a:p>
            <a:pPr marL="334963" lvl="1" indent="-342900">
              <a:spcAft>
                <a:spcPct val="20000"/>
              </a:spcAft>
              <a:buNone/>
            </a:pPr>
            <a:endParaRPr lang="fr-FR" dirty="0" smtClean="0">
              <a:solidFill>
                <a:srgbClr val="65676C"/>
              </a:solidFill>
            </a:endParaRPr>
          </a:p>
          <a:p>
            <a:pPr marL="334963" lvl="1" indent="-342900">
              <a:spcAft>
                <a:spcPct val="20000"/>
              </a:spcAft>
              <a:buNone/>
            </a:pPr>
            <a:endParaRPr lang="fr-FR" dirty="0" smtClean="0">
              <a:solidFill>
                <a:srgbClr val="65676C"/>
              </a:solidFill>
            </a:endParaRPr>
          </a:p>
        </p:txBody>
      </p:sp>
      <p:graphicFrame>
        <p:nvGraphicFramePr>
          <p:cNvPr id="7" name="Tableau 6"/>
          <p:cNvGraphicFramePr>
            <a:graphicFrameLocks noGrp="1"/>
          </p:cNvGraphicFramePr>
          <p:nvPr/>
        </p:nvGraphicFramePr>
        <p:xfrm>
          <a:off x="452408" y="1004871"/>
          <a:ext cx="7904514" cy="4663440"/>
        </p:xfrm>
        <a:graphic>
          <a:graphicData uri="http://schemas.openxmlformats.org/drawingml/2006/table">
            <a:tbl>
              <a:tblPr firstRow="1" bandRow="1">
                <a:tableStyleId>{5C22544A-7EE6-4342-B048-85BDC9FD1C3A}</a:tableStyleId>
              </a:tblPr>
              <a:tblGrid>
                <a:gridCol w="1184779"/>
                <a:gridCol w="6719735"/>
              </a:tblGrid>
              <a:tr h="265720">
                <a:tc>
                  <a:txBody>
                    <a:bodyPr/>
                    <a:lstStyle/>
                    <a:p>
                      <a:r>
                        <a:rPr lang="fr-FR" sz="1200" dirty="0" smtClean="0">
                          <a:solidFill>
                            <a:schemeClr val="bg2"/>
                          </a:solidFill>
                        </a:rPr>
                        <a:t>ID</a:t>
                      </a:r>
                      <a:endParaRPr lang="fr-FR" sz="1200" dirty="0">
                        <a:solidFill>
                          <a:schemeClr val="bg2"/>
                        </a:solidFill>
                      </a:endParaRPr>
                    </a:p>
                  </a:txBody>
                  <a:tcPr/>
                </a:tc>
                <a:tc>
                  <a:txBody>
                    <a:bodyPr/>
                    <a:lstStyle/>
                    <a:p>
                      <a:r>
                        <a:rPr lang="fr-FR" sz="1200" dirty="0" smtClean="0">
                          <a:solidFill>
                            <a:schemeClr val="bg2"/>
                          </a:solidFill>
                        </a:rPr>
                        <a:t>Libellé</a:t>
                      </a:r>
                      <a:endParaRPr lang="fr-FR" sz="1200" dirty="0">
                        <a:solidFill>
                          <a:schemeClr val="bg2"/>
                        </a:solidFill>
                      </a:endParaRPr>
                    </a:p>
                  </a:txBody>
                  <a:tcPr/>
                </a:tc>
              </a:tr>
              <a:tr h="265720">
                <a:tc>
                  <a:txBody>
                    <a:bodyPr/>
                    <a:lstStyle/>
                    <a:p>
                      <a:r>
                        <a:rPr lang="fr-FR" sz="1200" dirty="0" smtClean="0"/>
                        <a:t>3-01</a:t>
                      </a:r>
                      <a:endParaRPr lang="fr-FR" sz="1200" dirty="0"/>
                    </a:p>
                  </a:txBody>
                  <a:tcPr/>
                </a:tc>
                <a:tc>
                  <a:txBody>
                    <a:bodyPr/>
                    <a:lstStyle/>
                    <a:p>
                      <a:r>
                        <a:rPr lang="fr-FR" sz="1200" dirty="0" err="1" smtClean="0"/>
                        <a:t>Username</a:t>
                      </a:r>
                      <a:r>
                        <a:rPr lang="fr-FR" sz="1200" dirty="0" smtClean="0"/>
                        <a:t> </a:t>
                      </a:r>
                      <a:r>
                        <a:rPr lang="fr-FR" sz="1200" dirty="0" err="1" smtClean="0"/>
                        <a:t>token</a:t>
                      </a:r>
                      <a:r>
                        <a:rPr lang="fr-FR" sz="1200" dirty="0" smtClean="0"/>
                        <a:t> sur un web service SOAP/XML</a:t>
                      </a:r>
                      <a:endParaRPr lang="fr-FR" sz="1200" dirty="0"/>
                    </a:p>
                  </a:txBody>
                  <a:tcPr/>
                </a:tc>
              </a:tr>
              <a:tr h="265720">
                <a:tc>
                  <a:txBody>
                    <a:bodyPr/>
                    <a:lstStyle/>
                    <a:p>
                      <a:r>
                        <a:rPr lang="fr-FR" sz="1200" dirty="0" smtClean="0"/>
                        <a:t>3-02</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Sécurisation de service REST avec oAuth2.0</a:t>
                      </a:r>
                    </a:p>
                  </a:txBody>
                  <a:tcPr/>
                </a:tc>
              </a:tr>
              <a:tr h="265720">
                <a:tc>
                  <a:txBody>
                    <a:bodyPr/>
                    <a:lstStyle/>
                    <a:p>
                      <a:r>
                        <a:rPr lang="fr-FR" sz="1200" dirty="0" smtClean="0"/>
                        <a:t>3-03</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Simulations d’attaques SOAP/XML</a:t>
                      </a:r>
                    </a:p>
                  </a:txBody>
                  <a:tcPr/>
                </a:tc>
              </a:tr>
              <a:tr h="265720">
                <a:tc>
                  <a:txBody>
                    <a:bodyPr/>
                    <a:lstStyle/>
                    <a:p>
                      <a:r>
                        <a:rPr lang="fr-FR" sz="1200" dirty="0" smtClean="0"/>
                        <a:t>3-04</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Injection SQL sur </a:t>
                      </a:r>
                      <a:r>
                        <a:rPr lang="fr-FR" sz="1200" dirty="0" err="1" smtClean="0"/>
                        <a:t>Rest</a:t>
                      </a:r>
                      <a:r>
                        <a:rPr lang="fr-FR" sz="1200" dirty="0" smtClean="0"/>
                        <a:t>/</a:t>
                      </a:r>
                      <a:r>
                        <a:rPr lang="fr-FR" sz="1200" dirty="0" err="1" smtClean="0"/>
                        <a:t>Json</a:t>
                      </a:r>
                      <a:endParaRPr lang="fr-FR" sz="1200" dirty="0" smtClean="0"/>
                    </a:p>
                  </a:txBody>
                  <a:tcPr/>
                </a:tc>
              </a:tr>
              <a:tr h="135235">
                <a:tc>
                  <a:txBody>
                    <a:bodyPr/>
                    <a:lstStyle/>
                    <a:p>
                      <a:r>
                        <a:rPr lang="fr-FR" sz="1200" dirty="0" smtClean="0"/>
                        <a:t>3-05</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Cryptage / Décryptage de sections sensibles dans SOAP/XML</a:t>
                      </a:r>
                      <a:endParaRPr lang="fr-FR" sz="1200" dirty="0"/>
                    </a:p>
                  </a:txBody>
                  <a:tcPr/>
                </a:tc>
              </a:tr>
              <a:tr h="173432">
                <a:tc>
                  <a:txBody>
                    <a:bodyPr/>
                    <a:lstStyle/>
                    <a:p>
                      <a:r>
                        <a:rPr lang="fr-FR" sz="1200" dirty="0" smtClean="0"/>
                        <a:t>3-06</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Cryptage / Décryptage de numéro SSN dans </a:t>
                      </a:r>
                      <a:r>
                        <a:rPr lang="fr-FR" sz="1200" dirty="0" err="1" smtClean="0"/>
                        <a:t>Rest</a:t>
                      </a:r>
                      <a:r>
                        <a:rPr lang="fr-FR" sz="1200" dirty="0" smtClean="0"/>
                        <a:t>/</a:t>
                      </a:r>
                      <a:r>
                        <a:rPr lang="fr-FR" sz="1200" dirty="0" err="1" smtClean="0"/>
                        <a:t>Json</a:t>
                      </a:r>
                      <a:endParaRPr lang="fr-FR" sz="1200" dirty="0"/>
                    </a:p>
                  </a:txBody>
                  <a:tcPr/>
                </a:tc>
              </a:tr>
              <a:tr h="0">
                <a:tc>
                  <a:txBody>
                    <a:bodyPr/>
                    <a:lstStyle/>
                    <a:p>
                      <a:r>
                        <a:rPr lang="fr-FR" sz="1200" dirty="0" smtClean="0"/>
                        <a:t>3-07</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Définition et Gestion de SLA pour Soap/XML et validation </a:t>
                      </a:r>
                      <a:r>
                        <a:rPr lang="fr-FR" sz="1200" dirty="0" err="1" smtClean="0"/>
                        <a:t>xsd</a:t>
                      </a:r>
                      <a:endParaRPr lang="fr-FR" sz="1200" dirty="0" smtClean="0"/>
                    </a:p>
                  </a:txBody>
                  <a:tcPr/>
                </a:tc>
              </a:tr>
              <a:tr h="265720">
                <a:tc>
                  <a:txBody>
                    <a:bodyPr/>
                    <a:lstStyle/>
                    <a:p>
                      <a:r>
                        <a:rPr lang="fr-FR" sz="1200" dirty="0" smtClean="0"/>
                        <a:t>3-08</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Définition et Gestion de SLA pour </a:t>
                      </a:r>
                      <a:r>
                        <a:rPr lang="fr-FR" sz="1200" dirty="0" err="1" smtClean="0"/>
                        <a:t>Rest</a:t>
                      </a:r>
                      <a:r>
                        <a:rPr lang="fr-FR" sz="1200" dirty="0" smtClean="0"/>
                        <a:t>/</a:t>
                      </a:r>
                      <a:r>
                        <a:rPr lang="fr-FR" sz="1200" dirty="0" err="1" smtClean="0"/>
                        <a:t>Json</a:t>
                      </a:r>
                      <a:r>
                        <a:rPr lang="fr-FR" sz="1200" dirty="0" smtClean="0"/>
                        <a:t> </a:t>
                      </a:r>
                    </a:p>
                  </a:txBody>
                  <a:tcPr/>
                </a:tc>
              </a:tr>
              <a:tr h="265720">
                <a:tc>
                  <a:txBody>
                    <a:bodyPr/>
                    <a:lstStyle/>
                    <a:p>
                      <a:r>
                        <a:rPr lang="fr-FR" sz="1200" dirty="0" smtClean="0"/>
                        <a:t>3-09</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smtClean="0"/>
                        <a:t>Fonctionnement en XSL proxy pour Soap / XML</a:t>
                      </a:r>
                      <a:endParaRPr lang="fr-FR" sz="1200" dirty="0" smtClean="0"/>
                    </a:p>
                  </a:txBody>
                  <a:tcPr/>
                </a:tc>
              </a:tr>
              <a:tr h="198896">
                <a:tc>
                  <a:txBody>
                    <a:bodyPr/>
                    <a:lstStyle/>
                    <a:p>
                      <a:r>
                        <a:rPr lang="fr-FR" sz="1200" dirty="0" smtClean="0"/>
                        <a:t>3-10</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err="1" smtClean="0"/>
                        <a:t>Lifecycle</a:t>
                      </a:r>
                      <a:r>
                        <a:rPr lang="fr-FR" sz="1200" dirty="0" smtClean="0"/>
                        <a:t> Management de proxy services et polices en DMZ</a:t>
                      </a:r>
                    </a:p>
                  </a:txBody>
                  <a:tcPr/>
                </a:tc>
              </a:tr>
              <a:tr h="260242">
                <a:tc>
                  <a:txBody>
                    <a:bodyPr/>
                    <a:lstStyle/>
                    <a:p>
                      <a:r>
                        <a:rPr lang="fr-FR" sz="1200" dirty="0" smtClean="0"/>
                        <a:t>3-11</a:t>
                      </a:r>
                      <a:endParaRPr lang="fr-FR" sz="1200" dirty="0"/>
                    </a:p>
                  </a:txBody>
                  <a:tcPr/>
                </a:tc>
                <a:tc>
                  <a:txBody>
                    <a:bodyPr/>
                    <a:lstStyle/>
                    <a:p>
                      <a:r>
                        <a:rPr lang="fr-FR" sz="1200" dirty="0" err="1" smtClean="0"/>
                        <a:t>Virtualisation</a:t>
                      </a:r>
                      <a:r>
                        <a:rPr lang="fr-FR" sz="1200" dirty="0" smtClean="0"/>
                        <a:t> d’un service Soap/</a:t>
                      </a:r>
                      <a:r>
                        <a:rPr lang="fr-FR" sz="1200" dirty="0" err="1" smtClean="0"/>
                        <a:t>Xml</a:t>
                      </a:r>
                      <a:r>
                        <a:rPr lang="fr-FR" sz="1200" dirty="0" smtClean="0"/>
                        <a:t> avec du </a:t>
                      </a:r>
                      <a:r>
                        <a:rPr lang="fr-FR" sz="1200" dirty="0" err="1" smtClean="0"/>
                        <a:t>Rest</a:t>
                      </a:r>
                      <a:r>
                        <a:rPr lang="fr-FR" sz="1200" dirty="0" smtClean="0"/>
                        <a:t>/</a:t>
                      </a:r>
                      <a:r>
                        <a:rPr lang="fr-FR" sz="1200" dirty="0" err="1" smtClean="0"/>
                        <a:t>Json</a:t>
                      </a:r>
                      <a:endParaRPr lang="fr-FR" sz="1200" dirty="0"/>
                    </a:p>
                  </a:txBody>
                  <a:tcPr/>
                </a:tc>
              </a:tr>
              <a:tr h="159542">
                <a:tc>
                  <a:txBody>
                    <a:bodyPr/>
                    <a:lstStyle/>
                    <a:p>
                      <a:r>
                        <a:rPr lang="fr-FR" sz="1200" dirty="0" smtClean="0"/>
                        <a:t>3-12</a:t>
                      </a:r>
                      <a:endParaRPr lang="fr-FR" sz="1200" dirty="0"/>
                    </a:p>
                  </a:txBody>
                  <a:tcPr/>
                </a:tc>
                <a:tc>
                  <a:txBody>
                    <a:bodyPr/>
                    <a:lstStyle/>
                    <a:p>
                      <a:r>
                        <a:rPr lang="fr-FR" sz="1200" dirty="0" smtClean="0"/>
                        <a:t>Utilisation d’un STS et d’assertions SAML pour Soap / </a:t>
                      </a:r>
                      <a:r>
                        <a:rPr lang="fr-FR" sz="1200" dirty="0" err="1" smtClean="0"/>
                        <a:t>Xml</a:t>
                      </a:r>
                      <a:endParaRPr lang="fr-FR" sz="1200" dirty="0"/>
                    </a:p>
                  </a:txBody>
                  <a:tcPr/>
                </a:tc>
              </a:tr>
              <a:tr h="265720">
                <a:tc>
                  <a:txBody>
                    <a:bodyPr/>
                    <a:lstStyle/>
                    <a:p>
                      <a:r>
                        <a:rPr lang="fr-FR" sz="1200" dirty="0" smtClean="0"/>
                        <a:t>3-13</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Gestion de cache pour Soap / </a:t>
                      </a:r>
                      <a:r>
                        <a:rPr lang="fr-FR" sz="1200" dirty="0" err="1" smtClean="0"/>
                        <a:t>Xml</a:t>
                      </a:r>
                      <a:endParaRPr lang="fr-FR" sz="1200" dirty="0" smtClean="0"/>
                    </a:p>
                  </a:txBody>
                  <a:tcPr/>
                </a:tc>
              </a:tr>
              <a:tr h="265720">
                <a:tc>
                  <a:txBody>
                    <a:bodyPr/>
                    <a:lstStyle/>
                    <a:p>
                      <a:r>
                        <a:rPr lang="fr-FR" sz="1200" dirty="0" smtClean="0"/>
                        <a:t>3-14</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Gestion de cache pour </a:t>
                      </a:r>
                      <a:r>
                        <a:rPr lang="fr-FR" sz="1200" dirty="0" err="1" smtClean="0"/>
                        <a:t>Rest</a:t>
                      </a:r>
                      <a:r>
                        <a:rPr lang="fr-FR" sz="1200" dirty="0" smtClean="0"/>
                        <a:t> / </a:t>
                      </a:r>
                      <a:r>
                        <a:rPr lang="fr-FR" sz="1200" dirty="0" err="1" smtClean="0"/>
                        <a:t>Json</a:t>
                      </a:r>
                      <a:endParaRPr lang="fr-FR" sz="1200" dirty="0" smtClean="0"/>
                    </a:p>
                  </a:txBody>
                  <a:tcPr/>
                </a:tc>
              </a:tr>
              <a:tr h="265720">
                <a:tc>
                  <a:txBody>
                    <a:bodyPr/>
                    <a:lstStyle/>
                    <a:p>
                      <a:r>
                        <a:rPr lang="fr-FR" sz="1200" smtClean="0"/>
                        <a:t>3-15</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smtClean="0"/>
                        <a:t>Conversion Soap/http(s) en DMZ vers Soap/JMS en intranet</a:t>
                      </a:r>
                      <a:endParaRPr lang="fr-FR" sz="1200" dirty="0" smtClean="0"/>
                    </a:p>
                  </a:txBody>
                  <a:tcPr/>
                </a:tc>
              </a:tr>
              <a:tr h="265720">
                <a:tc>
                  <a:txBody>
                    <a:bodyPr/>
                    <a:lstStyle/>
                    <a:p>
                      <a:r>
                        <a:rPr lang="fr-FR" sz="1200" smtClean="0"/>
                        <a:t>3-16</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smtClean="0"/>
                        <a:t>Protection contre les attaques dans les attachements</a:t>
                      </a:r>
                      <a:endParaRPr lang="fr-FR" sz="1200" dirty="0" smtClean="0"/>
                    </a:p>
                  </a:txBody>
                  <a:tcPr/>
                </a:tc>
              </a:tr>
            </a:tbl>
          </a:graphicData>
        </a:graphic>
      </p:graphicFrame>
    </p:spTree>
    <p:extLst>
      <p:ext uri="{BB962C8B-B14F-4D97-AF65-F5344CB8AC3E}">
        <p14:creationId xmlns="" xmlns:p14="http://schemas.microsoft.com/office/powerpoint/2010/main" val="273016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20</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3-09:</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Les requêtes provenant du partenaire qui sont conformes au schema1.xsd doivent être transformées automatiquement au niveau de la DMZ selon schema2.xsd afin d’être correctement traitées par le fournisseur de service en intranet.</a:t>
                      </a:r>
                    </a:p>
                    <a:p>
                      <a:pPr>
                        <a:buFont typeface="Arial" pitchFamily="34" charset="0"/>
                        <a:buChar char="•"/>
                      </a:pPr>
                      <a:r>
                        <a:rPr lang="fr-FR" sz="1100" baseline="0" dirty="0" smtClean="0"/>
                        <a:t> Par contre les requêtes provenant du partenaire qui utilise scheam2.xsd directement doivent passer inchangées vers l’intranet.</a:t>
                      </a:r>
                    </a:p>
                    <a:p>
                      <a:pPr>
                        <a:buFont typeface="Arial" pitchFamily="34" charset="0"/>
                        <a:buChar char="•"/>
                      </a:pPr>
                      <a:r>
                        <a:rPr lang="fr-FR" sz="1100" baseline="0" dirty="0" smtClean="0"/>
                        <a:t> Les réponses venant de l’intranet doivent être automatiquement transformées depuis schema2.xsd vers schema1.xsd afin d’être exploitées par le partenaire qui en a besoin, et rester inchangées (conformes à schema2.xsd) dans le </a:t>
                      </a:r>
                      <a:r>
                        <a:rPr lang="fr-FR" sz="1100" baseline="0" smtClean="0"/>
                        <a:t>cas contraire.</a:t>
                      </a:r>
                      <a:endParaRPr lang="fr-FR" sz="1100" baseline="0" dirty="0" smtClean="0"/>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21</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3-10: </a:t>
            </a:r>
            <a:r>
              <a:rPr lang="fr-FR" sz="2000" dirty="0" err="1" smtClean="0"/>
              <a:t>Lifecycle</a:t>
            </a:r>
            <a:r>
              <a:rPr lang="fr-FR" sz="2000" dirty="0" smtClean="0"/>
              <a:t> Management de proxy services et polices en DMZ</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souplesse de la solution en DMZ pour servir à la fois d’environnement de développement / test et production sur les web services proxy et les transformations et polices qui leurs sont attachées, ainsi que de la facilité et robustesse de la procédure de livraison (promotion) entre eux et de la possibilité de retour en arrière en cas de problème.</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Création de</a:t>
                      </a:r>
                      <a:r>
                        <a:rPr lang="fr-FR" sz="1100" baseline="0" dirty="0" smtClean="0">
                          <a:latin typeface="Courier" pitchFamily="49" charset="0"/>
                        </a:rPr>
                        <a:t> versions (</a:t>
                      </a:r>
                      <a:r>
                        <a:rPr lang="fr-FR" sz="1100" baseline="0" dirty="0" err="1" smtClean="0">
                          <a:latin typeface="Courier" pitchFamily="49" charset="0"/>
                        </a:rPr>
                        <a:t>dev</a:t>
                      </a:r>
                      <a:r>
                        <a:rPr lang="fr-FR" sz="1100" baseline="0" dirty="0" smtClean="0">
                          <a:latin typeface="Courier" pitchFamily="49" charset="0"/>
                        </a:rPr>
                        <a:t>, test et </a:t>
                      </a:r>
                      <a:r>
                        <a:rPr lang="fr-FR" sz="1100" baseline="0" dirty="0" err="1" smtClean="0">
                          <a:latin typeface="Courier" pitchFamily="49" charset="0"/>
                        </a:rPr>
                        <a:t>prod</a:t>
                      </a:r>
                      <a:r>
                        <a:rPr lang="fr-FR" sz="1100" baseline="0" dirty="0" smtClean="0">
                          <a:latin typeface="Courier" pitchFamily="49" charset="0"/>
                        </a:rPr>
                        <a:t>) d’un</a:t>
                      </a:r>
                      <a:r>
                        <a:rPr lang="fr-FR" sz="1100" dirty="0" smtClean="0">
                          <a:latin typeface="Courier" pitchFamily="49" charset="0"/>
                        </a:rPr>
                        <a:t> proxy</a:t>
                      </a:r>
                      <a:r>
                        <a:rPr lang="fr-FR" sz="1100" baseline="0" dirty="0" smtClean="0">
                          <a:latin typeface="Courier" pitchFamily="49" charset="0"/>
                        </a:rPr>
                        <a:t> web service en DMZ et tests de livraison automatique (promotion de version) depuis la version </a:t>
                      </a:r>
                      <a:r>
                        <a:rPr lang="fr-FR" sz="1100" baseline="0" dirty="0" err="1" smtClean="0">
                          <a:latin typeface="Courier" pitchFamily="49" charset="0"/>
                        </a:rPr>
                        <a:t>dev</a:t>
                      </a:r>
                      <a:r>
                        <a:rPr lang="fr-FR" sz="1100" baseline="0" dirty="0" smtClean="0">
                          <a:latin typeface="Courier" pitchFamily="49" charset="0"/>
                        </a:rPr>
                        <a:t> vers test, puis depuis la version test vers la </a:t>
                      </a:r>
                      <a:r>
                        <a:rPr lang="fr-FR" sz="1100" baseline="0" dirty="0" err="1" smtClean="0">
                          <a:latin typeface="Courier" pitchFamily="49" charset="0"/>
                        </a:rPr>
                        <a:t>prod</a:t>
                      </a:r>
                      <a:r>
                        <a:rPr lang="fr-FR" sz="1100" baseline="0" dirty="0" smtClean="0">
                          <a:latin typeface="Courier" pitchFamily="49" charset="0"/>
                        </a:rPr>
                        <a:t>.</a:t>
                      </a: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de plusieurs versions (</a:t>
                      </a:r>
                      <a:r>
                        <a:rPr lang="fr-FR" sz="1100" dirty="0" err="1" smtClean="0"/>
                        <a:t>dev</a:t>
                      </a:r>
                      <a:r>
                        <a:rPr lang="fr-FR" sz="1100" dirty="0" smtClean="0"/>
                        <a:t>, test, </a:t>
                      </a:r>
                      <a:r>
                        <a:rPr lang="fr-FR" sz="1100" dirty="0" err="1" smtClean="0"/>
                        <a:t>prod</a:t>
                      </a:r>
                      <a:r>
                        <a:rPr lang="fr-FR" sz="1100" dirty="0" smtClean="0"/>
                        <a:t>) de proxy</a:t>
                      </a:r>
                      <a:r>
                        <a:rPr lang="fr-FR" sz="1100" baseline="0" dirty="0" smtClean="0"/>
                        <a:t> web service en DMZ.</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Procédure de livraison automatique inter plateformes avec retour en arrière en cas de problème.</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22</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3-10:</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Fiabilité et robustesse de la procédure de promotion entre les différents environnements (</a:t>
                      </a:r>
                      <a:r>
                        <a:rPr lang="fr-FR" sz="1100" baseline="0" dirty="0" err="1" smtClean="0"/>
                        <a:t>dev</a:t>
                      </a:r>
                      <a:r>
                        <a:rPr lang="fr-FR" sz="1100" baseline="0" dirty="0" smtClean="0"/>
                        <a:t>, test, </a:t>
                      </a:r>
                      <a:r>
                        <a:rPr lang="fr-FR" sz="1100" baseline="0" dirty="0" err="1" smtClean="0"/>
                        <a:t>prod</a:t>
                      </a:r>
                      <a:r>
                        <a:rPr lang="fr-FR" sz="1100" baseline="0" dirty="0" smtClean="0"/>
                        <a:t>)</a:t>
                      </a:r>
                    </a:p>
                    <a:p>
                      <a:pPr>
                        <a:buFont typeface="Arial" pitchFamily="34" charset="0"/>
                        <a:buChar char="•"/>
                      </a:pPr>
                      <a:r>
                        <a:rPr lang="fr-FR" sz="1100" baseline="0" dirty="0" smtClean="0"/>
                        <a:t> Fiabilité et souplesse la procédure de </a:t>
                      </a:r>
                      <a:r>
                        <a:rPr lang="fr-FR" sz="1100" baseline="0" dirty="0" err="1" smtClean="0"/>
                        <a:t>rollback</a:t>
                      </a:r>
                      <a:r>
                        <a:rPr lang="fr-FR" sz="1100" baseline="0" dirty="0" smtClean="0"/>
                        <a:t> en cas de problèmes.</a:t>
                      </a:r>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23</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3-11: </a:t>
            </a:r>
            <a:r>
              <a:rPr lang="fr-FR" sz="2000" dirty="0" err="1" smtClean="0"/>
              <a:t>Virtualisation</a:t>
            </a:r>
            <a:r>
              <a:rPr lang="fr-FR" sz="2000" dirty="0" smtClean="0"/>
              <a:t> d’un service Soap/</a:t>
            </a:r>
            <a:r>
              <a:rPr lang="fr-FR" sz="2000" dirty="0" err="1" smtClean="0"/>
              <a:t>Xml</a:t>
            </a:r>
            <a:r>
              <a:rPr lang="fr-FR" sz="2000" dirty="0" smtClean="0"/>
              <a:t> avec du </a:t>
            </a:r>
            <a:r>
              <a:rPr lang="fr-FR" sz="2000" dirty="0" err="1" smtClean="0"/>
              <a:t>Rest</a:t>
            </a:r>
            <a:r>
              <a:rPr lang="fr-FR" sz="2000" dirty="0" smtClean="0"/>
              <a:t>/</a:t>
            </a:r>
            <a:r>
              <a:rPr lang="fr-FR" sz="2000" dirty="0" err="1" smtClean="0"/>
              <a:t>Json</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souplesse de la solution en DMZ pour créer un proxy </a:t>
                      </a:r>
                      <a:r>
                        <a:rPr lang="fr-FR" sz="1100" baseline="0" dirty="0" err="1" smtClean="0"/>
                        <a:t>Rest</a:t>
                      </a:r>
                      <a:r>
                        <a:rPr lang="fr-FR" sz="1100" baseline="0" dirty="0" smtClean="0"/>
                        <a:t>/</a:t>
                      </a:r>
                      <a:r>
                        <a:rPr lang="fr-FR" sz="1100" baseline="0" dirty="0" err="1" smtClean="0"/>
                        <a:t>Json</a:t>
                      </a:r>
                      <a:r>
                        <a:rPr lang="fr-FR" sz="1100" baseline="0" dirty="0" smtClean="0"/>
                        <a:t> d’un web service Soap/</a:t>
                      </a:r>
                      <a:r>
                        <a:rPr lang="fr-FR" sz="1100" baseline="0" dirty="0" err="1" smtClean="0"/>
                        <a:t>Xml</a:t>
                      </a:r>
                      <a:r>
                        <a:rPr lang="fr-FR" sz="1100" baseline="0" dirty="0" smtClean="0"/>
                        <a:t> existant en intranet.</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Il s’agit de créer un proxy service</a:t>
                      </a:r>
                      <a:r>
                        <a:rPr lang="fr-FR" sz="1100" baseline="0" dirty="0" smtClean="0">
                          <a:latin typeface="Courier" pitchFamily="49" charset="0"/>
                        </a:rPr>
                        <a:t> de type </a:t>
                      </a:r>
                      <a:r>
                        <a:rPr lang="fr-FR" sz="1100" baseline="0" dirty="0" err="1" smtClean="0">
                          <a:latin typeface="Courier" pitchFamily="49" charset="0"/>
                        </a:rPr>
                        <a:t>Rest</a:t>
                      </a:r>
                      <a:r>
                        <a:rPr lang="fr-FR" sz="1100" baseline="0" dirty="0" smtClean="0">
                          <a:latin typeface="Courier" pitchFamily="49" charset="0"/>
                        </a:rPr>
                        <a:t>/</a:t>
                      </a:r>
                      <a:r>
                        <a:rPr lang="fr-FR" sz="1100" baseline="0" dirty="0" err="1" smtClean="0">
                          <a:latin typeface="Courier" pitchFamily="49" charset="0"/>
                        </a:rPr>
                        <a:t>Json</a:t>
                      </a:r>
                      <a:r>
                        <a:rPr lang="fr-FR" sz="1100" baseline="0" dirty="0" smtClean="0">
                          <a:latin typeface="Courier" pitchFamily="49" charset="0"/>
                        </a:rPr>
                        <a:t> sur un web service Soap/</a:t>
                      </a:r>
                      <a:r>
                        <a:rPr lang="fr-FR" sz="1100" baseline="0" dirty="0" err="1" smtClean="0">
                          <a:latin typeface="Courier" pitchFamily="49" charset="0"/>
                        </a:rPr>
                        <a:t>Xml</a:t>
                      </a:r>
                      <a:r>
                        <a:rPr lang="fr-FR" sz="1100" baseline="0" dirty="0" smtClean="0">
                          <a:latin typeface="Courier" pitchFamily="49" charset="0"/>
                        </a:rPr>
                        <a:t> existant, afin d’évaluer la facilité de mise en œuvre de ce genre de </a:t>
                      </a:r>
                      <a:r>
                        <a:rPr lang="fr-FR" sz="1100" baseline="0" dirty="0" err="1" smtClean="0">
                          <a:latin typeface="Courier" pitchFamily="49" charset="0"/>
                        </a:rPr>
                        <a:t>virtualisation</a:t>
                      </a:r>
                      <a:r>
                        <a:rPr lang="fr-FR" sz="1100" baseline="0" dirty="0" smtClean="0">
                          <a:latin typeface="Courier" pitchFamily="49" charset="0"/>
                        </a:rPr>
                        <a:t>, avec les transformations de format requises entre les deux aussi bien pour les requêtes que pour les réponses.</a:t>
                      </a: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53440"/>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ou utilisation d’un service Soap/</a:t>
                      </a:r>
                      <a:r>
                        <a:rPr lang="fr-FR" sz="1100" dirty="0" err="1" smtClean="0"/>
                        <a:t>Xml</a:t>
                      </a:r>
                      <a:r>
                        <a:rPr lang="fr-FR" sz="1100" dirty="0" smtClean="0"/>
                        <a:t> existant en intranet pour le test</a:t>
                      </a:r>
                      <a:r>
                        <a:rPr lang="fr-FR" sz="1100" baseline="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Création du proxy </a:t>
                      </a:r>
                      <a:r>
                        <a:rPr lang="fr-FR" sz="1100" baseline="0" dirty="0" err="1" smtClean="0"/>
                        <a:t>Rest</a:t>
                      </a:r>
                      <a:r>
                        <a:rPr lang="fr-FR" sz="1100" baseline="0" dirty="0" smtClean="0"/>
                        <a:t>/</a:t>
                      </a:r>
                      <a:r>
                        <a:rPr lang="fr-FR" sz="1100" baseline="0" dirty="0" err="1" smtClean="0"/>
                        <a:t>Json</a:t>
                      </a:r>
                      <a:r>
                        <a:rPr lang="fr-FR" sz="1100" baseline="0" dirty="0" smtClean="0"/>
                        <a:t> associé avec une transformation pour convertir les requêtes entrantes en </a:t>
                      </a:r>
                      <a:r>
                        <a:rPr lang="fr-FR" sz="1100" baseline="0" dirty="0" err="1" smtClean="0"/>
                        <a:t>json</a:t>
                      </a:r>
                      <a:r>
                        <a:rPr lang="fr-FR" sz="1100" baseline="0" dirty="0" smtClean="0"/>
                        <a:t> vers le format </a:t>
                      </a:r>
                      <a:r>
                        <a:rPr lang="fr-FR" sz="1100" baseline="0" dirty="0" err="1" smtClean="0"/>
                        <a:t>xml</a:t>
                      </a:r>
                      <a:r>
                        <a:rPr lang="fr-FR" sz="1100" baseline="0" dirty="0" smtClean="0"/>
                        <a:t> requis en interne, et une seconde transformation pour convertir les réponses en </a:t>
                      </a:r>
                      <a:r>
                        <a:rPr lang="fr-FR" sz="1100" baseline="0" dirty="0" err="1" smtClean="0"/>
                        <a:t>xml</a:t>
                      </a:r>
                      <a:r>
                        <a:rPr lang="fr-FR" sz="1100" baseline="0" dirty="0" smtClean="0"/>
                        <a:t> vers le format </a:t>
                      </a:r>
                      <a:r>
                        <a:rPr lang="fr-FR" sz="1100" baseline="0" dirty="0" err="1" smtClean="0"/>
                        <a:t>json</a:t>
                      </a:r>
                      <a:r>
                        <a:rPr lang="fr-FR" sz="1100" baseline="0" dirty="0" smtClean="0"/>
                        <a:t> attendu par le client appelant.</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24</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3-11:</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Fiabilité et souplesse de la procédure de création du proxy service de type </a:t>
                      </a:r>
                      <a:r>
                        <a:rPr lang="fr-FR" sz="1100" baseline="0" dirty="0" err="1" smtClean="0"/>
                        <a:t>Rest</a:t>
                      </a:r>
                      <a:r>
                        <a:rPr lang="fr-FR" sz="1100" baseline="0" dirty="0" smtClean="0"/>
                        <a:t>/</a:t>
                      </a:r>
                      <a:r>
                        <a:rPr lang="fr-FR" sz="1100" baseline="0" dirty="0" err="1" smtClean="0"/>
                        <a:t>Json</a:t>
                      </a:r>
                      <a:r>
                        <a:rPr lang="fr-FR" sz="1100" baseline="0" dirty="0" smtClean="0"/>
                        <a:t>.</a:t>
                      </a:r>
                    </a:p>
                    <a:p>
                      <a:pPr>
                        <a:buFont typeface="Arial" pitchFamily="34" charset="0"/>
                        <a:buChar char="•"/>
                      </a:pPr>
                      <a:r>
                        <a:rPr lang="fr-FR" sz="1100" baseline="0" dirty="0" smtClean="0"/>
                        <a:t> Fiabilité et souplesse de la mise en œuvre des transformations de formats pour les requêtes et les réponses.</a:t>
                      </a:r>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25</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3-12: </a:t>
            </a:r>
            <a:r>
              <a:rPr lang="fr-FR" sz="2000" dirty="0" smtClean="0"/>
              <a:t>Utilisation d’un STS et d’assertions SAML pour Soap / </a:t>
            </a:r>
            <a:r>
              <a:rPr lang="fr-FR" sz="2000" dirty="0" err="1" smtClean="0"/>
              <a:t>Xml</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souplesse de la solution en DMZ pour rediriger les clients de proxy services vers un service STS auprès duquel ils doivent s’authentifier pour obtenir un </a:t>
                      </a:r>
                      <a:r>
                        <a:rPr lang="fr-FR" sz="1100" baseline="0" dirty="0" err="1" smtClean="0"/>
                        <a:t>token</a:t>
                      </a:r>
                      <a:r>
                        <a:rPr lang="fr-FR" sz="1100" baseline="0" dirty="0" smtClean="0"/>
                        <a:t> d’assertions SAML avec </a:t>
                      </a:r>
                      <a:r>
                        <a:rPr lang="fr-FR" sz="1100" baseline="0" dirty="0" err="1" smtClean="0"/>
                        <a:t>username</a:t>
                      </a:r>
                      <a:r>
                        <a:rPr lang="fr-FR" sz="1100" baseline="0" dirty="0" smtClean="0"/>
                        <a:t> </a:t>
                      </a:r>
                      <a:r>
                        <a:rPr lang="fr-FR" sz="1100" baseline="0" dirty="0" err="1" smtClean="0"/>
                        <a:t>token</a:t>
                      </a:r>
                      <a:r>
                        <a:rPr lang="fr-FR" sz="1100" baseline="0" dirty="0" smtClean="0"/>
                        <a:t> par exemple, qu’ils utiliseront pour resoumettre leurs requêtes afin de passer le contrôle de sécurité qui vérifie les assertions auprès du même service STS.</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Il s’agit de créer un proxy service</a:t>
                      </a:r>
                      <a:r>
                        <a:rPr lang="fr-FR" sz="1100" baseline="0" dirty="0" smtClean="0">
                          <a:latin typeface="Courier" pitchFamily="49" charset="0"/>
                        </a:rPr>
                        <a:t> de type Soap / </a:t>
                      </a:r>
                      <a:r>
                        <a:rPr lang="fr-FR" sz="1100" baseline="0" dirty="0" err="1" smtClean="0">
                          <a:latin typeface="Courier" pitchFamily="49" charset="0"/>
                        </a:rPr>
                        <a:t>Xml</a:t>
                      </a:r>
                      <a:r>
                        <a:rPr lang="fr-FR" sz="1100" baseline="0" dirty="0" smtClean="0">
                          <a:latin typeface="Courier" pitchFamily="49" charset="0"/>
                        </a:rPr>
                        <a:t> sur un web service Soap/</a:t>
                      </a:r>
                      <a:r>
                        <a:rPr lang="fr-FR" sz="1100" baseline="0" dirty="0" err="1" smtClean="0">
                          <a:latin typeface="Courier" pitchFamily="49" charset="0"/>
                        </a:rPr>
                        <a:t>Xml</a:t>
                      </a:r>
                      <a:r>
                        <a:rPr lang="fr-FR" sz="1100" baseline="0" dirty="0" smtClean="0">
                          <a:latin typeface="Courier" pitchFamily="49" charset="0"/>
                        </a:rPr>
                        <a:t> existant dans l’intranet, et d’attacher une police au service proxy qui redirige les émetteurs de requêtes sans </a:t>
                      </a:r>
                      <a:r>
                        <a:rPr lang="fr-FR" sz="1100" baseline="0" dirty="0" err="1" smtClean="0">
                          <a:latin typeface="Courier" pitchFamily="49" charset="0"/>
                        </a:rPr>
                        <a:t>token</a:t>
                      </a:r>
                      <a:r>
                        <a:rPr lang="fr-FR" sz="1100" baseline="0" dirty="0" smtClean="0">
                          <a:latin typeface="Courier" pitchFamily="49" charset="0"/>
                        </a:rPr>
                        <a:t> SAML valide (ou bien avec un </a:t>
                      </a:r>
                      <a:r>
                        <a:rPr lang="fr-FR" sz="1100" baseline="0" dirty="0" err="1" smtClean="0">
                          <a:latin typeface="Courier" pitchFamily="49" charset="0"/>
                        </a:rPr>
                        <a:t>token</a:t>
                      </a:r>
                      <a:r>
                        <a:rPr lang="fr-FR" sz="1100" baseline="0" dirty="0" smtClean="0">
                          <a:latin typeface="Courier" pitchFamily="49" charset="0"/>
                        </a:rPr>
                        <a:t> expiré) vers un service STS. Ce dernier se charge de l’authentification de l’appelant et en cas de succès attache une assertion SAML signée à sa requête qui est retournée vers le service proxy. </a:t>
                      </a:r>
                    </a:p>
                    <a:p>
                      <a:pPr>
                        <a:buFont typeface="Arial" pitchFamily="34" charset="0"/>
                        <a:buNone/>
                      </a:pPr>
                      <a:r>
                        <a:rPr lang="fr-FR" sz="1100" baseline="0" dirty="0" smtClean="0">
                          <a:latin typeface="Courier" pitchFamily="49" charset="0"/>
                        </a:rPr>
                        <a:t>Le service proxy vérifie l’assertion reçue et en cas de validation supprime les headers de sécurité sur les requêtes reçues avant de les transmettre au service dans l’intranet puis transmet les réponses retournées depuis l’intranet vers le client initial.</a:t>
                      </a: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ou utilisation d’un service Soap/</a:t>
                      </a:r>
                      <a:r>
                        <a:rPr lang="fr-FR" sz="1100" dirty="0" err="1" smtClean="0"/>
                        <a:t>Xml</a:t>
                      </a:r>
                      <a:r>
                        <a:rPr lang="fr-FR" sz="1100" dirty="0" smtClean="0"/>
                        <a:t> existant en intranet pour le test</a:t>
                      </a:r>
                      <a:r>
                        <a:rPr lang="fr-FR" sz="1100" baseline="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Création d’un proxy du service en interne avec le mécanisme de STS et de contrôle d’assertions SAML.</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26</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3-12:</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Fiabilité et souplesse de la procédure de création de polices sur les services proxy pour l’utilisation d’assertions SAML.</a:t>
                      </a:r>
                    </a:p>
                    <a:p>
                      <a:pPr>
                        <a:buFont typeface="Arial" pitchFamily="34" charset="0"/>
                        <a:buChar char="•"/>
                      </a:pPr>
                      <a:r>
                        <a:rPr lang="fr-FR" sz="1100" baseline="0" dirty="0" smtClean="0"/>
                        <a:t> Fiabilité du fonctionnement et audit des rejets d’accès suite à non respect des assertions SAML attendues.</a:t>
                      </a:r>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27</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3-13: </a:t>
            </a:r>
            <a:r>
              <a:rPr lang="fr-FR" sz="2000" dirty="0" smtClean="0"/>
              <a:t>Gestion de cache pour Soap / </a:t>
            </a:r>
            <a:r>
              <a:rPr lang="fr-FR" sz="2000" dirty="0" err="1" smtClean="0"/>
              <a:t>Xml</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souplesse de la solution en DMZ pour définir des polices de gestion de caches pour les réponses renvoyées aux clients Soap. La police doit permettre de permettre la sélection de données statiques à inclure dans le cache contrairement aux données dynamiques, ainsi qu’une durée de vie de la donnée en cache.</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Il s’agit de créer un proxy service</a:t>
                      </a:r>
                      <a:r>
                        <a:rPr lang="fr-FR" sz="1100" baseline="0" dirty="0" smtClean="0">
                          <a:latin typeface="Courier" pitchFamily="49" charset="0"/>
                        </a:rPr>
                        <a:t> de type Soap / </a:t>
                      </a:r>
                      <a:r>
                        <a:rPr lang="fr-FR" sz="1100" baseline="0" dirty="0" err="1" smtClean="0">
                          <a:latin typeface="Courier" pitchFamily="49" charset="0"/>
                        </a:rPr>
                        <a:t>Xml</a:t>
                      </a:r>
                      <a:r>
                        <a:rPr lang="fr-FR" sz="1100" baseline="0" dirty="0" smtClean="0">
                          <a:latin typeface="Courier" pitchFamily="49" charset="0"/>
                        </a:rPr>
                        <a:t> sur un web service Soap/</a:t>
                      </a:r>
                      <a:r>
                        <a:rPr lang="fr-FR" sz="1100" baseline="0" dirty="0" err="1" smtClean="0">
                          <a:latin typeface="Courier" pitchFamily="49" charset="0"/>
                        </a:rPr>
                        <a:t>Xml</a:t>
                      </a:r>
                      <a:r>
                        <a:rPr lang="fr-FR" sz="1100" baseline="0" dirty="0" smtClean="0">
                          <a:latin typeface="Courier" pitchFamily="49" charset="0"/>
                        </a:rPr>
                        <a:t> existant dans l’intranet, et d’attacher une police de gestion de cache pour données statiques liées à une des opérations supportées.</a:t>
                      </a:r>
                    </a:p>
                    <a:p>
                      <a:pPr>
                        <a:buFont typeface="Arial" pitchFamily="34" charset="0"/>
                        <a:buNone/>
                      </a:pPr>
                      <a:r>
                        <a:rPr lang="fr-FR" sz="1100" baseline="0" dirty="0" smtClean="0">
                          <a:latin typeface="Courier" pitchFamily="49" charset="0"/>
                        </a:rPr>
                        <a:t>Une fois la police attachée au proxy service, on lance un test de charge sur l’opération concernée par le cache.</a:t>
                      </a:r>
                    </a:p>
                    <a:p>
                      <a:pPr>
                        <a:buFont typeface="Arial" pitchFamily="34" charset="0"/>
                        <a:buNone/>
                      </a:pPr>
                      <a:endParaRPr lang="fr-FR" sz="1100" baseline="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d’ un service proxy en Soap / </a:t>
                      </a:r>
                      <a:r>
                        <a:rPr lang="fr-FR" sz="1100" dirty="0" err="1" smtClean="0"/>
                        <a:t>Xml</a:t>
                      </a:r>
                      <a:r>
                        <a:rPr lang="fr-FR" sz="1100" dirty="0" smtClean="0"/>
                        <a:t> sur un service provider dans</a:t>
                      </a:r>
                      <a:r>
                        <a:rPr lang="fr-FR" sz="1100" baseline="0" dirty="0" smtClean="0"/>
                        <a:t> l’intranet.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Création de polices de gestion de cache avec définition de données statiques à inclure dans cette gestion.</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28</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3-13:</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a:t>
                      </a:r>
                      <a:r>
                        <a:rPr lang="fr-FR" sz="1100" baseline="0" dirty="0" smtClean="0">
                          <a:latin typeface="Courier" pitchFamily="49" charset="0"/>
                        </a:rPr>
                        <a:t> on vérifie s’il y a une nette amélioration des temps de réponses sur les requêtes servies via le cache dans le test de charge pour des données de type statique (gérées par le cache).</a:t>
                      </a:r>
                    </a:p>
                    <a:p>
                      <a:pPr>
                        <a:buFont typeface="Arial" pitchFamily="34" charset="0"/>
                        <a:buChar char="•"/>
                      </a:pPr>
                      <a:r>
                        <a:rPr lang="fr-FR" sz="1100" baseline="0" dirty="0" smtClean="0">
                          <a:latin typeface="Courier" pitchFamily="49" charset="0"/>
                        </a:rPr>
                        <a:t> on vérifie que la performance reste inchangée pour des requêtes portant uniquement sur des données dynamiques (non gérées par le cache)</a:t>
                      </a:r>
                    </a:p>
                    <a:p>
                      <a:pPr>
                        <a:buFont typeface="Arial" pitchFamily="34" charset="0"/>
                        <a:buChar char="•"/>
                      </a:pPr>
                      <a:r>
                        <a:rPr lang="fr-FR" sz="1100" baseline="0" dirty="0" smtClean="0">
                          <a:latin typeface="Courier" pitchFamily="49" charset="0"/>
                        </a:rPr>
                        <a:t> on vérifie qu’il y a une mise à jour des données en cache après leur durée d’expiration définie dans la police</a:t>
                      </a:r>
                      <a:endParaRPr lang="fr-FR" sz="1100" baseline="0" dirty="0" smtClean="0"/>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29</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3-14: </a:t>
            </a:r>
            <a:r>
              <a:rPr lang="fr-FR" sz="2000" dirty="0" smtClean="0"/>
              <a:t>Gestion de cache pour </a:t>
            </a:r>
            <a:r>
              <a:rPr lang="fr-FR" sz="2000" dirty="0" err="1" smtClean="0"/>
              <a:t>Rest</a:t>
            </a:r>
            <a:r>
              <a:rPr lang="fr-FR" sz="2000" dirty="0" smtClean="0"/>
              <a:t> / </a:t>
            </a:r>
            <a:r>
              <a:rPr lang="fr-FR" sz="2000" dirty="0" err="1" smtClean="0"/>
              <a:t>Json</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souplesse de la solution en DMZ pour définir des polices de gestion de caches pour les réponses renvoyées aux clients REST. La police doit permettre de permettre la sélection de données statiques à inclure dans le cache contrairement aux données dynamiques, ainsi qu’une durée de vie de la donnée en cache.</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Il s’agit de créer un proxy service</a:t>
                      </a:r>
                      <a:r>
                        <a:rPr lang="fr-FR" sz="1100" baseline="0" dirty="0" smtClean="0">
                          <a:latin typeface="Courier" pitchFamily="49" charset="0"/>
                        </a:rPr>
                        <a:t> de type </a:t>
                      </a:r>
                      <a:r>
                        <a:rPr lang="fr-FR" sz="1100" baseline="0" dirty="0" err="1" smtClean="0">
                          <a:latin typeface="Courier" pitchFamily="49" charset="0"/>
                        </a:rPr>
                        <a:t>Rest</a:t>
                      </a:r>
                      <a:r>
                        <a:rPr lang="fr-FR" sz="1100" baseline="0" dirty="0" smtClean="0">
                          <a:latin typeface="Courier" pitchFamily="49" charset="0"/>
                        </a:rPr>
                        <a:t>/ </a:t>
                      </a:r>
                      <a:r>
                        <a:rPr lang="fr-FR" sz="1100" baseline="0" dirty="0" err="1" smtClean="0">
                          <a:latin typeface="Courier" pitchFamily="49" charset="0"/>
                        </a:rPr>
                        <a:t>Json</a:t>
                      </a:r>
                      <a:r>
                        <a:rPr lang="fr-FR" sz="1100" baseline="0" dirty="0" smtClean="0">
                          <a:latin typeface="Courier" pitchFamily="49" charset="0"/>
                        </a:rPr>
                        <a:t> sur un web service existant dans l’intranet, et de lui attacher une police de gestion de cache pour ses données statiques.</a:t>
                      </a:r>
                    </a:p>
                    <a:p>
                      <a:pPr>
                        <a:buFont typeface="Arial" pitchFamily="34" charset="0"/>
                        <a:buNone/>
                      </a:pPr>
                      <a:r>
                        <a:rPr lang="fr-FR" sz="1100" baseline="0" dirty="0" smtClean="0">
                          <a:latin typeface="Courier" pitchFamily="49" charset="0"/>
                        </a:rPr>
                        <a:t>Une fois la police attachée au proxy service, on lance un test de charge pour observer l’impact sur les performances.</a:t>
                      </a:r>
                    </a:p>
                    <a:p>
                      <a:pPr>
                        <a:buFont typeface="Arial" pitchFamily="34" charset="0"/>
                        <a:buNone/>
                      </a:pPr>
                      <a:endParaRPr lang="fr-FR" sz="1100" baseline="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d’un service proxy en </a:t>
                      </a:r>
                      <a:r>
                        <a:rPr lang="fr-FR" sz="1100" dirty="0" err="1" smtClean="0"/>
                        <a:t>Rest</a:t>
                      </a:r>
                      <a:r>
                        <a:rPr lang="fr-FR" sz="1100" dirty="0" smtClean="0"/>
                        <a:t> / </a:t>
                      </a:r>
                      <a:r>
                        <a:rPr lang="fr-FR" sz="1100" dirty="0" err="1" smtClean="0"/>
                        <a:t>Json</a:t>
                      </a:r>
                      <a:r>
                        <a:rPr lang="fr-FR" sz="1100" dirty="0" smtClean="0"/>
                        <a:t> sur un service provider dans</a:t>
                      </a:r>
                      <a:r>
                        <a:rPr lang="fr-FR" sz="1100" baseline="0" dirty="0" smtClean="0"/>
                        <a:t> l’intranet.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Création de polices de gestion de cache avec définition de données statiques à inclure dans cette gestion.</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3</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3-01: </a:t>
            </a:r>
            <a:r>
              <a:rPr lang="fr-FR" sz="2000" dirty="0" err="1" smtClean="0"/>
              <a:t>Username</a:t>
            </a:r>
            <a:r>
              <a:rPr lang="fr-FR" sz="2000" dirty="0" smtClean="0"/>
              <a:t> </a:t>
            </a:r>
            <a:r>
              <a:rPr lang="fr-FR" sz="2000" dirty="0" err="1" smtClean="0"/>
              <a:t>token</a:t>
            </a:r>
            <a:r>
              <a:rPr lang="fr-FR" sz="2000" dirty="0" smtClean="0"/>
              <a:t> sur un web service SOAP/XML</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du test est de vérifier la souplesse et la robustesse de</a:t>
                      </a:r>
                      <a:r>
                        <a:rPr lang="fr-FR" sz="1100" baseline="0" dirty="0" smtClean="0"/>
                        <a:t> la sécurisation avec fine granularité d’une opération sur un web service hébergé par l’ESB dans l’intranet. Eventuellement, une transformation </a:t>
                      </a:r>
                      <a:r>
                        <a:rPr lang="fr-FR" sz="1100" baseline="0" dirty="0" err="1" smtClean="0"/>
                        <a:t>xslt</a:t>
                      </a:r>
                      <a:r>
                        <a:rPr lang="fr-FR" sz="1100" baseline="0" dirty="0" smtClean="0"/>
                        <a:t> sera utilisée au niveau du web service proxy pour masquer le format de requête utilisé par le web service dans l’intranet.</a:t>
                      </a:r>
                      <a:endParaRPr lang="fr-FR" sz="1100" dirty="0"/>
                    </a:p>
                  </a:txBody>
                  <a:tcPr/>
                </a:tc>
              </a:tr>
            </a:tbl>
          </a:graphicData>
        </a:graphic>
      </p:graphicFrame>
      <p:graphicFrame>
        <p:nvGraphicFramePr>
          <p:cNvPr id="9" name="Tableau 8"/>
          <p:cNvGraphicFramePr>
            <a:graphicFrameLocks noGrp="1"/>
          </p:cNvGraphicFramePr>
          <p:nvPr/>
        </p:nvGraphicFramePr>
        <p:xfrm>
          <a:off x="204757" y="2933700"/>
          <a:ext cx="8786874" cy="3368040"/>
        </p:xfrm>
        <a:graphic>
          <a:graphicData uri="http://schemas.openxmlformats.org/drawingml/2006/table">
            <a:tbl>
              <a:tblPr firstRow="1" bandRow="1">
                <a:tableStyleId>{073A0DAA-6AF3-43AB-8588-CEC1D06C72B9}</a:tableStyleId>
              </a:tblPr>
              <a:tblGrid>
                <a:gridCol w="8786874"/>
              </a:tblGrid>
              <a:tr h="2066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Char char="•"/>
                      </a:pPr>
                      <a:r>
                        <a:rPr lang="fr-FR" sz="1100" dirty="0" smtClean="0">
                          <a:latin typeface="Courier" pitchFamily="49" charset="0"/>
                        </a:rPr>
                        <a:t> Création d’un proxy</a:t>
                      </a:r>
                      <a:r>
                        <a:rPr lang="fr-FR" sz="1100" baseline="0" dirty="0" smtClean="0">
                          <a:latin typeface="Courier" pitchFamily="49" charset="0"/>
                        </a:rPr>
                        <a:t> web service en DMZ en partant du </a:t>
                      </a:r>
                      <a:r>
                        <a:rPr lang="fr-FR" sz="1100" baseline="0" dirty="0" err="1" smtClean="0">
                          <a:latin typeface="Courier" pitchFamily="49" charset="0"/>
                        </a:rPr>
                        <a:t>wsdl</a:t>
                      </a:r>
                      <a:r>
                        <a:rPr lang="fr-FR" sz="1100" baseline="0" dirty="0" smtClean="0">
                          <a:latin typeface="Courier" pitchFamily="49" charset="0"/>
                        </a:rPr>
                        <a:t> du service à sécuriser dans l’intranet.</a:t>
                      </a:r>
                      <a:endParaRPr lang="fr-FR" sz="1100" dirty="0" smtClean="0">
                        <a:latin typeface="Courier" pitchFamily="49" charset="0"/>
                      </a:endParaRPr>
                    </a:p>
                    <a:p>
                      <a:pPr>
                        <a:buFont typeface="Arial" pitchFamily="34" charset="0"/>
                        <a:buChar char="•"/>
                      </a:pPr>
                      <a:r>
                        <a:rPr lang="fr-FR" sz="1100" dirty="0" smtClean="0">
                          <a:latin typeface="Courier" pitchFamily="49" charset="0"/>
                        </a:rPr>
                        <a:t> Attachement de</a:t>
                      </a:r>
                      <a:r>
                        <a:rPr lang="fr-FR" sz="1100" baseline="0" dirty="0" smtClean="0">
                          <a:latin typeface="Courier" pitchFamily="49" charset="0"/>
                        </a:rPr>
                        <a:t> la police avec </a:t>
                      </a:r>
                      <a:r>
                        <a:rPr lang="fr-FR" sz="1100" baseline="0" dirty="0" err="1" smtClean="0">
                          <a:latin typeface="Courier" pitchFamily="49" charset="0"/>
                        </a:rPr>
                        <a:t>username</a:t>
                      </a:r>
                      <a:r>
                        <a:rPr lang="fr-FR" sz="1100" baseline="0" dirty="0" smtClean="0">
                          <a:latin typeface="Courier" pitchFamily="49" charset="0"/>
                        </a:rPr>
                        <a:t> </a:t>
                      </a:r>
                      <a:r>
                        <a:rPr lang="fr-FR" sz="1100" baseline="0" dirty="0" err="1" smtClean="0">
                          <a:latin typeface="Courier" pitchFamily="49" charset="0"/>
                        </a:rPr>
                        <a:t>token</a:t>
                      </a:r>
                      <a:r>
                        <a:rPr lang="fr-FR" sz="1100" baseline="0" dirty="0" smtClean="0">
                          <a:latin typeface="Courier" pitchFamily="49" charset="0"/>
                        </a:rPr>
                        <a:t> sur l’opération (par ex: </a:t>
                      </a:r>
                      <a:r>
                        <a:rPr lang="fr-FR" sz="1100" baseline="0" dirty="0" err="1" smtClean="0">
                          <a:latin typeface="Courier" pitchFamily="49" charset="0"/>
                        </a:rPr>
                        <a:t>lookupCountryCodeOperation</a:t>
                      </a:r>
                      <a:r>
                        <a:rPr lang="fr-FR" sz="1100" baseline="0" dirty="0" smtClean="0">
                          <a:latin typeface="Courier" pitchFamily="49" charset="0"/>
                        </a:rPr>
                        <a:t>) du proxy web service.</a:t>
                      </a:r>
                    </a:p>
                    <a:p>
                      <a:pPr>
                        <a:buFont typeface="Arial" pitchFamily="34" charset="0"/>
                        <a:buChar char="•"/>
                      </a:pPr>
                      <a:r>
                        <a:rPr lang="fr-FR" sz="1100" baseline="0" dirty="0" smtClean="0">
                          <a:latin typeface="Courier" pitchFamily="49" charset="0"/>
                        </a:rPr>
                        <a:t> Suppression du header de sécurité avec le </a:t>
                      </a:r>
                      <a:r>
                        <a:rPr lang="fr-FR" sz="1100" baseline="0" dirty="0" err="1" smtClean="0">
                          <a:latin typeface="Courier" pitchFamily="49" charset="0"/>
                        </a:rPr>
                        <a:t>username</a:t>
                      </a:r>
                      <a:r>
                        <a:rPr lang="fr-FR" sz="1100" baseline="0" dirty="0" smtClean="0">
                          <a:latin typeface="Courier" pitchFamily="49" charset="0"/>
                        </a:rPr>
                        <a:t> </a:t>
                      </a:r>
                      <a:r>
                        <a:rPr lang="fr-FR" sz="1100" baseline="0" dirty="0" err="1" smtClean="0">
                          <a:latin typeface="Courier" pitchFamily="49" charset="0"/>
                        </a:rPr>
                        <a:t>token</a:t>
                      </a:r>
                      <a:r>
                        <a:rPr lang="fr-FR" sz="1100" baseline="0" dirty="0" smtClean="0">
                          <a:latin typeface="Courier" pitchFamily="49" charset="0"/>
                        </a:rPr>
                        <a:t> après sa validation.</a:t>
                      </a:r>
                    </a:p>
                    <a:p>
                      <a:pPr>
                        <a:buFont typeface="Arial" pitchFamily="34" charset="0"/>
                        <a:buChar char="•"/>
                      </a:pPr>
                      <a:r>
                        <a:rPr lang="fr-FR" sz="1100" baseline="0" dirty="0" smtClean="0">
                          <a:latin typeface="Courier" pitchFamily="49" charset="0"/>
                        </a:rPr>
                        <a:t> Lancement de requêtes de test sans </a:t>
                      </a:r>
                      <a:r>
                        <a:rPr lang="fr-FR" sz="1100" baseline="0" dirty="0" err="1" smtClean="0">
                          <a:latin typeface="Courier" pitchFamily="49" charset="0"/>
                        </a:rPr>
                        <a:t>username</a:t>
                      </a:r>
                      <a:r>
                        <a:rPr lang="fr-FR" sz="1100" baseline="0" dirty="0" smtClean="0">
                          <a:latin typeface="Courier" pitchFamily="49" charset="0"/>
                        </a:rPr>
                        <a:t> </a:t>
                      </a:r>
                      <a:r>
                        <a:rPr lang="fr-FR" sz="1100" baseline="0" dirty="0" err="1" smtClean="0">
                          <a:latin typeface="Courier" pitchFamily="49" charset="0"/>
                        </a:rPr>
                        <a:t>token</a:t>
                      </a:r>
                      <a:r>
                        <a:rPr lang="fr-FR" sz="1100" baseline="0" dirty="0" smtClean="0">
                          <a:latin typeface="Courier" pitchFamily="49" charset="0"/>
                        </a:rPr>
                        <a:t> d’abord, puis avec un mauvais et un bon </a:t>
                      </a:r>
                      <a:r>
                        <a:rPr lang="fr-FR" sz="1100" baseline="0" dirty="0" err="1" smtClean="0">
                          <a:latin typeface="Courier" pitchFamily="49" charset="0"/>
                        </a:rPr>
                        <a:t>username</a:t>
                      </a:r>
                      <a:r>
                        <a:rPr lang="fr-FR" sz="1100" baseline="0" dirty="0" smtClean="0">
                          <a:latin typeface="Courier" pitchFamily="49" charset="0"/>
                        </a:rPr>
                        <a:t> </a:t>
                      </a:r>
                      <a:r>
                        <a:rPr lang="fr-FR" sz="1100" baseline="0" dirty="0" err="1" smtClean="0">
                          <a:latin typeface="Courier" pitchFamily="49" charset="0"/>
                        </a:rPr>
                        <a:t>token</a:t>
                      </a:r>
                      <a:r>
                        <a:rPr lang="fr-FR" sz="1100" baseline="0" dirty="0" smtClean="0">
                          <a:latin typeface="Courier" pitchFamily="49" charset="0"/>
                        </a:rPr>
                        <a:t>.</a:t>
                      </a:r>
                    </a:p>
                    <a:p>
                      <a:pPr>
                        <a:buFont typeface="Arial" pitchFamily="34" charset="0"/>
                        <a:buChar char="•"/>
                      </a:pPr>
                      <a:r>
                        <a:rPr lang="fr-FR" sz="1100" baseline="0" dirty="0" smtClean="0">
                          <a:latin typeface="Courier" pitchFamily="49" charset="0"/>
                        </a:rPr>
                        <a:t> Vérification de l’audit des requêtes envoyées et de leurs traitements.</a:t>
                      </a:r>
                    </a:p>
                    <a:p>
                      <a:pPr>
                        <a:buFont typeface="Arial" pitchFamily="34" charset="0"/>
                        <a:buNone/>
                      </a:pPr>
                      <a:endParaRPr lang="fr-FR" sz="1100" dirty="0" smtClean="0">
                        <a:latin typeface="Courier" pitchFamily="49" charset="0"/>
                      </a:endParaRPr>
                    </a:p>
                    <a:p>
                      <a:pPr>
                        <a:buFont typeface="Arial" pitchFamily="34" charset="0"/>
                        <a:buNone/>
                      </a:pPr>
                      <a:r>
                        <a:rPr lang="fr-FR" sz="1100" dirty="0" smtClean="0">
                          <a:latin typeface="Courier" pitchFamily="49" charset="0"/>
                        </a:rPr>
                        <a:t>Par exemple, le </a:t>
                      </a:r>
                      <a:r>
                        <a:rPr lang="fr-FR" sz="1100" dirty="0" err="1" smtClean="0">
                          <a:latin typeface="Courier" pitchFamily="49" charset="0"/>
                        </a:rPr>
                        <a:t>username</a:t>
                      </a:r>
                      <a:r>
                        <a:rPr lang="fr-FR" sz="1100" baseline="0" dirty="0" smtClean="0">
                          <a:latin typeface="Courier" pitchFamily="49" charset="0"/>
                        </a:rPr>
                        <a:t> </a:t>
                      </a:r>
                      <a:r>
                        <a:rPr lang="fr-FR" sz="1100" baseline="0" dirty="0" err="1" smtClean="0">
                          <a:latin typeface="Courier" pitchFamily="49" charset="0"/>
                        </a:rPr>
                        <a:t>token</a:t>
                      </a:r>
                      <a:r>
                        <a:rPr lang="fr-FR" sz="1100" baseline="0" dirty="0" smtClean="0">
                          <a:latin typeface="Courier" pitchFamily="49" charset="0"/>
                        </a:rPr>
                        <a:t> utilise un digest pour le mot de passe du genre </a:t>
                      </a:r>
                      <a:r>
                        <a:rPr lang="fr-FR" sz="1100" dirty="0" err="1" smtClean="0"/>
                        <a:t>Password_Digest</a:t>
                      </a:r>
                      <a:r>
                        <a:rPr lang="fr-FR" sz="1100" dirty="0" smtClean="0"/>
                        <a:t> = Base64(SHA-1(Nonce + </a:t>
                      </a:r>
                      <a:r>
                        <a:rPr lang="fr-FR" sz="1100" dirty="0" err="1" smtClean="0"/>
                        <a:t>Created</a:t>
                      </a:r>
                      <a:r>
                        <a:rPr lang="fr-FR" sz="1100" dirty="0" smtClean="0"/>
                        <a:t> + </a:t>
                      </a:r>
                      <a:r>
                        <a:rPr lang="fr-FR" sz="1100" dirty="0" err="1" smtClean="0"/>
                        <a:t>Password</a:t>
                      </a:r>
                      <a:r>
                        <a:rPr lang="fr-FR" sz="1100" dirty="0" smtClean="0"/>
                        <a:t>))</a:t>
                      </a:r>
                      <a:endParaRPr lang="fr-FR" sz="1100" baseline="0" dirty="0" smtClean="0">
                        <a:latin typeface="Courier" pitchFamily="49" charset="0"/>
                      </a:endParaRPr>
                    </a:p>
                    <a:p>
                      <a:pPr>
                        <a:buFont typeface="Arial" pitchFamily="34" charset="0"/>
                        <a:buNone/>
                      </a:pPr>
                      <a:r>
                        <a:rPr lang="fr-FR" sz="1100" baseline="0" dirty="0" smtClean="0">
                          <a:latin typeface="Courier" pitchFamily="49" charset="0"/>
                        </a:rPr>
                        <a:t>Et se présente sous une forme similaire à :</a:t>
                      </a:r>
                    </a:p>
                    <a:p>
                      <a:pPr>
                        <a:buFont typeface="Arial" pitchFamily="34" charset="0"/>
                        <a:buNone/>
                      </a:pPr>
                      <a:r>
                        <a:rPr lang="fr-FR" sz="1100" dirty="0" smtClean="0"/>
                        <a:t>&lt;</a:t>
                      </a:r>
                      <a:r>
                        <a:rPr lang="fr-FR" sz="1100" dirty="0" err="1" smtClean="0"/>
                        <a:t>UsernameToken</a:t>
                      </a:r>
                      <a:r>
                        <a:rPr lang="fr-FR" sz="1100" dirty="0" smtClean="0"/>
                        <a:t>&gt; </a:t>
                      </a:r>
                    </a:p>
                    <a:p>
                      <a:pPr>
                        <a:buFont typeface="Arial" pitchFamily="34" charset="0"/>
                        <a:buNone/>
                      </a:pPr>
                      <a:r>
                        <a:rPr lang="fr-FR" sz="1100" dirty="0" smtClean="0"/>
                        <a:t>  &lt;</a:t>
                      </a:r>
                      <a:r>
                        <a:rPr lang="fr-FR" sz="1100" dirty="0" err="1" smtClean="0"/>
                        <a:t>Username</a:t>
                      </a:r>
                      <a:r>
                        <a:rPr lang="fr-FR" sz="1100" dirty="0" smtClean="0"/>
                        <a:t>&gt;</a:t>
                      </a:r>
                      <a:r>
                        <a:rPr lang="fr-FR" sz="1100" dirty="0" err="1" smtClean="0"/>
                        <a:t>MyName</a:t>
                      </a:r>
                      <a:r>
                        <a:rPr lang="fr-FR" sz="1100" dirty="0" smtClean="0"/>
                        <a:t>&lt;/</a:t>
                      </a:r>
                      <a:r>
                        <a:rPr lang="fr-FR" sz="1100" dirty="0" err="1" smtClean="0"/>
                        <a:t>Username</a:t>
                      </a:r>
                      <a:r>
                        <a:rPr lang="fr-FR" sz="1100" dirty="0" smtClean="0"/>
                        <a:t>&gt; </a:t>
                      </a:r>
                    </a:p>
                    <a:p>
                      <a:pPr>
                        <a:buFont typeface="Arial" pitchFamily="34" charset="0"/>
                        <a:buNone/>
                      </a:pPr>
                      <a:r>
                        <a:rPr lang="fr-FR" sz="1100" dirty="0" smtClean="0"/>
                        <a:t>  &lt;</a:t>
                      </a:r>
                      <a:r>
                        <a:rPr lang="fr-FR" sz="1100" dirty="0" err="1" smtClean="0"/>
                        <a:t>Password</a:t>
                      </a:r>
                      <a:r>
                        <a:rPr lang="fr-FR" sz="1100" dirty="0" smtClean="0"/>
                        <a:t> Type="</a:t>
                      </a:r>
                      <a:r>
                        <a:rPr lang="fr-FR" sz="1100" dirty="0" err="1" smtClean="0"/>
                        <a:t>PasswordDigest</a:t>
                      </a:r>
                      <a:r>
                        <a:rPr lang="fr-FR" sz="1100" dirty="0" smtClean="0"/>
                        <a:t>"&gt;fm6SuM0RpIIhBQFgmESjdim/yj0=&lt;/</a:t>
                      </a:r>
                      <a:r>
                        <a:rPr lang="fr-FR" sz="1100" dirty="0" err="1" smtClean="0"/>
                        <a:t>Password</a:t>
                      </a:r>
                      <a:r>
                        <a:rPr lang="fr-FR" sz="1100" dirty="0" smtClean="0"/>
                        <a:t>&gt; </a:t>
                      </a:r>
                    </a:p>
                    <a:p>
                      <a:pPr>
                        <a:buFont typeface="Arial" pitchFamily="34" charset="0"/>
                        <a:buNone/>
                      </a:pPr>
                      <a:r>
                        <a:rPr lang="fr-FR" sz="1100" b="1" dirty="0" smtClean="0"/>
                        <a:t>  &lt;Nonce&gt;</a:t>
                      </a:r>
                      <a:r>
                        <a:rPr lang="fr-FR" sz="1100" b="1" dirty="0" err="1" smtClean="0"/>
                        <a:t>Pj</a:t>
                      </a:r>
                      <a:r>
                        <a:rPr lang="fr-FR" sz="1100" b="1" dirty="0" smtClean="0"/>
                        <a:t>+EzE2y5ckMDx5ovEvzWw==&lt;/Nonce&gt; </a:t>
                      </a:r>
                    </a:p>
                    <a:p>
                      <a:pPr>
                        <a:buFont typeface="Arial" pitchFamily="34" charset="0"/>
                        <a:buNone/>
                      </a:pPr>
                      <a:r>
                        <a:rPr lang="fr-FR" sz="1100" b="1" dirty="0" smtClean="0"/>
                        <a:t>  &lt;</a:t>
                      </a:r>
                      <a:r>
                        <a:rPr lang="fr-FR" sz="1100" b="1" dirty="0" err="1" smtClean="0"/>
                        <a:t>Created</a:t>
                      </a:r>
                      <a:r>
                        <a:rPr lang="fr-FR" sz="1100" b="1" dirty="0" smtClean="0"/>
                        <a:t>&gt;2004-05-11T12:05:16Z&lt;/</a:t>
                      </a:r>
                      <a:r>
                        <a:rPr lang="fr-FR" sz="1100" b="1" dirty="0" err="1" smtClean="0"/>
                        <a:t>Created</a:t>
                      </a:r>
                      <a:r>
                        <a:rPr lang="fr-FR" sz="1100" b="1" dirty="0" smtClean="0"/>
                        <a:t>&gt;</a:t>
                      </a:r>
                      <a:r>
                        <a:rPr lang="fr-FR" sz="1100" dirty="0" smtClean="0"/>
                        <a:t> </a:t>
                      </a:r>
                    </a:p>
                    <a:p>
                      <a:pPr>
                        <a:buFont typeface="Arial" pitchFamily="34" charset="0"/>
                        <a:buNone/>
                      </a:pPr>
                      <a:r>
                        <a:rPr lang="fr-FR" sz="1100" dirty="0" smtClean="0"/>
                        <a:t>&lt;/</a:t>
                      </a:r>
                      <a:r>
                        <a:rPr lang="fr-FR" sz="1100" dirty="0" err="1" smtClean="0"/>
                        <a:t>UsernameToken</a:t>
                      </a:r>
                      <a:r>
                        <a:rPr lang="fr-FR" sz="1100" dirty="0" smtClean="0"/>
                        <a:t>&gt;</a:t>
                      </a:r>
                      <a:endParaRPr lang="fr-FR" sz="110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1066812"/>
        </p:xfrm>
        <a:graphic>
          <a:graphicData uri="http://schemas.openxmlformats.org/drawingml/2006/table">
            <a:tbl>
              <a:tblPr firstRow="1" bandRow="1">
                <a:tableStyleId>{073A0DAA-6AF3-43AB-8588-CEC1D06C72B9}</a:tableStyleId>
              </a:tblPr>
              <a:tblGrid>
                <a:gridCol w="8786874"/>
              </a:tblGrid>
              <a:tr h="273079">
                <a:tc>
                  <a:txBody>
                    <a:bodyPr/>
                    <a:lstStyle/>
                    <a:p>
                      <a:r>
                        <a:rPr lang="fr-FR" sz="1100" dirty="0" smtClean="0"/>
                        <a:t>B. Prérequis du test :</a:t>
                      </a:r>
                      <a:endParaRPr lang="fr-FR" sz="1100" dirty="0">
                        <a:solidFill>
                          <a:schemeClr val="bg2"/>
                        </a:solidFill>
                      </a:endParaRPr>
                    </a:p>
                  </a:txBody>
                  <a:tcPr/>
                </a:tc>
              </a:tr>
              <a:tr h="793733">
                <a:tc>
                  <a:txBody>
                    <a:bodyPr/>
                    <a:lstStyle/>
                    <a:p>
                      <a:pPr>
                        <a:buFont typeface="Arial" pitchFamily="34" charset="0"/>
                        <a:buChar char="•"/>
                      </a:pPr>
                      <a:r>
                        <a:rPr lang="fr-FR" sz="1100" dirty="0" smtClean="0"/>
                        <a:t> Le </a:t>
                      </a:r>
                      <a:r>
                        <a:rPr lang="fr-FR" sz="1100" dirty="0" err="1" smtClean="0"/>
                        <a:t>wsdl</a:t>
                      </a:r>
                      <a:r>
                        <a:rPr lang="fr-FR" sz="1100" dirty="0" smtClean="0"/>
                        <a:t> du web service</a:t>
                      </a:r>
                      <a:r>
                        <a:rPr lang="fr-FR" sz="1100" baseline="0" dirty="0" smtClean="0"/>
                        <a:t> hébergé par l’ESB en intranet, avec le web service lui-même pour tester (ex: http://l000pkl360:8040/services/lookupCountryCode?WSDL)</a:t>
                      </a:r>
                    </a:p>
                    <a:p>
                      <a:pPr>
                        <a:buFont typeface="Arial" pitchFamily="34" charset="0"/>
                        <a:buChar char="•"/>
                      </a:pPr>
                      <a:r>
                        <a:rPr lang="fr-FR" sz="1100" baseline="0" dirty="0" smtClean="0"/>
                        <a:t> La </a:t>
                      </a:r>
                      <a:r>
                        <a:rPr lang="fr-FR" sz="1100" baseline="0" dirty="0" err="1" smtClean="0"/>
                        <a:t>policy</a:t>
                      </a:r>
                      <a:r>
                        <a:rPr lang="fr-FR" sz="1100" baseline="0" dirty="0" smtClean="0"/>
                        <a:t> avec </a:t>
                      </a:r>
                      <a:r>
                        <a:rPr lang="fr-FR" sz="1100" baseline="0" dirty="0" err="1" smtClean="0"/>
                        <a:t>username</a:t>
                      </a:r>
                      <a:r>
                        <a:rPr lang="fr-FR" sz="1100" baseline="0" dirty="0" smtClean="0"/>
                        <a:t> </a:t>
                      </a:r>
                      <a:r>
                        <a:rPr lang="fr-FR" sz="1100" baseline="0" dirty="0" err="1" smtClean="0"/>
                        <a:t>token</a:t>
                      </a:r>
                      <a:r>
                        <a:rPr lang="fr-FR" sz="1100" baseline="0" dirty="0" smtClean="0"/>
                        <a:t> à appliquer sur l’opération à sécuriser, éventuellement avec un LDAP Active Directory Server présent dans l’intranet pour sa validation.</a:t>
                      </a: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30</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3-14:</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a:t>
                      </a:r>
                      <a:r>
                        <a:rPr lang="fr-FR" sz="1100" baseline="0" dirty="0" smtClean="0">
                          <a:latin typeface="Courier" pitchFamily="49" charset="0"/>
                        </a:rPr>
                        <a:t> on vérifie s’il y a une nette amélioration des temps de réponses sur les requêtes servies via le cache dans le test de charge pour des données de type statique (gérées par le cache).</a:t>
                      </a:r>
                    </a:p>
                    <a:p>
                      <a:pPr>
                        <a:buFont typeface="Arial" pitchFamily="34" charset="0"/>
                        <a:buChar char="•"/>
                      </a:pPr>
                      <a:r>
                        <a:rPr lang="fr-FR" sz="1100" baseline="0" dirty="0" smtClean="0">
                          <a:latin typeface="Courier" pitchFamily="49" charset="0"/>
                        </a:rPr>
                        <a:t> on vérifie que la performance reste inchangée pour les requêtes portant uniquement sur des données de type dynamique (non gérées par le cache)</a:t>
                      </a:r>
                    </a:p>
                    <a:p>
                      <a:pPr>
                        <a:buFont typeface="Arial" pitchFamily="34" charset="0"/>
                        <a:buChar char="•"/>
                      </a:pPr>
                      <a:r>
                        <a:rPr lang="fr-FR" sz="1100" baseline="0" dirty="0" smtClean="0">
                          <a:latin typeface="Courier" pitchFamily="49" charset="0"/>
                        </a:rPr>
                        <a:t> on vérifie qu’il y a une mise à jour des données en cache après leur durée d’expiration définie dans la police.</a:t>
                      </a:r>
                      <a:endParaRPr lang="fr-FR" sz="1100" baseline="0" dirty="0" smtClean="0"/>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31</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3-15: </a:t>
            </a:r>
            <a:r>
              <a:rPr lang="fr-FR" sz="2000" dirty="0" smtClean="0"/>
              <a:t>Conversion Soap/http(s) en DMZ vers Soap/JMS en intranet</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souplesse de la solution en DMZ pour transformer des requêtes entrantes arrivées via Soap/http(s) au niveau de la DMZ, vers Soap/JMS avec </a:t>
                      </a:r>
                      <a:r>
                        <a:rPr lang="fr-FR" sz="1100" baseline="0" dirty="0" err="1" smtClean="0"/>
                        <a:t>ActiveMQ</a:t>
                      </a:r>
                      <a:r>
                        <a:rPr lang="fr-FR" sz="1100" baseline="0" dirty="0" smtClean="0"/>
                        <a:t> en intranet, et pour récupérer les réponses associées et les renvoyer vers les clients initiaux dans le cadre d’un test de charge.</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Il s’agit de créer un web service en interne en Soap/</a:t>
                      </a:r>
                      <a:r>
                        <a:rPr lang="fr-FR" sz="1100" dirty="0" err="1" smtClean="0">
                          <a:latin typeface="Courier" pitchFamily="49" charset="0"/>
                        </a:rPr>
                        <a:t>Jms</a:t>
                      </a:r>
                      <a:r>
                        <a:rPr lang="fr-FR" sz="1100" dirty="0" smtClean="0">
                          <a:latin typeface="Courier" pitchFamily="49" charset="0"/>
                        </a:rPr>
                        <a:t> avec un proxy associé de type Soap/http(s) en DMZ, puis d’effectuer un test de charge dessus.</a:t>
                      </a:r>
                      <a:endParaRPr lang="fr-FR" sz="1100" baseline="0" dirty="0" smtClean="0">
                        <a:latin typeface="Courier" pitchFamily="49" charset="0"/>
                      </a:endParaRPr>
                    </a:p>
                    <a:p>
                      <a:pPr>
                        <a:buFont typeface="Arial" pitchFamily="34" charset="0"/>
                        <a:buNone/>
                      </a:pPr>
                      <a:endParaRPr lang="fr-FR" sz="1100" baseline="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d’un service Soap/JMS en intranet</a:t>
                      </a:r>
                      <a:r>
                        <a:rPr lang="fr-FR" sz="1100" baseline="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Création d’un service proxy en DMZ correspondant au précédent fournisseur de service Soap/JMS en interne.</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32</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3-15:</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a:t>
                      </a:r>
                      <a:r>
                        <a:rPr lang="fr-FR" sz="1100" baseline="0" dirty="0" smtClean="0">
                          <a:latin typeface="Courier" pitchFamily="49" charset="0"/>
                        </a:rPr>
                        <a:t> Obtention de la réponse attendue pour un test unitaire.</a:t>
                      </a:r>
                    </a:p>
                    <a:p>
                      <a:pPr>
                        <a:buFont typeface="Arial" pitchFamily="34" charset="0"/>
                        <a:buChar char="•"/>
                      </a:pPr>
                      <a:r>
                        <a:rPr lang="fr-FR" sz="1100" baseline="0" dirty="0" smtClean="0">
                          <a:latin typeface="Courier" pitchFamily="49" charset="0"/>
                        </a:rPr>
                        <a:t> Obtention d’une bonne tenue en charge.</a:t>
                      </a:r>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33</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3-16: </a:t>
            </a:r>
            <a:r>
              <a:rPr lang="fr-FR" sz="2000" dirty="0" smtClean="0"/>
              <a:t>Protection contre les attaques dans les attachements</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souplesse de la solution en DMZ pour détecter des virus sur des attachements envoyés via Soap </a:t>
                      </a:r>
                      <a:r>
                        <a:rPr lang="fr-FR" sz="1100" baseline="0" dirty="0" err="1" smtClean="0"/>
                        <a:t>with</a:t>
                      </a:r>
                      <a:r>
                        <a:rPr lang="fr-FR" sz="1100" baseline="0" dirty="0" smtClean="0"/>
                        <a:t> </a:t>
                      </a:r>
                      <a:r>
                        <a:rPr lang="fr-FR" sz="1100" baseline="0" dirty="0" err="1" smtClean="0"/>
                        <a:t>Attachments</a:t>
                      </a:r>
                      <a:r>
                        <a:rPr lang="fr-FR" sz="1100" baseline="0" dirty="0" smtClean="0"/>
                        <a:t> ou bien via MTOM, et d’auditer ce genre d’attaques.</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Il s’agit de créer un web service en interne en Soap/Http avec un proxy associé de type Soap/http(s) en DMZ qui reçoit des attachements qu’il doit soumettre à un anti-virus avant de les mettre à disposition du fournisseur de services</a:t>
                      </a:r>
                      <a:r>
                        <a:rPr lang="fr-FR" sz="1100" baseline="0" dirty="0" smtClean="0">
                          <a:latin typeface="Courier" pitchFamily="49" charset="0"/>
                        </a:rPr>
                        <a:t> dans l’intranet</a:t>
                      </a:r>
                      <a:r>
                        <a:rPr lang="fr-FR" sz="1100" dirty="0" smtClean="0">
                          <a:latin typeface="Courier" pitchFamily="49" charset="0"/>
                        </a:rPr>
                        <a:t>.</a:t>
                      </a:r>
                      <a:endParaRPr lang="fr-FR" sz="1100" baseline="0" dirty="0" smtClean="0">
                        <a:latin typeface="Courier" pitchFamily="49" charset="0"/>
                      </a:endParaRPr>
                    </a:p>
                    <a:p>
                      <a:pPr>
                        <a:buFont typeface="Arial" pitchFamily="34" charset="0"/>
                        <a:buNone/>
                      </a:pPr>
                      <a:endParaRPr lang="fr-FR" sz="1100" baseline="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53440"/>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d’un service Soap/JMS en intranet</a:t>
                      </a:r>
                      <a:r>
                        <a:rPr lang="fr-FR" sz="1100" baseline="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Création d’un service proxy en DMZ correspondant au précédent fournisseur de service Soap/JMS en interne</a:t>
                      </a:r>
                      <a:r>
                        <a:rPr lang="fr-FR" sz="1100" dirty="0" smtClean="0"/>
                        <a:t> qui accepte des attachements envoyés via </a:t>
                      </a:r>
                      <a:r>
                        <a:rPr lang="fr-FR" sz="1100" dirty="0" err="1" smtClean="0"/>
                        <a:t>SwA</a:t>
                      </a:r>
                      <a:r>
                        <a:rPr lang="fr-FR" sz="1100" baseline="0" dirty="0" smtClean="0"/>
                        <a:t> ou bien MTOM.</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34</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smtClean="0"/>
              <a:t>Test 3-16:</a:t>
            </a:r>
            <a:endParaRPr lang="fr-FR" sz="2000" b="1" dirty="0" smtClean="0"/>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a:t>
                      </a:r>
                      <a:r>
                        <a:rPr lang="fr-FR" sz="1100" baseline="0" dirty="0" smtClean="0">
                          <a:latin typeface="Courier" pitchFamily="49" charset="0"/>
                        </a:rPr>
                        <a:t> Gestion des attachements en </a:t>
                      </a:r>
                      <a:r>
                        <a:rPr lang="fr-FR" sz="1100" baseline="0" dirty="0" err="1" smtClean="0">
                          <a:latin typeface="Courier" pitchFamily="49" charset="0"/>
                        </a:rPr>
                        <a:t>SwA</a:t>
                      </a:r>
                      <a:r>
                        <a:rPr lang="fr-FR" sz="1100" baseline="0" dirty="0" smtClean="0">
                          <a:latin typeface="Courier" pitchFamily="49" charset="0"/>
                        </a:rPr>
                        <a:t>/MTOM et contrôle de leur validité via un anti-virus.</a:t>
                      </a:r>
                    </a:p>
                    <a:p>
                      <a:pPr>
                        <a:buFont typeface="Arial" pitchFamily="34" charset="0"/>
                        <a:buChar char="•"/>
                      </a:pPr>
                      <a:r>
                        <a:rPr lang="fr-FR" sz="1100" baseline="0" dirty="0" smtClean="0">
                          <a:latin typeface="Courier" pitchFamily="49" charset="0"/>
                        </a:rPr>
                        <a:t> Souplesse de la mise à disposition des attachements valides vis-à-vis du fournisseur de service dans l’intranet.</a:t>
                      </a:r>
                    </a:p>
                    <a:p>
                      <a:pPr>
                        <a:buFont typeface="Arial" pitchFamily="34" charset="0"/>
                        <a:buChar char="•"/>
                      </a:pPr>
                      <a:r>
                        <a:rPr lang="fr-FR" sz="1100" baseline="0" dirty="0" smtClean="0">
                          <a:latin typeface="Courier" pitchFamily="49" charset="0"/>
                        </a:rPr>
                        <a:t> Audit des attaques par attachements et blocage des adresses </a:t>
                      </a:r>
                      <a:r>
                        <a:rPr lang="fr-FR" sz="1100" baseline="0" dirty="0" err="1" smtClean="0">
                          <a:latin typeface="Courier" pitchFamily="49" charset="0"/>
                        </a:rPr>
                        <a:t>ip</a:t>
                      </a:r>
                      <a:r>
                        <a:rPr lang="fr-FR" sz="1100" baseline="0" dirty="0" smtClean="0">
                          <a:latin typeface="Courier" pitchFamily="49" charset="0"/>
                        </a:rPr>
                        <a:t> associées.</a:t>
                      </a:r>
                    </a:p>
                    <a:p>
                      <a:pPr>
                        <a:buFont typeface="Arial" pitchFamily="34" charset="0"/>
                        <a:buNone/>
                      </a:pPr>
                      <a:endParaRPr lang="fr-FR" sz="1100" baseline="0" dirty="0" smtClean="0"/>
                    </a:p>
                    <a:p>
                      <a:pPr>
                        <a:buFont typeface="Arial" pitchFamily="34" charset="0"/>
                        <a:buNone/>
                      </a:pPr>
                      <a:endParaRPr lang="fr-FR" sz="1100" baseline="0" dirty="0" smtClean="0"/>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4</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3-01:</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Rejet des requêtes sans </a:t>
                      </a:r>
                      <a:r>
                        <a:rPr lang="fr-FR" sz="1100" baseline="0" dirty="0" err="1" smtClean="0"/>
                        <a:t>username</a:t>
                      </a:r>
                      <a:r>
                        <a:rPr lang="fr-FR" sz="1100" baseline="0" dirty="0" smtClean="0"/>
                        <a:t> </a:t>
                      </a:r>
                      <a:r>
                        <a:rPr lang="fr-FR" sz="1100" baseline="0" dirty="0" err="1" smtClean="0"/>
                        <a:t>token</a:t>
                      </a:r>
                      <a:r>
                        <a:rPr lang="fr-FR" sz="1100" baseline="0" dirty="0" smtClean="0"/>
                        <a:t> valide avec information mémorisée pour l’audit du fonctionnement.</a:t>
                      </a:r>
                    </a:p>
                    <a:p>
                      <a:pPr>
                        <a:buFont typeface="Arial" pitchFamily="34" charset="0"/>
                        <a:buChar char="•"/>
                      </a:pPr>
                      <a:r>
                        <a:rPr lang="fr-FR" sz="1100" baseline="0" dirty="0" smtClean="0"/>
                        <a:t> Validation des requêtes avec le bon </a:t>
                      </a:r>
                      <a:r>
                        <a:rPr lang="fr-FR" sz="1100" baseline="0" dirty="0" err="1" smtClean="0"/>
                        <a:t>token</a:t>
                      </a:r>
                      <a:r>
                        <a:rPr lang="fr-FR" sz="1100" baseline="0" dirty="0" smtClean="0"/>
                        <a:t> de sécurité et renvoi du bon code pays en réponse à des requêtes d’entrée avec code (FR, BE, LU) qui renvoient (France, Belgique, Luxembourg).</a:t>
                      </a:r>
                    </a:p>
                    <a:p>
                      <a:pPr>
                        <a:buFont typeface="Arial" pitchFamily="34" charset="0"/>
                        <a:buChar char="•"/>
                      </a:pPr>
                      <a:r>
                        <a:rPr lang="fr-FR" sz="1100" baseline="0" dirty="0" smtClean="0"/>
                        <a:t> Les tests doivent pouvoir être lancés depuis des sites partenaires tels que </a:t>
                      </a:r>
                      <a:r>
                        <a:rPr lang="fr-FR" sz="1100" baseline="0" dirty="0" err="1" smtClean="0"/>
                        <a:t>ServiceNow</a:t>
                      </a:r>
                      <a:r>
                        <a:rPr lang="fr-FR" sz="1100" baseline="0" dirty="0" smtClean="0"/>
                        <a:t>.</a:t>
                      </a:r>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5</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3-02: </a:t>
            </a:r>
            <a:r>
              <a:rPr lang="fr-FR" sz="2000" dirty="0" smtClean="0"/>
              <a:t>Sécurisation de service REST avec oAuth2.0</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du test et de vérifier la souplesse et la robustesse de</a:t>
                      </a:r>
                      <a:r>
                        <a:rPr lang="fr-FR" sz="1100" baseline="0" dirty="0" smtClean="0"/>
                        <a:t> la sécurisation avec oAuth2.0 sur un web service REST hébergé par l’ESB dans l’intranet. </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Création d’un proxy</a:t>
                      </a:r>
                      <a:r>
                        <a:rPr lang="fr-FR" sz="1100" baseline="0" dirty="0" smtClean="0">
                          <a:latin typeface="Courier" pitchFamily="49" charset="0"/>
                        </a:rPr>
                        <a:t> web service REST en DMZ correspondant au service en interne.</a:t>
                      </a:r>
                      <a:endParaRPr lang="fr-FR" sz="1100" dirty="0" smtClean="0">
                        <a:latin typeface="Courier" pitchFamily="49" charset="0"/>
                      </a:endParaRPr>
                    </a:p>
                    <a:p>
                      <a:pPr>
                        <a:buFont typeface="Arial" pitchFamily="34" charset="0"/>
                        <a:buNone/>
                      </a:pPr>
                      <a:r>
                        <a:rPr lang="fr-FR" sz="1100" dirty="0" smtClean="0">
                          <a:latin typeface="Courier" pitchFamily="49" charset="0"/>
                        </a:rPr>
                        <a:t>Attachement de</a:t>
                      </a:r>
                      <a:r>
                        <a:rPr lang="fr-FR" sz="1100" baseline="0" dirty="0" smtClean="0">
                          <a:latin typeface="Courier" pitchFamily="49" charset="0"/>
                        </a:rPr>
                        <a:t> la police d’authentification oauth2 sur le proxy web service.</a:t>
                      </a:r>
                    </a:p>
                    <a:p>
                      <a:pPr>
                        <a:buFont typeface="Arial" pitchFamily="34" charset="0"/>
                        <a:buNone/>
                      </a:pPr>
                      <a:r>
                        <a:rPr lang="fr-FR" sz="1100" baseline="0" dirty="0" smtClean="0">
                          <a:latin typeface="Courier" pitchFamily="49" charset="0"/>
                        </a:rPr>
                        <a:t>Lancement de requêtes de test avec des </a:t>
                      </a:r>
                      <a:r>
                        <a:rPr lang="fr-FR" sz="1100" baseline="0" dirty="0" err="1" smtClean="0">
                          <a:latin typeface="Courier" pitchFamily="49" charset="0"/>
                        </a:rPr>
                        <a:t>credentials</a:t>
                      </a:r>
                      <a:r>
                        <a:rPr lang="fr-FR" sz="1100" baseline="0" dirty="0" smtClean="0">
                          <a:latin typeface="Courier" pitchFamily="49" charset="0"/>
                        </a:rPr>
                        <a:t> corrects et incorrects et suivre le fonctionnement.</a:t>
                      </a:r>
                    </a:p>
                    <a:p>
                      <a:pPr>
                        <a:buFont typeface="Arial" pitchFamily="34" charset="0"/>
                        <a:buNone/>
                      </a:pPr>
                      <a:endParaRPr lang="fr-FR" sz="1100" baseline="0" dirty="0" smtClean="0">
                        <a:latin typeface="Courier" pitchFamily="49" charset="0"/>
                      </a:endParaRPr>
                    </a:p>
                    <a:p>
                      <a:pPr>
                        <a:buFont typeface="Arial" pitchFamily="34" charset="0"/>
                        <a:buNone/>
                      </a:pPr>
                      <a:r>
                        <a:rPr lang="fr-FR" sz="1100" baseline="0" dirty="0" smtClean="0">
                          <a:latin typeface="Courier" pitchFamily="49" charset="0"/>
                        </a:rPr>
                        <a:t>Le cas de test avec oAuth2.0 suit le schéma ci-contre:</a:t>
                      </a: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L’url du web service REST à sécuriser</a:t>
                      </a:r>
                      <a:r>
                        <a:rPr lang="fr-FR" sz="1100" baseline="0" dirty="0" smtClean="0"/>
                        <a:t> avec les </a:t>
                      </a:r>
                      <a:r>
                        <a:rPr lang="fr-FR" sz="1100" baseline="0" dirty="0" err="1" smtClean="0"/>
                        <a:t>credentials</a:t>
                      </a:r>
                      <a:r>
                        <a:rPr lang="fr-FR" sz="1100" baseline="0" dirty="0" smtClean="0"/>
                        <a:t> à vérifier (</a:t>
                      </a:r>
                      <a:r>
                        <a:rPr lang="fr-FR" sz="1100" baseline="0" dirty="0" err="1" smtClean="0"/>
                        <a:t>client_id</a:t>
                      </a:r>
                      <a:r>
                        <a:rPr lang="fr-FR" sz="1100" baseline="0" dirty="0" smtClean="0"/>
                        <a:t>/</a:t>
                      </a:r>
                      <a:r>
                        <a:rPr lang="fr-FR" sz="1100" baseline="0" dirty="0" err="1" smtClean="0"/>
                        <a:t>client_secret</a:t>
                      </a:r>
                      <a:r>
                        <a:rPr lang="fr-FR" sz="1100" baseline="0" dirty="0" smtClean="0"/>
                        <a:t> pour oAuth2.0).</a:t>
                      </a:r>
                    </a:p>
                    <a:p>
                      <a:pPr>
                        <a:buFont typeface="Arial" pitchFamily="34" charset="0"/>
                        <a:buChar char="•"/>
                      </a:pPr>
                      <a:r>
                        <a:rPr lang="fr-FR" sz="1100" baseline="0" dirty="0" smtClean="0"/>
                        <a:t> Le schéma </a:t>
                      </a:r>
                      <a:r>
                        <a:rPr lang="fr-FR" sz="1100" baseline="0" dirty="0" err="1" smtClean="0"/>
                        <a:t>xml</a:t>
                      </a:r>
                      <a:r>
                        <a:rPr lang="fr-FR" sz="1100" baseline="0" dirty="0" smtClean="0"/>
                        <a:t> </a:t>
                      </a:r>
                      <a:r>
                        <a:rPr lang="fr-FR" sz="1100" baseline="0" dirty="0" err="1" smtClean="0"/>
                        <a:t>json</a:t>
                      </a:r>
                      <a:r>
                        <a:rPr lang="fr-FR" sz="1100" baseline="0" dirty="0" smtClean="0"/>
                        <a:t>-x à utiliser pour le </a:t>
                      </a:r>
                      <a:r>
                        <a:rPr lang="fr-FR" sz="1100" baseline="0" dirty="0" err="1" smtClean="0"/>
                        <a:t>parsing</a:t>
                      </a:r>
                      <a:r>
                        <a:rPr lang="fr-FR" sz="1100" baseline="0" dirty="0" smtClean="0"/>
                        <a:t> </a:t>
                      </a:r>
                      <a:r>
                        <a:rPr lang="fr-FR" sz="1100" baseline="0" dirty="0" err="1" smtClean="0"/>
                        <a:t>json</a:t>
                      </a:r>
                      <a:r>
                        <a:rPr lang="fr-FR" sz="1100" baseline="0" dirty="0" smtClean="0"/>
                        <a:t> en entrée pour le filtrage des attaques dans les requêtes telles que l’injection SQL</a:t>
                      </a:r>
                      <a:endParaRPr lang="fr-FR" sz="1100" dirty="0"/>
                    </a:p>
                  </a:txBody>
                  <a:tcPr/>
                </a:tc>
              </a:tr>
            </a:tbl>
          </a:graphicData>
        </a:graphic>
      </p:graphicFrame>
      <p:pic>
        <p:nvPicPr>
          <p:cNvPr id="2" name="Picture 2"/>
          <p:cNvPicPr>
            <a:picLocks noChangeAspect="1" noChangeArrowheads="1"/>
          </p:cNvPicPr>
          <p:nvPr/>
        </p:nvPicPr>
        <p:blipFill>
          <a:blip r:embed="rId2" cstate="print"/>
          <a:srcRect/>
          <a:stretch>
            <a:fillRect/>
          </a:stretch>
        </p:blipFill>
        <p:spPr bwMode="auto">
          <a:xfrm>
            <a:off x="4667250" y="3829050"/>
            <a:ext cx="386715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6</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3-02:</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Rejet des requêtes avec échec de l’autorisation oAuth2.0, et traitement correct de celles qui sont autorisées</a:t>
                      </a:r>
                    </a:p>
                    <a:p>
                      <a:pPr>
                        <a:buFont typeface="Arial" pitchFamily="34" charset="0"/>
                        <a:buChar char="•"/>
                      </a:pPr>
                      <a:r>
                        <a:rPr lang="fr-FR" sz="1100" baseline="0" dirty="0" smtClean="0"/>
                        <a:t> Audit des requêtes rejetées avec un message d’erreur expliquant l’échec de la requête d’autorisation.</a:t>
                      </a:r>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7</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3-03: </a:t>
            </a:r>
            <a:r>
              <a:rPr lang="fr-FR" sz="2000" dirty="0" smtClean="0"/>
              <a:t>Simulations d’attaques SOAP/XML</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Test de</a:t>
                      </a:r>
                      <a:r>
                        <a:rPr lang="fr-FR" sz="1100" baseline="0" dirty="0" smtClean="0"/>
                        <a:t> types d’attaques (injection </a:t>
                      </a:r>
                      <a:r>
                        <a:rPr lang="fr-FR" sz="1100" baseline="0" dirty="0" err="1" smtClean="0"/>
                        <a:t>SQL,etc.</a:t>
                      </a:r>
                      <a:r>
                        <a:rPr lang="fr-FR" sz="1100" baseline="0" dirty="0" smtClean="0"/>
                        <a:t>) si la STIME possède une licence </a:t>
                      </a:r>
                      <a:r>
                        <a:rPr lang="fr-FR" sz="1100" baseline="0" dirty="0" err="1" smtClean="0"/>
                        <a:t>soapui</a:t>
                      </a:r>
                      <a:r>
                        <a:rPr lang="fr-FR" sz="1100" baseline="0" dirty="0" smtClean="0"/>
                        <a:t> PRO sur des services proxy en DMZ et suivi du fonctionnement. Vérification que les attaques sont bien auditées et que les </a:t>
                      </a:r>
                      <a:r>
                        <a:rPr lang="fr-FR" sz="1100" baseline="0" dirty="0" err="1" smtClean="0"/>
                        <a:t>ips</a:t>
                      </a:r>
                      <a:r>
                        <a:rPr lang="fr-FR" sz="1100" baseline="0" dirty="0" smtClean="0"/>
                        <a:t> associées sont rajoutées à la liste des adresses bloquées.</a:t>
                      </a:r>
                      <a:endParaRPr lang="fr-FR" sz="1100" dirty="0"/>
                    </a:p>
                  </a:txBody>
                  <a:tcPr/>
                </a:tc>
              </a:tr>
            </a:tbl>
          </a:graphicData>
        </a:graphic>
      </p:graphicFrame>
      <p:graphicFrame>
        <p:nvGraphicFramePr>
          <p:cNvPr id="9" name="Tableau 8"/>
          <p:cNvGraphicFramePr>
            <a:graphicFrameLocks noGrp="1"/>
          </p:cNvGraphicFramePr>
          <p:nvPr/>
        </p:nvGraphicFramePr>
        <p:xfrm>
          <a:off x="214282" y="2786058"/>
          <a:ext cx="8786874" cy="3185259"/>
        </p:xfrm>
        <a:graphic>
          <a:graphicData uri="http://schemas.openxmlformats.org/drawingml/2006/table">
            <a:tbl>
              <a:tblPr firstRow="1" bandRow="1">
                <a:tableStyleId>{073A0DAA-6AF3-43AB-8588-CEC1D06C72B9}</a:tableStyleId>
              </a:tblPr>
              <a:tblGrid>
                <a:gridCol w="8786874"/>
              </a:tblGrid>
              <a:tr h="240888">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26179">
                <a:tc>
                  <a:txBody>
                    <a:bodyPr/>
                    <a:lstStyle/>
                    <a:p>
                      <a:pPr>
                        <a:buFont typeface="Arial" pitchFamily="34" charset="0"/>
                        <a:buNone/>
                      </a:pPr>
                      <a:r>
                        <a:rPr lang="fr-FR" sz="1100" dirty="0" smtClean="0">
                          <a:latin typeface="Courier" pitchFamily="49" charset="0"/>
                        </a:rPr>
                        <a:t>Lancement de plusieurs types d’attaques sur les web services proxy en DMZ et suivi de leur fonctionnement</a:t>
                      </a:r>
                      <a:r>
                        <a:rPr lang="fr-FR" sz="1100" baseline="0" dirty="0" smtClean="0">
                          <a:latin typeface="Courier" pitchFamily="49" charset="0"/>
                        </a:rPr>
                        <a:t>. L’audit de la </a:t>
                      </a:r>
                      <a:r>
                        <a:rPr lang="fr-FR" sz="1100" baseline="0" dirty="0" err="1" smtClean="0">
                          <a:latin typeface="Courier" pitchFamily="49" charset="0"/>
                        </a:rPr>
                        <a:t>gateway</a:t>
                      </a:r>
                      <a:r>
                        <a:rPr lang="fr-FR" sz="1100" baseline="0" dirty="0" smtClean="0">
                          <a:latin typeface="Courier" pitchFamily="49" charset="0"/>
                        </a:rPr>
                        <a:t> en DMZ doit permettre de reporter les différentes attaques détectées.</a:t>
                      </a:r>
                      <a:endParaRPr lang="fr-FR" sz="110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Une</a:t>
                      </a:r>
                      <a:r>
                        <a:rPr lang="fr-FR" sz="1100" baseline="0" dirty="0" smtClean="0"/>
                        <a:t> licence valide </a:t>
                      </a:r>
                      <a:r>
                        <a:rPr lang="fr-FR" sz="1100" baseline="0" dirty="0" err="1" smtClean="0"/>
                        <a:t>soapui</a:t>
                      </a:r>
                      <a:r>
                        <a:rPr lang="fr-FR" sz="1100" baseline="0" dirty="0" smtClean="0"/>
                        <a:t>-Pro.</a:t>
                      </a:r>
                    </a:p>
                    <a:p>
                      <a:pPr>
                        <a:buFont typeface="Arial" pitchFamily="34" charset="0"/>
                        <a:buChar char="•"/>
                      </a:pPr>
                      <a:r>
                        <a:rPr lang="fr-FR" sz="1100" baseline="0" dirty="0" smtClean="0"/>
                        <a:t> Des web services proxy en DMZ avec un audit de leur fonctionnement tels que celui utilisé pour le scénario 3-01.</a:t>
                      </a:r>
                      <a:endParaRPr lang="fr-FR" sz="11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8</a:t>
            </a:fld>
            <a:endParaRPr lang="fr-FR" sz="1400">
              <a:solidFill>
                <a:srgbClr val="000000"/>
              </a:solidFill>
            </a:endParaRPr>
          </a:p>
        </p:txBody>
      </p:sp>
      <p:sp>
        <p:nvSpPr>
          <p:cNvPr id="4" name="Rectangle 2"/>
          <p:cNvSpPr>
            <a:spLocks noGrp="1" noChangeArrowheads="1"/>
          </p:cNvSpPr>
          <p:nvPr>
            <p:ph type="title"/>
          </p:nvPr>
        </p:nvSpPr>
        <p:spPr>
          <a:xfrm>
            <a:off x="357158" y="285728"/>
            <a:ext cx="8275638" cy="423842"/>
          </a:xfrm>
        </p:spPr>
        <p:txBody>
          <a:bodyPr/>
          <a:lstStyle/>
          <a:p>
            <a:r>
              <a:rPr lang="fr-FR" sz="2000" b="1" dirty="0" smtClean="0"/>
              <a:t>Test 3-03:</a:t>
            </a:r>
          </a:p>
        </p:txBody>
      </p:sp>
      <p:graphicFrame>
        <p:nvGraphicFramePr>
          <p:cNvPr id="7" name="Tableau 6"/>
          <p:cNvGraphicFramePr>
            <a:graphicFrameLocks noGrp="1"/>
          </p:cNvGraphicFramePr>
          <p:nvPr/>
        </p:nvGraphicFramePr>
        <p:xfrm>
          <a:off x="214282" y="785794"/>
          <a:ext cx="8786874" cy="2050402"/>
        </p:xfrm>
        <a:graphic>
          <a:graphicData uri="http://schemas.openxmlformats.org/drawingml/2006/table">
            <a:tbl>
              <a:tblPr firstRow="1" bandRow="1">
                <a:tableStyleId>{073A0DAA-6AF3-43AB-8588-CEC1D06C72B9}</a:tableStyleId>
              </a:tblPr>
              <a:tblGrid>
                <a:gridCol w="8786874"/>
              </a:tblGrid>
              <a:tr h="208942">
                <a:tc>
                  <a:txBody>
                    <a:bodyPr/>
                    <a:lstStyle/>
                    <a:p>
                      <a:r>
                        <a:rPr lang="fr-FR" sz="1100" dirty="0" smtClean="0"/>
                        <a:t>D.</a:t>
                      </a:r>
                      <a:r>
                        <a:rPr lang="fr-FR" sz="1100" baseline="0" dirty="0" smtClean="0"/>
                        <a:t> </a:t>
                      </a:r>
                      <a:r>
                        <a:rPr lang="fr-FR" sz="1100" dirty="0" smtClean="0"/>
                        <a:t>Résultats attendus</a:t>
                      </a:r>
                      <a:r>
                        <a:rPr lang="fr-FR" sz="1100" baseline="0" dirty="0" smtClean="0"/>
                        <a:t> :</a:t>
                      </a:r>
                      <a:endParaRPr lang="fr-FR" sz="1100" dirty="0">
                        <a:solidFill>
                          <a:schemeClr val="bg2"/>
                        </a:solidFill>
                      </a:endParaRPr>
                    </a:p>
                  </a:txBody>
                  <a:tcPr/>
                </a:tc>
              </a:tr>
              <a:tr h="1791322">
                <a:tc>
                  <a:txBody>
                    <a:bodyPr/>
                    <a:lstStyle/>
                    <a:p>
                      <a:pPr>
                        <a:buFont typeface="Arial" pitchFamily="34" charset="0"/>
                        <a:buChar char="•"/>
                      </a:pPr>
                      <a:r>
                        <a:rPr lang="fr-FR" sz="1100" baseline="0" dirty="0" smtClean="0"/>
                        <a:t> Rejet des attaques au niveau de la DMZ sans passage (blocage) de leurs requêtes vers les services providers sur l’ESB en intranet.</a:t>
                      </a:r>
                    </a:p>
                    <a:p>
                      <a:pPr>
                        <a:buFont typeface="Arial" pitchFamily="34" charset="0"/>
                        <a:buChar char="•"/>
                      </a:pPr>
                      <a:r>
                        <a:rPr lang="fr-FR" sz="1100" baseline="0" dirty="0" smtClean="0"/>
                        <a:t> Audit des attaques et </a:t>
                      </a:r>
                      <a:r>
                        <a:rPr lang="fr-FR" sz="1100" baseline="0" dirty="0" err="1" smtClean="0"/>
                        <a:t>reporting</a:t>
                      </a:r>
                      <a:r>
                        <a:rPr lang="fr-FR" sz="1100" baseline="0" dirty="0" smtClean="0"/>
                        <a:t> des </a:t>
                      </a:r>
                      <a:r>
                        <a:rPr lang="fr-FR" sz="1100" baseline="0" dirty="0" err="1" smtClean="0"/>
                        <a:t>ips</a:t>
                      </a:r>
                      <a:r>
                        <a:rPr lang="fr-FR" sz="1100" baseline="0" dirty="0" smtClean="0"/>
                        <a:t> d’où elles proviennent avec blocage de ces </a:t>
                      </a:r>
                      <a:r>
                        <a:rPr lang="fr-FR" sz="1100" baseline="0" dirty="0" err="1" smtClean="0"/>
                        <a:t>ips</a:t>
                      </a:r>
                      <a:r>
                        <a:rPr lang="fr-FR" sz="1100" baseline="0" dirty="0" smtClean="0"/>
                        <a:t>.</a:t>
                      </a:r>
                    </a:p>
                  </a:txBody>
                  <a:tcPr/>
                </a:tc>
              </a:tr>
            </a:tbl>
          </a:graphicData>
        </a:graphic>
      </p:graphicFrame>
      <p:graphicFrame>
        <p:nvGraphicFramePr>
          <p:cNvPr id="8" name="Tableau 7"/>
          <p:cNvGraphicFramePr>
            <a:graphicFrameLocks noGrp="1"/>
          </p:cNvGraphicFramePr>
          <p:nvPr/>
        </p:nvGraphicFramePr>
        <p:xfrm>
          <a:off x="214281" y="2928934"/>
          <a:ext cx="8786843" cy="2946550"/>
        </p:xfrm>
        <a:graphic>
          <a:graphicData uri="http://schemas.openxmlformats.org/drawingml/2006/table">
            <a:tbl>
              <a:tblPr firstRow="1" bandRow="1">
                <a:tableStyleId>{073A0DAA-6AF3-43AB-8588-CEC1D06C72B9}</a:tableStyleId>
              </a:tblPr>
              <a:tblGrid>
                <a:gridCol w="8786843"/>
              </a:tblGrid>
              <a:tr h="241471">
                <a:tc>
                  <a:txBody>
                    <a:bodyPr/>
                    <a:lstStyle/>
                    <a:p>
                      <a:r>
                        <a:rPr lang="fr-FR" sz="1100" dirty="0" smtClean="0"/>
                        <a:t>E. Résultats constatés </a:t>
                      </a:r>
                      <a:r>
                        <a:rPr lang="fr-FR" sz="1100" baseline="0" dirty="0" smtClean="0"/>
                        <a:t>pour le candidat :</a:t>
                      </a:r>
                      <a:endParaRPr lang="fr-FR" sz="1100" dirty="0">
                        <a:solidFill>
                          <a:schemeClr val="bg2"/>
                        </a:solidFill>
                      </a:endParaRPr>
                    </a:p>
                  </a:txBody>
                  <a:tcPr/>
                </a:tc>
              </a:tr>
              <a:tr h="2687470">
                <a:tc>
                  <a:txBody>
                    <a:bodyPr/>
                    <a:lstStyle/>
                    <a:p>
                      <a:pPr>
                        <a:buFont typeface="Arial" pitchFamily="34" charset="0"/>
                        <a:buNone/>
                      </a:pPr>
                      <a:endParaRPr lang="fr-FR" sz="1100" i="1" baseline="0" dirty="0" smtClean="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1"/>
          </p:nvPr>
        </p:nvSpPr>
        <p:spPr/>
        <p:txBody>
          <a:bodyPr/>
          <a:lstStyle/>
          <a:p>
            <a:pPr>
              <a:defRPr/>
            </a:pPr>
            <a:fld id="{ECB81042-1513-4516-897F-E9C9D7DFCFA6}" type="slidenum">
              <a:rPr lang="fr-FR" smtClean="0">
                <a:solidFill>
                  <a:srgbClr val="000000"/>
                </a:solidFill>
              </a:rPr>
              <a:pPr>
                <a:defRPr/>
              </a:pPr>
              <a:t>9</a:t>
            </a:fld>
            <a:endParaRPr lang="fr-FR" sz="1400">
              <a:solidFill>
                <a:srgbClr val="000000"/>
              </a:solidFill>
            </a:endParaRPr>
          </a:p>
        </p:txBody>
      </p:sp>
      <p:sp>
        <p:nvSpPr>
          <p:cNvPr id="7" name="Rectangle 2"/>
          <p:cNvSpPr>
            <a:spLocks noGrp="1" noChangeArrowheads="1"/>
          </p:cNvSpPr>
          <p:nvPr>
            <p:ph type="title"/>
          </p:nvPr>
        </p:nvSpPr>
        <p:spPr>
          <a:xfrm>
            <a:off x="357158" y="285728"/>
            <a:ext cx="8275638" cy="423842"/>
          </a:xfrm>
        </p:spPr>
        <p:txBody>
          <a:bodyPr/>
          <a:lstStyle/>
          <a:p>
            <a:r>
              <a:rPr lang="fr-FR" sz="2000" b="1" dirty="0" smtClean="0"/>
              <a:t>Test 3-04: </a:t>
            </a:r>
            <a:r>
              <a:rPr lang="fr-FR" sz="2000" dirty="0" smtClean="0"/>
              <a:t>Injection SQL sur </a:t>
            </a:r>
            <a:r>
              <a:rPr lang="fr-FR" sz="2000" dirty="0" err="1" smtClean="0"/>
              <a:t>Rest</a:t>
            </a:r>
            <a:r>
              <a:rPr lang="fr-FR" sz="2000" dirty="0" smtClean="0"/>
              <a:t>/</a:t>
            </a:r>
            <a:r>
              <a:rPr lang="fr-FR" sz="2000" dirty="0" err="1" smtClean="0"/>
              <a:t>Json</a:t>
            </a:r>
            <a:endParaRPr lang="fr-FR" sz="2000" b="1" dirty="0" smtClean="0"/>
          </a:p>
        </p:txBody>
      </p:sp>
      <p:graphicFrame>
        <p:nvGraphicFramePr>
          <p:cNvPr id="8" name="Tableau 7"/>
          <p:cNvGraphicFramePr>
            <a:graphicFrameLocks noGrp="1"/>
          </p:cNvGraphicFramePr>
          <p:nvPr/>
        </p:nvGraphicFramePr>
        <p:xfrm>
          <a:off x="214282" y="785794"/>
          <a:ext cx="8786874" cy="1071570"/>
        </p:xfrm>
        <a:graphic>
          <a:graphicData uri="http://schemas.openxmlformats.org/drawingml/2006/table">
            <a:tbl>
              <a:tblPr firstRow="1" bandRow="1">
                <a:tableStyleId>{073A0DAA-6AF3-43AB-8588-CEC1D06C72B9}</a:tableStyleId>
              </a:tblPr>
              <a:tblGrid>
                <a:gridCol w="8786874"/>
              </a:tblGrid>
              <a:tr h="276144">
                <a:tc>
                  <a:txBody>
                    <a:bodyPr/>
                    <a:lstStyle/>
                    <a:p>
                      <a:r>
                        <a:rPr lang="fr-FR" sz="1100" dirty="0" smtClean="0"/>
                        <a:t>A. Présentation du test :</a:t>
                      </a:r>
                      <a:endParaRPr lang="fr-FR" sz="1100" dirty="0">
                        <a:solidFill>
                          <a:schemeClr val="bg2"/>
                        </a:solidFill>
                      </a:endParaRPr>
                    </a:p>
                  </a:txBody>
                  <a:tcPr/>
                </a:tc>
              </a:tr>
              <a:tr h="795426">
                <a:tc>
                  <a:txBody>
                    <a:bodyPr/>
                    <a:lstStyle/>
                    <a:p>
                      <a:r>
                        <a:rPr lang="fr-FR" sz="1100" dirty="0" smtClean="0"/>
                        <a:t>Le but de</a:t>
                      </a:r>
                      <a:r>
                        <a:rPr lang="fr-FR" sz="1100" baseline="0" dirty="0" smtClean="0"/>
                        <a:t> ce test est d’évaluer la détection et le blocage d’injections </a:t>
                      </a:r>
                      <a:r>
                        <a:rPr lang="fr-FR" sz="1100" baseline="0" dirty="0" err="1" smtClean="0"/>
                        <a:t>sql</a:t>
                      </a:r>
                      <a:r>
                        <a:rPr lang="fr-FR" sz="1100" baseline="0" dirty="0" smtClean="0"/>
                        <a:t> dans les requêtes </a:t>
                      </a:r>
                      <a:r>
                        <a:rPr lang="fr-FR" sz="1100" baseline="0" dirty="0" err="1" smtClean="0"/>
                        <a:t>json</a:t>
                      </a:r>
                      <a:r>
                        <a:rPr lang="fr-FR" sz="1100" baseline="0" dirty="0" smtClean="0"/>
                        <a:t> envoyées vers les proxy service de type REST au niveau de la DMZ.</a:t>
                      </a:r>
                      <a:endParaRPr lang="fr-FR" sz="1100" dirty="0"/>
                    </a:p>
                  </a:txBody>
                  <a:tcPr/>
                </a:tc>
              </a:tr>
            </a:tbl>
          </a:graphicData>
        </a:graphic>
      </p:graphicFrame>
      <p:graphicFrame>
        <p:nvGraphicFramePr>
          <p:cNvPr id="9" name="Tableau 8"/>
          <p:cNvGraphicFramePr>
            <a:graphicFrameLocks noGrp="1"/>
          </p:cNvGraphicFramePr>
          <p:nvPr/>
        </p:nvGraphicFramePr>
        <p:xfrm>
          <a:off x="214282" y="2743200"/>
          <a:ext cx="8786874" cy="3228117"/>
        </p:xfrm>
        <a:graphic>
          <a:graphicData uri="http://schemas.openxmlformats.org/drawingml/2006/table">
            <a:tbl>
              <a:tblPr firstRow="1" bandRow="1">
                <a:tableStyleId>{073A0DAA-6AF3-43AB-8588-CEC1D06C72B9}</a:tableStyleId>
              </a:tblPr>
              <a:tblGrid>
                <a:gridCol w="8786874"/>
              </a:tblGrid>
              <a:tr h="297637">
                <a:tc>
                  <a:txBody>
                    <a:bodyPr/>
                    <a:lstStyle/>
                    <a:p>
                      <a:r>
                        <a:rPr lang="fr-FR" sz="1100" dirty="0" smtClean="0"/>
                        <a:t>C. Description</a:t>
                      </a:r>
                      <a:r>
                        <a:rPr lang="fr-FR" sz="1100" baseline="0" dirty="0" smtClean="0"/>
                        <a:t> </a:t>
                      </a:r>
                      <a:r>
                        <a:rPr lang="fr-FR" sz="1100" dirty="0" smtClean="0"/>
                        <a:t>du test :</a:t>
                      </a:r>
                      <a:endParaRPr lang="fr-FR" sz="1100" dirty="0">
                        <a:solidFill>
                          <a:schemeClr val="bg2"/>
                        </a:solidFill>
                      </a:endParaRPr>
                    </a:p>
                  </a:txBody>
                  <a:tcPr/>
                </a:tc>
              </a:tr>
              <a:tr h="2930480">
                <a:tc>
                  <a:txBody>
                    <a:bodyPr/>
                    <a:lstStyle/>
                    <a:p>
                      <a:pPr>
                        <a:buFont typeface="Arial" pitchFamily="34" charset="0"/>
                        <a:buNone/>
                      </a:pPr>
                      <a:r>
                        <a:rPr lang="fr-FR" sz="1100" dirty="0" smtClean="0">
                          <a:latin typeface="Courier" pitchFamily="49" charset="0"/>
                        </a:rPr>
                        <a:t>Création </a:t>
                      </a:r>
                      <a:r>
                        <a:rPr lang="fr-FR" sz="1100" baseline="0" dirty="0" smtClean="0">
                          <a:latin typeface="Courier" pitchFamily="49" charset="0"/>
                        </a:rPr>
                        <a:t>d’un</a:t>
                      </a:r>
                      <a:r>
                        <a:rPr lang="fr-FR" sz="1100" dirty="0" smtClean="0">
                          <a:latin typeface="Courier" pitchFamily="49" charset="0"/>
                        </a:rPr>
                        <a:t> proxy</a:t>
                      </a:r>
                      <a:r>
                        <a:rPr lang="fr-FR" sz="1100" baseline="0" dirty="0" smtClean="0">
                          <a:latin typeface="Courier" pitchFamily="49" charset="0"/>
                        </a:rPr>
                        <a:t> web service de type </a:t>
                      </a:r>
                      <a:r>
                        <a:rPr lang="fr-FR" sz="1100" baseline="0" dirty="0" err="1" smtClean="0">
                          <a:latin typeface="Courier" pitchFamily="49" charset="0"/>
                        </a:rPr>
                        <a:t>Rest</a:t>
                      </a:r>
                      <a:r>
                        <a:rPr lang="fr-FR" sz="1100" baseline="0" dirty="0" smtClean="0">
                          <a:latin typeface="Courier" pitchFamily="49" charset="0"/>
                        </a:rPr>
                        <a:t>/</a:t>
                      </a:r>
                      <a:r>
                        <a:rPr lang="fr-FR" sz="1100" baseline="0" dirty="0" err="1" smtClean="0">
                          <a:latin typeface="Courier" pitchFamily="49" charset="0"/>
                        </a:rPr>
                        <a:t>Json</a:t>
                      </a:r>
                      <a:r>
                        <a:rPr lang="fr-FR" sz="1100" baseline="0" dirty="0" smtClean="0">
                          <a:latin typeface="Courier" pitchFamily="49" charset="0"/>
                        </a:rPr>
                        <a:t> en DMZ.</a:t>
                      </a:r>
                    </a:p>
                    <a:p>
                      <a:pPr>
                        <a:buFont typeface="Arial" pitchFamily="34" charset="0"/>
                        <a:buNone/>
                      </a:pPr>
                      <a:r>
                        <a:rPr lang="fr-FR" sz="1100" baseline="0" dirty="0" smtClean="0">
                          <a:latin typeface="Courier" pitchFamily="49" charset="0"/>
                        </a:rPr>
                        <a:t>Utiliser des requêtes d’attaques de type injection </a:t>
                      </a:r>
                      <a:r>
                        <a:rPr lang="fr-FR" sz="1100" baseline="0" dirty="0" err="1" smtClean="0">
                          <a:latin typeface="Courier" pitchFamily="49" charset="0"/>
                        </a:rPr>
                        <a:t>sql</a:t>
                      </a:r>
                      <a:r>
                        <a:rPr lang="fr-FR" sz="1100" baseline="0" dirty="0" smtClean="0">
                          <a:latin typeface="Courier" pitchFamily="49" charset="0"/>
                        </a:rPr>
                        <a:t> dans les requêtes en </a:t>
                      </a:r>
                      <a:r>
                        <a:rPr lang="fr-FR" sz="1100" baseline="0" dirty="0" err="1" smtClean="0">
                          <a:latin typeface="Courier" pitchFamily="49" charset="0"/>
                        </a:rPr>
                        <a:t>json</a:t>
                      </a:r>
                      <a:endParaRPr lang="fr-FR" sz="1100" baseline="0" dirty="0" smtClean="0">
                        <a:latin typeface="Courier" pitchFamily="49" charset="0"/>
                      </a:endParaRPr>
                    </a:p>
                    <a:p>
                      <a:pPr>
                        <a:buFont typeface="Arial" pitchFamily="34" charset="0"/>
                        <a:buNone/>
                      </a:pPr>
                      <a:endParaRPr lang="fr-FR" sz="1100" dirty="0" smtClean="0">
                        <a:latin typeface="Courier" pitchFamily="49" charset="0"/>
                      </a:endParaRPr>
                    </a:p>
                  </a:txBody>
                  <a:tcPr/>
                </a:tc>
              </a:tr>
            </a:tbl>
          </a:graphicData>
        </a:graphic>
      </p:graphicFrame>
      <p:graphicFrame>
        <p:nvGraphicFramePr>
          <p:cNvPr id="10" name="Tableau 9"/>
          <p:cNvGraphicFramePr>
            <a:graphicFrameLocks noGrp="1"/>
          </p:cNvGraphicFramePr>
          <p:nvPr/>
        </p:nvGraphicFramePr>
        <p:xfrm>
          <a:off x="214282" y="1885939"/>
          <a:ext cx="8786874" cy="831236"/>
        </p:xfrm>
        <a:graphic>
          <a:graphicData uri="http://schemas.openxmlformats.org/drawingml/2006/table">
            <a:tbl>
              <a:tblPr firstRow="1" bandRow="1">
                <a:tableStyleId>{073A0DAA-6AF3-43AB-8588-CEC1D06C72B9}</a:tableStyleId>
              </a:tblPr>
              <a:tblGrid>
                <a:gridCol w="8786874"/>
              </a:tblGrid>
              <a:tr h="256525">
                <a:tc>
                  <a:txBody>
                    <a:bodyPr/>
                    <a:lstStyle/>
                    <a:p>
                      <a:r>
                        <a:rPr lang="fr-FR" sz="1100" dirty="0" smtClean="0"/>
                        <a:t>B. Prérequis du test :</a:t>
                      </a:r>
                      <a:endParaRPr lang="fr-FR" sz="1100" dirty="0">
                        <a:solidFill>
                          <a:schemeClr val="bg2"/>
                        </a:solidFill>
                      </a:endParaRPr>
                    </a:p>
                  </a:txBody>
                  <a:tcPr/>
                </a:tc>
              </a:tr>
              <a:tr h="572156">
                <a:tc>
                  <a:txBody>
                    <a:bodyPr/>
                    <a:lstStyle/>
                    <a:p>
                      <a:pPr>
                        <a:buFont typeface="Arial" pitchFamily="34" charset="0"/>
                        <a:buChar char="•"/>
                      </a:pPr>
                      <a:r>
                        <a:rPr lang="fr-FR" sz="1100" dirty="0" smtClean="0"/>
                        <a:t> Création d’un proxy</a:t>
                      </a:r>
                      <a:r>
                        <a:rPr lang="fr-FR" sz="1100" baseline="0" dirty="0" smtClean="0"/>
                        <a:t> web service de type </a:t>
                      </a:r>
                      <a:r>
                        <a:rPr lang="fr-FR" sz="1100" baseline="0" dirty="0" err="1" smtClean="0"/>
                        <a:t>Rest</a:t>
                      </a:r>
                      <a:r>
                        <a:rPr lang="fr-FR" sz="1100" baseline="0" dirty="0" smtClean="0"/>
                        <a:t>/</a:t>
                      </a:r>
                      <a:r>
                        <a:rPr lang="fr-FR" sz="1100" baseline="0" dirty="0" err="1" smtClean="0"/>
                        <a:t>Json</a:t>
                      </a:r>
                      <a:r>
                        <a:rPr lang="fr-FR" sz="1100" baseline="0" dirty="0" smtClean="0"/>
                        <a:t> en DMZ.</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baseline="0" dirty="0" smtClean="0"/>
                        <a:t> Préparer une approche de détection et blocage des attaques de type injection </a:t>
                      </a:r>
                      <a:r>
                        <a:rPr lang="fr-FR" sz="1100" baseline="0" dirty="0" err="1" smtClean="0"/>
                        <a:t>sql</a:t>
                      </a:r>
                      <a:r>
                        <a:rPr lang="fr-FR" sz="1100" baseline="0" dirty="0" smtClean="0"/>
                        <a:t> sur les messages </a:t>
                      </a:r>
                      <a:r>
                        <a:rPr lang="fr-FR" sz="1100" baseline="0" dirty="0" err="1" smtClean="0"/>
                        <a:t>Json</a:t>
                      </a:r>
                      <a:r>
                        <a:rPr lang="fr-FR" sz="1100" baseline="0" dirty="0" smtClean="0"/>
                        <a:t>.</a:t>
                      </a:r>
                      <a:endParaRPr lang="fr-FR" sz="11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_aci166rri41o70t0_">
  <a:themeElements>
    <a:clrScheme name="_aci166rri41o70t0_ 2">
      <a:dk1>
        <a:srgbClr val="000000"/>
      </a:dk1>
      <a:lt1>
        <a:srgbClr val="CFD0D2"/>
      </a:lt1>
      <a:dk2>
        <a:srgbClr val="1A171A"/>
      </a:dk2>
      <a:lt2>
        <a:srgbClr val="FFFFFF"/>
      </a:lt2>
      <a:accent1>
        <a:srgbClr val="E2001A"/>
      </a:accent1>
      <a:accent2>
        <a:srgbClr val="9D0D16"/>
      </a:accent2>
      <a:accent3>
        <a:srgbClr val="E4E4E5"/>
      </a:accent3>
      <a:accent4>
        <a:srgbClr val="000000"/>
      </a:accent4>
      <a:accent5>
        <a:srgbClr val="EEAAAB"/>
      </a:accent5>
      <a:accent6>
        <a:srgbClr val="8E0B13"/>
      </a:accent6>
      <a:hlink>
        <a:srgbClr val="FFCC00"/>
      </a:hlink>
      <a:folHlink>
        <a:srgbClr val="C49F00"/>
      </a:folHlink>
    </a:clrScheme>
    <a:fontScheme name="_aci166rri41o70t0_">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_aci166rri41o70t0_ 1">
        <a:dk1>
          <a:srgbClr val="000000"/>
        </a:dk1>
        <a:lt1>
          <a:srgbClr val="FFFFFF"/>
        </a:lt1>
        <a:dk2>
          <a:srgbClr val="CFD0D2"/>
        </a:dk2>
        <a:lt2>
          <a:srgbClr val="1A171A"/>
        </a:lt2>
        <a:accent1>
          <a:srgbClr val="E2001A"/>
        </a:accent1>
        <a:accent2>
          <a:srgbClr val="9D0D16"/>
        </a:accent2>
        <a:accent3>
          <a:srgbClr val="E4E4E5"/>
        </a:accent3>
        <a:accent4>
          <a:srgbClr val="DADADA"/>
        </a:accent4>
        <a:accent5>
          <a:srgbClr val="EEAAAB"/>
        </a:accent5>
        <a:accent6>
          <a:srgbClr val="8E0B13"/>
        </a:accent6>
        <a:hlink>
          <a:srgbClr val="FFCC00"/>
        </a:hlink>
        <a:folHlink>
          <a:srgbClr val="C49F00"/>
        </a:folHlink>
      </a:clrScheme>
      <a:clrMap bg1="dk2" tx1="lt1" bg2="dk1" tx2="lt2" accent1="accent1" accent2="accent2" accent3="accent3" accent4="accent4" accent5="accent5" accent6="accent6" hlink="hlink" folHlink="folHlink"/>
    </a:extraClrScheme>
    <a:extraClrScheme>
      <a:clrScheme name="_aci166rri41o70t0_ 2">
        <a:dk1>
          <a:srgbClr val="000000"/>
        </a:dk1>
        <a:lt1>
          <a:srgbClr val="CFD0D2"/>
        </a:lt1>
        <a:dk2>
          <a:srgbClr val="1A171A"/>
        </a:dk2>
        <a:lt2>
          <a:srgbClr val="FFFFFF"/>
        </a:lt2>
        <a:accent1>
          <a:srgbClr val="E2001A"/>
        </a:accent1>
        <a:accent2>
          <a:srgbClr val="9D0D16"/>
        </a:accent2>
        <a:accent3>
          <a:srgbClr val="E4E4E5"/>
        </a:accent3>
        <a:accent4>
          <a:srgbClr val="000000"/>
        </a:accent4>
        <a:accent5>
          <a:srgbClr val="EEAAAB"/>
        </a:accent5>
        <a:accent6>
          <a:srgbClr val="8E0B13"/>
        </a:accent6>
        <a:hlink>
          <a:srgbClr val="FFCC00"/>
        </a:hlink>
        <a:folHlink>
          <a:srgbClr val="C49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92700</TotalTime>
  <Words>4280</Words>
  <Application>Microsoft Office PowerPoint</Application>
  <PresentationFormat>Affichage à l'écran (4:3)</PresentationFormat>
  <Paragraphs>328</Paragraphs>
  <Slides>34</Slides>
  <Notes>1</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1__aci166rri41o70t0_</vt:lpstr>
      <vt:lpstr>Architecture de Services Stime </vt:lpstr>
      <vt:lpstr>Synthèse des tests phase 3</vt:lpstr>
      <vt:lpstr>Test 3-01: Username token sur un web service SOAP/XML</vt:lpstr>
      <vt:lpstr>Test 3-01:</vt:lpstr>
      <vt:lpstr>Test 3-02: Sécurisation de service REST avec oAuth2.0</vt:lpstr>
      <vt:lpstr>Test 3-02:</vt:lpstr>
      <vt:lpstr>Test 3-03: Simulations d’attaques SOAP/XML</vt:lpstr>
      <vt:lpstr>Test 3-03:</vt:lpstr>
      <vt:lpstr>Test 3-04: Injection SQL sur Rest/Json</vt:lpstr>
      <vt:lpstr>Test 3-04:</vt:lpstr>
      <vt:lpstr>Test 3-05: Cryptage / Décryptage de sections sensibles dans SOAP/XML</vt:lpstr>
      <vt:lpstr>Test 3-05:</vt:lpstr>
      <vt:lpstr>Test 3-06: Cryptage / Décryptage de numéro SSN dans Rest/Json</vt:lpstr>
      <vt:lpstr>Test 3-06:</vt:lpstr>
      <vt:lpstr>Test 3-07: Définition et Gestion de SLA pour Soap/XML et validation xsd</vt:lpstr>
      <vt:lpstr>Test 3-07:</vt:lpstr>
      <vt:lpstr>Test 3-08: Définition et Gestion de SLA pour Rest/Json </vt:lpstr>
      <vt:lpstr>Test 3-08:</vt:lpstr>
      <vt:lpstr>Test 3-09: Fonctionnement en XSL proxy pour Soap / XML et versioning</vt:lpstr>
      <vt:lpstr>Test 3-09:</vt:lpstr>
      <vt:lpstr>Test 3-10: Lifecycle Management de proxy services et polices en DMZ</vt:lpstr>
      <vt:lpstr>Test 3-10:</vt:lpstr>
      <vt:lpstr>Test 3-11: Virtualisation d’un service Soap/Xml avec du Rest/Json</vt:lpstr>
      <vt:lpstr>Test 3-11:</vt:lpstr>
      <vt:lpstr>Test 3-12: Utilisation d’un STS et d’assertions SAML pour Soap / Xml</vt:lpstr>
      <vt:lpstr>Test 3-12:</vt:lpstr>
      <vt:lpstr>Test 3-13: Gestion de cache pour Soap / Xml</vt:lpstr>
      <vt:lpstr>Test 3-13:</vt:lpstr>
      <vt:lpstr>Test 3-14: Gestion de cache pour Rest / Json</vt:lpstr>
      <vt:lpstr>Test 3-14:</vt:lpstr>
      <vt:lpstr>Test 3-15: Conversion Soap/http(s) en DMZ vers Soap/JMS en intranet</vt:lpstr>
      <vt:lpstr>Test 3-15:</vt:lpstr>
      <vt:lpstr>Test 3-16: Protection contre les attaques dans les attachements</vt:lpstr>
      <vt:lpstr>Test 3-16:</vt:lpstr>
    </vt:vector>
  </TitlesOfParts>
  <Company>stime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pcollinson</dc:creator>
  <cp:lastModifiedBy>upham</cp:lastModifiedBy>
  <cp:revision>4577</cp:revision>
  <dcterms:created xsi:type="dcterms:W3CDTF">2010-06-17T14:03:42Z</dcterms:created>
  <dcterms:modified xsi:type="dcterms:W3CDTF">2014-10-17T13:49:55Z</dcterms:modified>
</cp:coreProperties>
</file>