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5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12192000"/>
  <p:notesSz cx="6858000" cy="9144000"/>
  <p:embeddedFontLst>
    <p:embeddedFont>
      <p:font typeface="Play"/>
      <p:regular r:id="rId19"/>
      <p:bold r:id="rId20"/>
    </p:embeddedFont>
    <p:embeddedFont>
      <p:font typeface="Quattrocento Sans"/>
      <p:regular r:id="rId21"/>
      <p:bold r:id="rId22"/>
      <p:italic r:id="rId23"/>
      <p:boldItalic r:id="rId24"/>
    </p:embeddedFont>
    <p:embeddedFont>
      <p:font typeface="Stardos Stencil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RT1rDTbIXAsAI9lnNjSCtweU8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bold.fntdata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StardosStencil-bold.fntdata"/><Relationship Id="rId25" Type="http://schemas.openxmlformats.org/officeDocument/2006/relationships/font" Target="fonts/StardosStencil-regular.fntdata"/><Relationship Id="rId27" Type="http://customschemas.google.com/relationships/presentationmetadata" Target="meta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Play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8516859d3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68516859d3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368516859d3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st slide">
  <p:cSld name="1st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839788" y="365125"/>
            <a:ext cx="97215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2800"/>
              <a:buChar char="▪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personnalisée">
  <p:cSld name="Disposition personnalisé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  <a:defRPr b="1" i="0" sz="5400" u="none" cap="none" strike="noStrike">
                <a:solidFill>
                  <a:srgbClr val="3B2B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black">
  <p:cSld name="only black">
    <p:bg>
      <p:bgPr>
        <a:solidFill>
          <a:srgbClr val="0000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blue">
  <p:cSld name="only blue">
    <p:bg>
      <p:bgPr>
        <a:solidFill>
          <a:srgbClr val="346297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white">
  <p:cSld name="only whi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st slide">
  <p:cSld name="1s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1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texte&#10;&#10;Description générée automatiquement" id="10" name="Google Shape;10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4" y="0"/>
            <a:ext cx="1218963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10591" y="137310"/>
            <a:ext cx="4166241" cy="1426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Police, Graphique, graphisme, capture d’écran&#10;&#10;Description générée automatiquement" id="12" name="Google Shape;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900" y="6138849"/>
            <a:ext cx="2720050" cy="5282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/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0"/>
              <a:buFont typeface="Stardos Stencil"/>
              <a:buNone/>
            </a:pPr>
            <a:r>
              <a:rPr b="0" i="0" lang="en-US" sz="25000" u="none" cap="none" strike="noStrik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 </a:t>
            </a:r>
            <a:endParaRPr b="0" i="0" sz="25000" u="none" cap="none" strike="noStrike">
              <a:solidFill>
                <a:schemeClr val="dk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texte&#10;&#10;Description générée automatiquement" id="21" name="Google Shape;21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69" y="0"/>
            <a:ext cx="1218963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1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  <a:defRPr b="1" i="0" sz="5400" u="none" cap="none" strike="noStrike">
                <a:solidFill>
                  <a:srgbClr val="3B2B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rgbClr val="3462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1"/>
          <p:cNvSpPr txBox="1"/>
          <p:nvPr/>
        </p:nvSpPr>
        <p:spPr>
          <a:xfrm>
            <a:off x="7001787" y="6335963"/>
            <a:ext cx="22739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b="1" lang="en-US" sz="1800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BoreanJordan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2738" y="196674"/>
            <a:ext cx="1062038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, ligne, Graphique, Bleu électrique&#10;&#10;Description générée automatiquement" id="26" name="Google Shape;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3043" y="6367194"/>
            <a:ext cx="342783" cy="350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Police, Graphique, graphisme, capture d’écran&#10;&#10;Description générée automatiquement" id="27" name="Google Shape;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9716" y="1147469"/>
            <a:ext cx="1169451" cy="22712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texte&#10;&#10;Description générée automatiquement" id="62" name="Google Shape;62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69" y="0"/>
            <a:ext cx="1218963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3"/>
          <p:cNvSpPr txBox="1"/>
          <p:nvPr/>
        </p:nvSpPr>
        <p:spPr>
          <a:xfrm>
            <a:off x="7001787" y="6335963"/>
            <a:ext cx="22739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b="1" lang="en-US" sz="1800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BoreanJordan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capture d’écran, ligne, Graphique, Bleu électrique&#10;&#10;Description générée automatiquement" id="64" name="Google Shape;6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3043" y="6367194"/>
            <a:ext cx="342783" cy="35075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/>
        </p:nvSpPr>
        <p:spPr>
          <a:xfrm>
            <a:off x="1524000" y="4271395"/>
            <a:ext cx="9144000" cy="631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4400"/>
              <a:buFont typeface="Arial"/>
              <a:buNone/>
            </a:pPr>
            <a:r>
              <a:rPr b="1" i="1" lang="en-US" sz="4400" u="none" cap="none" strike="noStrike">
                <a:solidFill>
                  <a:srgbClr val="3B2B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Jordan Borean</a:t>
            </a:r>
            <a:endParaRPr b="1" i="1" sz="4400" u="none" cap="none" strike="noStrike">
              <a:solidFill>
                <a:srgbClr val="3B2B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4" name="Google Shape;74;p2"/>
          <p:cNvCxnSpPr/>
          <p:nvPr/>
        </p:nvCxnSpPr>
        <p:spPr>
          <a:xfrm>
            <a:off x="3867150" y="4089400"/>
            <a:ext cx="4508500" cy="0"/>
          </a:xfrm>
          <a:prstGeom prst="straightConnector1">
            <a:avLst/>
          </a:prstGeom>
          <a:noFill/>
          <a:ln cap="flat" cmpd="sng" w="9525">
            <a:solidFill>
              <a:srgbClr val="3B2B4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2"/>
          <p:cNvSpPr txBox="1"/>
          <p:nvPr>
            <p:ph type="title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6296"/>
              </a:buClr>
              <a:buSzPts val="6000"/>
              <a:buFont typeface="Quattrocento Sans"/>
              <a:buNone/>
            </a:pPr>
            <a:r>
              <a:rPr b="1" i="0" lang="en-US" sz="6000" u="none" cap="none" strike="noStrike">
                <a:solidFill>
                  <a:srgbClr val="3462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Next Up:</a:t>
            </a:r>
            <a:endParaRPr b="1" i="0" sz="6000" u="none" cap="none" strike="noStrike">
              <a:solidFill>
                <a:srgbClr val="34629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831850" y="529389"/>
            <a:ext cx="10515600" cy="1004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6000"/>
              <a:buFont typeface="Calibri"/>
              <a:buNone/>
            </a:pPr>
            <a:r>
              <a:rPr lang="en-US"/>
              <a:t>Secret Sniffer!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191" y="1148792"/>
            <a:ext cx="6127900" cy="506014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831850" y="529389"/>
            <a:ext cx="10515600" cy="1004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rgbClr val="3B2B46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 minutes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1477" y="1770873"/>
            <a:ext cx="6729046" cy="359174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2" name="Google Shape;82;p3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0"/>
              <a:buFont typeface="Stardos Stencil"/>
              <a:buNone/>
            </a:pPr>
            <a:r>
              <a:rPr b="0" i="0" lang="en-US" sz="25000" u="none" cap="none" strike="noStrike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3</a:t>
            </a:r>
            <a:endParaRPr b="0" i="0" sz="25000" u="none" cap="none" strike="noStrike">
              <a:solidFill>
                <a:schemeClr val="lt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</p:spTree>
  </p:cSld>
  <p:clrMapOvr>
    <a:masterClrMapping/>
  </p:clrMapOvr>
  <p:transition advTm="1000"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0"/>
              <a:buFont typeface="Stardos Stencil"/>
              <a:buNone/>
            </a:pPr>
            <a:r>
              <a:rPr b="0" i="0" lang="en-US" sz="25000" u="none" cap="none" strike="noStrike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2</a:t>
            </a:r>
            <a:endParaRPr b="0" i="0" sz="25000" u="none" cap="none" strike="noStrike">
              <a:solidFill>
                <a:schemeClr val="lt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</p:spTree>
  </p:cSld>
  <p:clrMapOvr>
    <a:masterClrMapping/>
  </p:clrMapOvr>
  <p:transition advTm="1000"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0"/>
              <a:buFont typeface="Stardos Stencil"/>
              <a:buNone/>
            </a:pPr>
            <a:r>
              <a:rPr b="0" i="0" lang="en-US" sz="25000" u="none" cap="none" strike="noStrik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1</a:t>
            </a:r>
            <a:endParaRPr b="0" i="0" sz="25000" u="none" cap="none" strike="noStrike">
              <a:solidFill>
                <a:schemeClr val="dk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</p:spTree>
  </p:cSld>
  <p:clrMapOvr>
    <a:masterClrMapping/>
  </p:clrMapOvr>
  <p:transition advTm="1000"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/>
        </p:nvSpPr>
        <p:spPr>
          <a:xfrm>
            <a:off x="1524000" y="4271395"/>
            <a:ext cx="9144000" cy="631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4400"/>
              <a:buFont typeface="Arial"/>
              <a:buNone/>
            </a:pPr>
            <a:r>
              <a:rPr b="1" i="1" lang="en-US" sz="4400" u="none" cap="none" strike="noStrike">
                <a:solidFill>
                  <a:srgbClr val="3B2B46"/>
                </a:solidFill>
                <a:latin typeface="Calibri"/>
                <a:ea typeface="Calibri"/>
                <a:cs typeface="Calibri"/>
                <a:sym typeface="Calibri"/>
              </a:rPr>
              <a:t>Jordan Borean</a:t>
            </a:r>
            <a:endParaRPr b="1" i="1" sz="4400" u="none" cap="none" strike="noStrike">
              <a:solidFill>
                <a:srgbClr val="3B2B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6"/>
          <p:cNvCxnSpPr/>
          <p:nvPr/>
        </p:nvCxnSpPr>
        <p:spPr>
          <a:xfrm>
            <a:off x="3867150" y="4089400"/>
            <a:ext cx="4508500" cy="0"/>
          </a:xfrm>
          <a:prstGeom prst="straightConnector1">
            <a:avLst/>
          </a:prstGeom>
          <a:noFill/>
          <a:ln cap="flat" cmpd="sng" w="9525">
            <a:solidFill>
              <a:srgbClr val="3B2B4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6"/>
          <p:cNvSpPr txBox="1"/>
          <p:nvPr>
            <p:ph type="title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6296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Smuggling Data Between Pwsh Processes Like Han Solo</a:t>
            </a:r>
            <a:endParaRPr b="1" i="0" sz="6000" u="none" cap="none" strike="noStrike">
              <a:solidFill>
                <a:srgbClr val="3462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idx="4294967295" type="title"/>
          </p:nvPr>
        </p:nvSpPr>
        <p:spPr>
          <a:xfrm>
            <a:off x="1009061" y="630961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6296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Many thanks to our sponsors:</a:t>
            </a:r>
            <a:endParaRPr/>
          </a:p>
        </p:txBody>
      </p:sp>
      <p:pic>
        <p:nvPicPr>
          <p:cNvPr descr="Une image contenant texte, Police, capture d’écran, logo&#10;&#10;Le contenu généré par l’IA peut être incorrect."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384" y="1830625"/>
            <a:ext cx="7643232" cy="4025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 for Red Hat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on Ansible, specializes in Windows integrations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Enjoys working with Python, PowerShell, and C#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 txBox="1"/>
          <p:nvPr>
            <p:ph type="title"/>
          </p:nvPr>
        </p:nvSpPr>
        <p:spPr>
          <a:xfrm>
            <a:off x="3467312" y="324852"/>
            <a:ext cx="78864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6296"/>
              </a:buClr>
              <a:buSzPts val="6600"/>
              <a:buFont typeface="Calibri"/>
              <a:buNone/>
            </a:pPr>
            <a:r>
              <a:rPr lang="en-US" sz="6600">
                <a:solidFill>
                  <a:srgbClr val="346296"/>
                </a:solidFill>
              </a:rPr>
              <a:t>Jordan Borean</a:t>
            </a:r>
            <a:endParaRPr sz="6600">
              <a:solidFill>
                <a:srgbClr val="3462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67325" cy="34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</a:pPr>
            <a:r>
              <a:rPr lang="en-US"/>
              <a:t>Ways to Start New Pwsh Process</a:t>
            </a:r>
            <a:endParaRPr/>
          </a:p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pwsh -Command …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pwsh { … }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Start-Job { … }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Start-Process pwsh.exe -ArgumentList ‘...’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*-ScheduledTask … | Start-ScheduledTask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psexec …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8516859d3_0_3"/>
          <p:cNvSpPr txBox="1"/>
          <p:nvPr>
            <p:ph type="title"/>
          </p:nvPr>
        </p:nvSpPr>
        <p:spPr>
          <a:xfrm>
            <a:off x="838200" y="365125"/>
            <a:ext cx="973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129" name="Google Shape;129;g368516859d3_0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How do you specify what to run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Quoting hell, length limits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Base64 and AV hell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Scripts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How do you protect your secrets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3200">
                <a:solidFill>
                  <a:srgbClr val="346297"/>
                </a:solidFill>
              </a:rPr>
              <a:t>Logging is everwhere!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How do you do more advanced tasks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Change user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Network logon/double hop issues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ker's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">
  <a:themeElements>
    <a:clrScheme name="PSConf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ank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2024-03-26T13:08:23Z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</Properties>
</file>