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3" r:id="rId4"/>
    <p:sldMasterId id="214748365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6858000" cx="12192000"/>
  <p:notesSz cx="6858000" cy="9144000"/>
  <p:embeddedFontLst>
    <p:embeddedFont>
      <p:font typeface="Play"/>
      <p:regular r:id="rId30"/>
      <p:bold r:id="rId31"/>
    </p:embeddedFont>
    <p:embeddedFont>
      <p:font typeface="Quattrocento Sans"/>
      <p:regular r:id="rId32"/>
      <p:bold r:id="rId33"/>
      <p:italic r:id="rId34"/>
      <p:boldItalic r:id="rId35"/>
    </p:embeddedFont>
    <p:embeddedFont>
      <p:font typeface="Stardos Stencil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8" roundtripDataSignature="AMtx7mgbQhOxcA3c0hNTtpGY92vreVAn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lay-bold.fntdata"/><Relationship Id="rId30" Type="http://schemas.openxmlformats.org/officeDocument/2006/relationships/font" Target="fonts/Play-regular.fntdata"/><Relationship Id="rId11" Type="http://schemas.openxmlformats.org/officeDocument/2006/relationships/slide" Target="slides/slide4.xml"/><Relationship Id="rId33" Type="http://schemas.openxmlformats.org/officeDocument/2006/relationships/font" Target="fonts/QuattrocentoSans-bold.fntdata"/><Relationship Id="rId10" Type="http://schemas.openxmlformats.org/officeDocument/2006/relationships/slide" Target="slides/slide3.xml"/><Relationship Id="rId32" Type="http://schemas.openxmlformats.org/officeDocument/2006/relationships/font" Target="fonts/QuattrocentoSans-regular.fntdata"/><Relationship Id="rId13" Type="http://schemas.openxmlformats.org/officeDocument/2006/relationships/slide" Target="slides/slide6.xml"/><Relationship Id="rId35" Type="http://schemas.openxmlformats.org/officeDocument/2006/relationships/font" Target="fonts/QuattrocentoSans-boldItalic.fntdata"/><Relationship Id="rId12" Type="http://schemas.openxmlformats.org/officeDocument/2006/relationships/slide" Target="slides/slide5.xml"/><Relationship Id="rId34" Type="http://schemas.openxmlformats.org/officeDocument/2006/relationships/font" Target="fonts/QuattrocentoSans-italic.fntdata"/><Relationship Id="rId15" Type="http://schemas.openxmlformats.org/officeDocument/2006/relationships/slide" Target="slides/slide8.xml"/><Relationship Id="rId37" Type="http://schemas.openxmlformats.org/officeDocument/2006/relationships/font" Target="fonts/StardosStencil-bold.fntdata"/><Relationship Id="rId14" Type="http://schemas.openxmlformats.org/officeDocument/2006/relationships/slide" Target="slides/slide7.xml"/><Relationship Id="rId36" Type="http://schemas.openxmlformats.org/officeDocument/2006/relationships/font" Target="fonts/StardosStencil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customschemas.google.com/relationships/presentationmetadata" Target="meta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831c54db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5831c54db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831c54db0_0_2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831c54db0_0_2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5831c54db0_0_2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8284ccbe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358284ccbe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58284ccbe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831c54db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5831c54db0_0_1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831c54db0_0_2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831c54db0_0_2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5831c54db0_0_2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8284ccbe2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358284ccbe2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58284ccbe2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831c54db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5831c54db0_0_2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831c54db0_0_2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831c54db0_0_2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35831c54db0_0_2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8284ccbe2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358284ccbe2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358284ccbe2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831c54db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5831c54db0_0_2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831c54db0_0_3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831c54db0_0_3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35831c54db0_0_3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8284ccbe2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8284ccbe2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358284ccbe2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831c54db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831c54db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5831c54db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48d2be7d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548d2be7d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548d2be7d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white">
  <p:cSld name="only whit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type="title"/>
          </p:nvPr>
        </p:nvSpPr>
        <p:spPr>
          <a:xfrm>
            <a:off x="839788" y="365125"/>
            <a:ext cx="97215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2800"/>
              <a:buChar char="▪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3" name="Google Shape;53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position personnalisée">
  <p:cSld name="Disposition personnalisé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idx="1" type="body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4"/>
          <p:cNvSpPr txBox="1"/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5400"/>
              <a:buFont typeface="Calibri"/>
              <a:buNone/>
              <a:defRPr b="1" i="0" sz="5400" u="none" cap="none" strike="noStrike">
                <a:solidFill>
                  <a:srgbClr val="3B2B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black">
  <p:cSld name="only black">
    <p:bg>
      <p:bgPr>
        <a:solidFill>
          <a:srgbClr val="0000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blue">
  <p:cSld name="only blue">
    <p:bg>
      <p:bgPr>
        <a:solidFill>
          <a:srgbClr val="3462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st slide">
  <p:cSld name="1st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st slide">
  <p:cSld name="1st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13.pn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slideLayout" Target="../slideLayouts/slideLayout10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/>
        </p:nvSpPr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0"/>
              <a:buFont typeface="Stardos Stencil"/>
              <a:buNone/>
            </a:pPr>
            <a:r>
              <a:rPr b="0" i="0" lang="en-US" sz="25000" u="none" cap="none" strike="noStrike">
                <a:solidFill>
                  <a:schemeClr val="dk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 </a:t>
            </a:r>
            <a:endParaRPr b="0" i="0" sz="25000" u="none" cap="none" strike="noStrike">
              <a:solidFill>
                <a:schemeClr val="dk1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texte&#10;&#10;Description générée automatiquement" id="16" name="Google Shape;16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84" y="0"/>
            <a:ext cx="1218963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10591" y="137310"/>
            <a:ext cx="4166241" cy="14267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Police, Graphique, graphisme, capture d’écran&#10;&#10;Description générée automatiquement" id="18" name="Google Shape;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900" y="6138849"/>
            <a:ext cx="2720050" cy="52828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texte&#10;&#10;Description générée automatiquement" id="21" name="Google Shape;21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69" y="0"/>
            <a:ext cx="1218963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1"/>
          <p:cNvSpPr txBox="1"/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5400"/>
              <a:buFont typeface="Calibri"/>
              <a:buNone/>
              <a:defRPr b="1" i="0" sz="5400" u="none" cap="none" strike="noStrike">
                <a:solidFill>
                  <a:srgbClr val="3B2B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rgbClr val="3462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1"/>
          <p:cNvSpPr txBox="1"/>
          <p:nvPr/>
        </p:nvSpPr>
        <p:spPr>
          <a:xfrm>
            <a:off x="7001787" y="6335963"/>
            <a:ext cx="22739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46296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b="1" lang="en-US" sz="1800">
                <a:solidFill>
                  <a:srgbClr val="346296"/>
                </a:solidFill>
                <a:latin typeface="Calibri"/>
                <a:ea typeface="Calibri"/>
                <a:cs typeface="Calibri"/>
                <a:sym typeface="Calibri"/>
              </a:rPr>
              <a:t>BoreanJordan</a:t>
            </a:r>
            <a:endParaRPr b="1" sz="1800">
              <a:solidFill>
                <a:srgbClr val="3462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2738" y="196674"/>
            <a:ext cx="1062038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apture d’écran, ligne, Graphique, Bleu électrique&#10;&#10;Description générée automatiquement" id="26" name="Google Shape;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3043" y="6367194"/>
            <a:ext cx="342783" cy="3507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Police, Graphique, graphisme, capture d’écran&#10;&#10;Description générée automatiquement" id="27" name="Google Shape;2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9716" y="1147469"/>
            <a:ext cx="1169451" cy="22712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texte&#10;&#10;Description générée automatiquement" id="62" name="Google Shape;62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69" y="0"/>
            <a:ext cx="1218963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3"/>
          <p:cNvSpPr txBox="1"/>
          <p:nvPr/>
        </p:nvSpPr>
        <p:spPr>
          <a:xfrm>
            <a:off x="7001787" y="6335963"/>
            <a:ext cx="22739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46296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b="1" lang="en-US" sz="1800">
                <a:solidFill>
                  <a:srgbClr val="346296"/>
                </a:solidFill>
                <a:latin typeface="Calibri"/>
                <a:ea typeface="Calibri"/>
                <a:cs typeface="Calibri"/>
                <a:sym typeface="Calibri"/>
              </a:rPr>
              <a:t>BoreanJordan</a:t>
            </a:r>
            <a:endParaRPr/>
          </a:p>
        </p:txBody>
      </p:sp>
      <p:pic>
        <p:nvPicPr>
          <p:cNvPr descr="Une image contenant capture d’écran, ligne, Graphique, Bleu électrique&#10;&#10;Description générée automatiquement" id="64" name="Google Shape;6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63043" y="6367194"/>
            <a:ext cx="342783" cy="35075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/>
        </p:nvSpPr>
        <p:spPr>
          <a:xfrm>
            <a:off x="1524000" y="4271395"/>
            <a:ext cx="9144000" cy="631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4400"/>
              <a:buFont typeface="Arial"/>
              <a:buNone/>
            </a:pPr>
            <a:r>
              <a:rPr b="1" i="1" lang="en-US" sz="4400">
                <a:solidFill>
                  <a:srgbClr val="3B2B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Jordan Borean</a:t>
            </a:r>
            <a:endParaRPr b="1" i="1" sz="4400" u="none" cap="none" strike="noStrike">
              <a:solidFill>
                <a:srgbClr val="3B2B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4" name="Google Shape;74;p2"/>
          <p:cNvCxnSpPr/>
          <p:nvPr/>
        </p:nvCxnSpPr>
        <p:spPr>
          <a:xfrm>
            <a:off x="3867150" y="4089400"/>
            <a:ext cx="4508500" cy="0"/>
          </a:xfrm>
          <a:prstGeom prst="straightConnector1">
            <a:avLst/>
          </a:prstGeom>
          <a:noFill/>
          <a:ln cap="flat" cmpd="sng" w="9525">
            <a:solidFill>
              <a:srgbClr val="3B2B4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2"/>
          <p:cNvSpPr txBox="1"/>
          <p:nvPr>
            <p:ph type="title"/>
          </p:nvPr>
        </p:nvSpPr>
        <p:spPr>
          <a:xfrm>
            <a:off x="863600" y="267284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6296"/>
              </a:buClr>
              <a:buSzPts val="6000"/>
              <a:buFont typeface="Quattrocento Sans"/>
              <a:buNone/>
            </a:pPr>
            <a:r>
              <a:rPr b="1" i="0" lang="en-US" sz="6000" u="none" cap="none" strike="noStrike">
                <a:solidFill>
                  <a:srgbClr val="34629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Next Up:</a:t>
            </a:r>
            <a:endParaRPr b="1" i="0" sz="6000" u="none" cap="none" strike="noStrike">
              <a:solidFill>
                <a:srgbClr val="34629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g35831c54db0_0_6"/>
          <p:cNvGrpSpPr/>
          <p:nvPr/>
        </p:nvGrpSpPr>
        <p:grpSpPr>
          <a:xfrm>
            <a:off x="765262" y="1382913"/>
            <a:ext cx="10661476" cy="4308809"/>
            <a:chOff x="765262" y="1181032"/>
            <a:chExt cx="10661476" cy="4308809"/>
          </a:xfrm>
        </p:grpSpPr>
        <p:cxnSp>
          <p:nvCxnSpPr>
            <p:cNvPr id="135" name="Google Shape;135;g35831c54db0_0_6"/>
            <p:cNvCxnSpPr>
              <a:stCxn id="136" idx="4"/>
              <a:endCxn id="137" idx="4"/>
            </p:cNvCxnSpPr>
            <p:nvPr/>
          </p:nvCxnSpPr>
          <p:spPr>
            <a:xfrm>
              <a:off x="1288162" y="2226832"/>
              <a:ext cx="0" cy="21255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8" name="Google Shape;138;g35831c54db0_0_6"/>
            <p:cNvGrpSpPr/>
            <p:nvPr/>
          </p:nvGrpSpPr>
          <p:grpSpPr>
            <a:xfrm>
              <a:off x="1310158" y="1327027"/>
              <a:ext cx="4461403" cy="753787"/>
              <a:chOff x="4898500" y="1300375"/>
              <a:chExt cx="1995439" cy="581850"/>
            </a:xfrm>
          </p:grpSpPr>
          <p:sp>
            <p:nvSpPr>
              <p:cNvPr id="139" name="Google Shape;139;g35831c54db0_0_6"/>
              <p:cNvSpPr/>
              <p:nvPr/>
            </p:nvSpPr>
            <p:spPr>
              <a:xfrm>
                <a:off x="4898500" y="1300525"/>
                <a:ext cx="1995300" cy="581700"/>
              </a:xfrm>
              <a:prstGeom prst="homePlate">
                <a:avLst>
                  <a:gd fmla="val 50000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0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500"/>
                  <a:buFont typeface="Georgia"/>
                  <a:buNone/>
                </a:pPr>
                <a:r>
                  <a:rPr b="1" i="0" lang="en-US" sz="2500" u="none" cap="none" strike="noStrik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PROS</a:t>
                </a:r>
                <a:endParaRPr b="1" i="0" sz="25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40" name="Google Shape;140;g35831c54db0_0_6"/>
              <p:cNvSpPr/>
              <p:nvPr/>
            </p:nvSpPr>
            <p:spPr>
              <a:xfrm>
                <a:off x="6582539" y="1300375"/>
                <a:ext cx="311400" cy="581700"/>
              </a:xfrm>
              <a:prstGeom prst="chevron">
                <a:avLst>
                  <a:gd fmla="val 45593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sp>
          <p:nvSpPr>
            <p:cNvPr id="136" name="Google Shape;136;g35831c54db0_0_6"/>
            <p:cNvSpPr/>
            <p:nvPr/>
          </p:nvSpPr>
          <p:spPr>
            <a:xfrm>
              <a:off x="765262" y="1181032"/>
              <a:ext cx="1045800" cy="104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g35831c54db0_0_6"/>
            <p:cNvSpPr/>
            <p:nvPr/>
          </p:nvSpPr>
          <p:spPr>
            <a:xfrm>
              <a:off x="1035731" y="2710095"/>
              <a:ext cx="504900" cy="50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eorgia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7" name="Google Shape;137;g35831c54db0_0_6"/>
            <p:cNvSpPr/>
            <p:nvPr/>
          </p:nvSpPr>
          <p:spPr>
            <a:xfrm>
              <a:off x="1035731" y="3847518"/>
              <a:ext cx="504900" cy="504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eorgia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142" name="Google Shape;142;g35831c54db0_0_6"/>
            <p:cNvCxnSpPr>
              <a:stCxn id="143" idx="4"/>
              <a:endCxn id="144" idx="0"/>
            </p:cNvCxnSpPr>
            <p:nvPr/>
          </p:nvCxnSpPr>
          <p:spPr>
            <a:xfrm>
              <a:off x="10903838" y="2226832"/>
              <a:ext cx="0" cy="27582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5" name="Google Shape;145;g35831c54db0_0_6"/>
            <p:cNvGrpSpPr/>
            <p:nvPr/>
          </p:nvGrpSpPr>
          <p:grpSpPr>
            <a:xfrm flipH="1">
              <a:off x="6420439" y="1327027"/>
              <a:ext cx="4461403" cy="753787"/>
              <a:chOff x="4898500" y="1300375"/>
              <a:chExt cx="1995439" cy="581850"/>
            </a:xfrm>
          </p:grpSpPr>
          <p:sp>
            <p:nvSpPr>
              <p:cNvPr id="146" name="Google Shape;146;g35831c54db0_0_6"/>
              <p:cNvSpPr/>
              <p:nvPr/>
            </p:nvSpPr>
            <p:spPr>
              <a:xfrm>
                <a:off x="4898500" y="1300525"/>
                <a:ext cx="1995300" cy="581700"/>
              </a:xfrm>
              <a:prstGeom prst="homePlate">
                <a:avLst>
                  <a:gd fmla="val 50000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0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500"/>
                  <a:buFont typeface="Georgia"/>
                  <a:buNone/>
                </a:pPr>
                <a:r>
                  <a:rPr b="1" i="0" lang="en-US" sz="2500" u="none" cap="none" strike="noStrik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CONS</a:t>
                </a:r>
                <a:endParaRPr b="1" i="0" sz="25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47" name="Google Shape;147;g35831c54db0_0_6"/>
              <p:cNvSpPr/>
              <p:nvPr/>
            </p:nvSpPr>
            <p:spPr>
              <a:xfrm>
                <a:off x="6582539" y="1300375"/>
                <a:ext cx="311400" cy="581700"/>
              </a:xfrm>
              <a:prstGeom prst="chevron">
                <a:avLst>
                  <a:gd fmla="val 45593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sp>
          <p:nvSpPr>
            <p:cNvPr id="143" name="Google Shape;143;g35831c54db0_0_6"/>
            <p:cNvSpPr/>
            <p:nvPr/>
          </p:nvSpPr>
          <p:spPr>
            <a:xfrm flipH="1">
              <a:off x="10380938" y="1181032"/>
              <a:ext cx="1045800" cy="1045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g35831c54db0_0_6"/>
            <p:cNvSpPr/>
            <p:nvPr/>
          </p:nvSpPr>
          <p:spPr>
            <a:xfrm flipH="1">
              <a:off x="10651369" y="2710095"/>
              <a:ext cx="504900" cy="50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eorgia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49" name="Google Shape;149;g35831c54db0_0_6"/>
            <p:cNvSpPr/>
            <p:nvPr/>
          </p:nvSpPr>
          <p:spPr>
            <a:xfrm flipH="1">
              <a:off x="10651369" y="3847518"/>
              <a:ext cx="504900" cy="504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eorgia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44" name="Google Shape;144;g35831c54db0_0_6"/>
            <p:cNvSpPr/>
            <p:nvPr/>
          </p:nvSpPr>
          <p:spPr>
            <a:xfrm flipH="1">
              <a:off x="10651369" y="4984941"/>
              <a:ext cx="504900" cy="50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eorgia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50" name="Google Shape;150;g35831c54db0_0_6"/>
            <p:cNvSpPr/>
            <p:nvPr/>
          </p:nvSpPr>
          <p:spPr>
            <a:xfrm>
              <a:off x="1067569" y="1542937"/>
              <a:ext cx="441192" cy="321961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g35831c54db0_0_6"/>
            <p:cNvSpPr/>
            <p:nvPr/>
          </p:nvSpPr>
          <p:spPr>
            <a:xfrm>
              <a:off x="10714121" y="1494186"/>
              <a:ext cx="413048" cy="398054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g35831c54db0_0_6"/>
            <p:cNvSpPr txBox="1"/>
            <p:nvPr/>
          </p:nvSpPr>
          <p:spPr>
            <a:xfrm>
              <a:off x="1927234" y="2710095"/>
              <a:ext cx="349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UX Changes Needed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g35831c54db0_0_6"/>
            <p:cNvSpPr txBox="1"/>
            <p:nvPr/>
          </p:nvSpPr>
          <p:spPr>
            <a:xfrm>
              <a:off x="1927234" y="3846034"/>
              <a:ext cx="349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Can be used with WinPS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g35831c54db0_0_6"/>
            <p:cNvSpPr txBox="1"/>
            <p:nvPr/>
          </p:nvSpPr>
          <p:spPr>
            <a:xfrm>
              <a:off x="6950511" y="2717233"/>
              <a:ext cx="349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 Many Edge Cases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g35831c54db0_0_6"/>
            <p:cNvSpPr txBox="1"/>
            <p:nvPr/>
          </p:nvSpPr>
          <p:spPr>
            <a:xfrm>
              <a:off x="6950511" y="3846034"/>
              <a:ext cx="349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Expands Test Matrix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35831c54db0_0_6"/>
            <p:cNvSpPr txBox="1"/>
            <p:nvPr/>
          </p:nvSpPr>
          <p:spPr>
            <a:xfrm>
              <a:off x="6950511" y="4974835"/>
              <a:ext cx="349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Band Aid not a Fix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g35831c54db0_0_6"/>
          <p:cNvSpPr txBox="1"/>
          <p:nvPr>
            <p:ph idx="4294967295" type="title"/>
          </p:nvPr>
        </p:nvSpPr>
        <p:spPr>
          <a:xfrm>
            <a:off x="838200" y="365125"/>
            <a:ext cx="973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5400"/>
              <a:buFont typeface="Calibri"/>
              <a:buNone/>
            </a:pPr>
            <a:r>
              <a:rPr lang="en-US"/>
              <a:t>Assembly Load Resolver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831c54db0_0_285"/>
          <p:cNvSpPr txBox="1"/>
          <p:nvPr/>
        </p:nvSpPr>
        <p:spPr>
          <a:xfrm>
            <a:off x="5420700" y="1797450"/>
            <a:ext cx="1350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35831c54db0_0_285"/>
          <p:cNvSpPr txBox="1"/>
          <p:nvPr/>
        </p:nvSpPr>
        <p:spPr>
          <a:xfrm>
            <a:off x="2460775" y="1797450"/>
            <a:ext cx="33378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Fai</a:t>
            </a:r>
            <a:endParaRPr b="1" sz="20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8284ccbe2_0_0"/>
          <p:cNvSpPr txBox="1"/>
          <p:nvPr>
            <p:ph type="title"/>
          </p:nvPr>
        </p:nvSpPr>
        <p:spPr>
          <a:xfrm>
            <a:off x="838200" y="365125"/>
            <a:ext cx="973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5400"/>
              <a:buFont typeface="Calibri"/>
              <a:buNone/>
            </a:pPr>
            <a:r>
              <a:rPr lang="en-US"/>
              <a:t>Script Based ALC</a:t>
            </a:r>
            <a:endParaRPr/>
          </a:p>
        </p:txBody>
      </p:sp>
      <p:pic>
        <p:nvPicPr>
          <p:cNvPr id="171" name="Google Shape;171;g358284ccbe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863" y="1430575"/>
            <a:ext cx="7403886" cy="48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831c54db0_0_198"/>
          <p:cNvSpPr txBox="1"/>
          <p:nvPr>
            <p:ph idx="4294967295" type="title"/>
          </p:nvPr>
        </p:nvSpPr>
        <p:spPr>
          <a:xfrm>
            <a:off x="838200" y="365125"/>
            <a:ext cx="973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5400"/>
              <a:buFont typeface="Calibri"/>
              <a:buNone/>
            </a:pPr>
            <a:r>
              <a:rPr lang="en-US"/>
              <a:t>Script Based ALC</a:t>
            </a:r>
            <a:endParaRPr/>
          </a:p>
        </p:txBody>
      </p:sp>
      <p:grpSp>
        <p:nvGrpSpPr>
          <p:cNvPr id="177" name="Google Shape;177;g35831c54db0_0_198"/>
          <p:cNvGrpSpPr/>
          <p:nvPr/>
        </p:nvGrpSpPr>
        <p:grpSpPr>
          <a:xfrm>
            <a:off x="765262" y="1382913"/>
            <a:ext cx="10661476" cy="4308809"/>
            <a:chOff x="765262" y="1181032"/>
            <a:chExt cx="10661476" cy="4308809"/>
          </a:xfrm>
        </p:grpSpPr>
        <p:cxnSp>
          <p:nvCxnSpPr>
            <p:cNvPr id="178" name="Google Shape;178;g35831c54db0_0_198"/>
            <p:cNvCxnSpPr>
              <a:stCxn id="179" idx="4"/>
              <a:endCxn id="180" idx="4"/>
            </p:cNvCxnSpPr>
            <p:nvPr/>
          </p:nvCxnSpPr>
          <p:spPr>
            <a:xfrm>
              <a:off x="1288162" y="2226832"/>
              <a:ext cx="0" cy="9882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81" name="Google Shape;181;g35831c54db0_0_198"/>
            <p:cNvGrpSpPr/>
            <p:nvPr/>
          </p:nvGrpSpPr>
          <p:grpSpPr>
            <a:xfrm>
              <a:off x="1310158" y="1327027"/>
              <a:ext cx="4461403" cy="753787"/>
              <a:chOff x="4898500" y="1300375"/>
              <a:chExt cx="1995439" cy="581850"/>
            </a:xfrm>
          </p:grpSpPr>
          <p:sp>
            <p:nvSpPr>
              <p:cNvPr id="182" name="Google Shape;182;g35831c54db0_0_198"/>
              <p:cNvSpPr/>
              <p:nvPr/>
            </p:nvSpPr>
            <p:spPr>
              <a:xfrm>
                <a:off x="4898500" y="1300525"/>
                <a:ext cx="1995300" cy="581700"/>
              </a:xfrm>
              <a:prstGeom prst="homePlate">
                <a:avLst>
                  <a:gd fmla="val 50000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0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500"/>
                  <a:buFont typeface="Georgia"/>
                  <a:buNone/>
                </a:pPr>
                <a:r>
                  <a:rPr b="1" i="0" lang="en-US" sz="2500" u="none" cap="none" strike="noStrik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PROS</a:t>
                </a:r>
                <a:endParaRPr b="1" i="0" sz="25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83" name="Google Shape;183;g35831c54db0_0_198"/>
              <p:cNvSpPr/>
              <p:nvPr/>
            </p:nvSpPr>
            <p:spPr>
              <a:xfrm>
                <a:off x="6582539" y="1300375"/>
                <a:ext cx="311400" cy="581700"/>
              </a:xfrm>
              <a:prstGeom prst="chevron">
                <a:avLst>
                  <a:gd fmla="val 45593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sp>
          <p:nvSpPr>
            <p:cNvPr id="179" name="Google Shape;179;g35831c54db0_0_198"/>
            <p:cNvSpPr/>
            <p:nvPr/>
          </p:nvSpPr>
          <p:spPr>
            <a:xfrm>
              <a:off x="765262" y="1181032"/>
              <a:ext cx="1045800" cy="104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g35831c54db0_0_198"/>
            <p:cNvSpPr/>
            <p:nvPr/>
          </p:nvSpPr>
          <p:spPr>
            <a:xfrm>
              <a:off x="1035731" y="2710095"/>
              <a:ext cx="504900" cy="50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eorgia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184" name="Google Shape;184;g35831c54db0_0_198"/>
            <p:cNvCxnSpPr>
              <a:stCxn id="185" idx="4"/>
              <a:endCxn id="186" idx="0"/>
            </p:cNvCxnSpPr>
            <p:nvPr/>
          </p:nvCxnSpPr>
          <p:spPr>
            <a:xfrm>
              <a:off x="10903838" y="2226832"/>
              <a:ext cx="0" cy="27582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87" name="Google Shape;187;g35831c54db0_0_198"/>
            <p:cNvGrpSpPr/>
            <p:nvPr/>
          </p:nvGrpSpPr>
          <p:grpSpPr>
            <a:xfrm flipH="1">
              <a:off x="6420439" y="1327027"/>
              <a:ext cx="4461403" cy="753787"/>
              <a:chOff x="4898500" y="1300375"/>
              <a:chExt cx="1995439" cy="581850"/>
            </a:xfrm>
          </p:grpSpPr>
          <p:sp>
            <p:nvSpPr>
              <p:cNvPr id="188" name="Google Shape;188;g35831c54db0_0_198"/>
              <p:cNvSpPr/>
              <p:nvPr/>
            </p:nvSpPr>
            <p:spPr>
              <a:xfrm>
                <a:off x="4898500" y="1300525"/>
                <a:ext cx="1995300" cy="581700"/>
              </a:xfrm>
              <a:prstGeom prst="homePlate">
                <a:avLst>
                  <a:gd fmla="val 50000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0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500"/>
                  <a:buFont typeface="Georgia"/>
                  <a:buNone/>
                </a:pPr>
                <a:r>
                  <a:rPr b="1" i="0" lang="en-US" sz="2500" u="none" cap="none" strike="noStrik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CONS</a:t>
                </a:r>
                <a:endParaRPr b="1" i="0" sz="25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89" name="Google Shape;189;g35831c54db0_0_198"/>
              <p:cNvSpPr/>
              <p:nvPr/>
            </p:nvSpPr>
            <p:spPr>
              <a:xfrm>
                <a:off x="6582539" y="1300375"/>
                <a:ext cx="311400" cy="581700"/>
              </a:xfrm>
              <a:prstGeom prst="chevron">
                <a:avLst>
                  <a:gd fmla="val 45593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sp>
          <p:nvSpPr>
            <p:cNvPr id="185" name="Google Shape;185;g35831c54db0_0_198"/>
            <p:cNvSpPr/>
            <p:nvPr/>
          </p:nvSpPr>
          <p:spPr>
            <a:xfrm flipH="1">
              <a:off x="10380938" y="1181032"/>
              <a:ext cx="1045800" cy="1045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g35831c54db0_0_198"/>
            <p:cNvSpPr/>
            <p:nvPr/>
          </p:nvSpPr>
          <p:spPr>
            <a:xfrm flipH="1">
              <a:off x="10651369" y="2710095"/>
              <a:ext cx="504900" cy="50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eorgia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1" name="Google Shape;191;g35831c54db0_0_198"/>
            <p:cNvSpPr/>
            <p:nvPr/>
          </p:nvSpPr>
          <p:spPr>
            <a:xfrm flipH="1">
              <a:off x="10651369" y="3847518"/>
              <a:ext cx="504900" cy="504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eorgia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86" name="Google Shape;186;g35831c54db0_0_198"/>
            <p:cNvSpPr/>
            <p:nvPr/>
          </p:nvSpPr>
          <p:spPr>
            <a:xfrm flipH="1">
              <a:off x="10651369" y="4984941"/>
              <a:ext cx="504900" cy="50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eorgia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2" name="Google Shape;192;g35831c54db0_0_198"/>
            <p:cNvSpPr/>
            <p:nvPr/>
          </p:nvSpPr>
          <p:spPr>
            <a:xfrm>
              <a:off x="1067569" y="1542937"/>
              <a:ext cx="441192" cy="321961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g35831c54db0_0_198"/>
            <p:cNvSpPr/>
            <p:nvPr/>
          </p:nvSpPr>
          <p:spPr>
            <a:xfrm>
              <a:off x="10714121" y="1494186"/>
              <a:ext cx="413048" cy="398054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g35831c54db0_0_198"/>
            <p:cNvSpPr txBox="1"/>
            <p:nvPr/>
          </p:nvSpPr>
          <p:spPr>
            <a:xfrm>
              <a:off x="1927234" y="2710095"/>
              <a:ext cx="349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C# Needed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g35831c54db0_0_198"/>
            <p:cNvSpPr txBox="1"/>
            <p:nvPr/>
          </p:nvSpPr>
          <p:spPr>
            <a:xfrm>
              <a:off x="6950511" y="2717233"/>
              <a:ext cx="34962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Needs rethink of function Input/Outputs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g35831c54db0_0_198"/>
            <p:cNvSpPr txBox="1"/>
            <p:nvPr/>
          </p:nvSpPr>
          <p:spPr>
            <a:xfrm>
              <a:off x="6950511" y="3846034"/>
              <a:ext cx="34962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Types cannot be exposed in pwsh/parameters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g35831c54db0_0_198"/>
            <p:cNvSpPr txBox="1"/>
            <p:nvPr/>
          </p:nvSpPr>
          <p:spPr>
            <a:xfrm>
              <a:off x="6950511" y="4974835"/>
              <a:ext cx="349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latin typeface="Calibri"/>
                  <a:ea typeface="Calibri"/>
                  <a:cs typeface="Calibri"/>
                  <a:sym typeface="Calibri"/>
                </a:rPr>
                <a:t>Complex to write</a:t>
              </a:r>
              <a:endParaRPr b="1"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831c54db0_0_290"/>
          <p:cNvSpPr txBox="1"/>
          <p:nvPr/>
        </p:nvSpPr>
        <p:spPr>
          <a:xfrm>
            <a:off x="5420700" y="1797450"/>
            <a:ext cx="1350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0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8284ccbe2_0_6"/>
          <p:cNvSpPr txBox="1"/>
          <p:nvPr>
            <p:ph type="title"/>
          </p:nvPr>
        </p:nvSpPr>
        <p:spPr>
          <a:xfrm>
            <a:off x="838200" y="365125"/>
            <a:ext cx="973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5400"/>
              <a:buFont typeface="Calibri"/>
              <a:buNone/>
            </a:pPr>
            <a:r>
              <a:rPr lang="en-US"/>
              <a:t>ALC Resolver</a:t>
            </a:r>
            <a:endParaRPr/>
          </a:p>
        </p:txBody>
      </p:sp>
      <p:pic>
        <p:nvPicPr>
          <p:cNvPr id="210" name="Google Shape;210;g358284ccbe2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513" y="1449325"/>
            <a:ext cx="5428976" cy="48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g35831c54db0_0_227"/>
          <p:cNvGrpSpPr/>
          <p:nvPr/>
        </p:nvGrpSpPr>
        <p:grpSpPr>
          <a:xfrm>
            <a:off x="765262" y="1382913"/>
            <a:ext cx="10661476" cy="4532703"/>
            <a:chOff x="765262" y="1181032"/>
            <a:chExt cx="10661476" cy="4532703"/>
          </a:xfrm>
        </p:grpSpPr>
        <p:cxnSp>
          <p:nvCxnSpPr>
            <p:cNvPr id="216" name="Google Shape;216;g35831c54db0_0_227"/>
            <p:cNvCxnSpPr>
              <a:stCxn id="217" idx="4"/>
              <a:endCxn id="218" idx="0"/>
            </p:cNvCxnSpPr>
            <p:nvPr/>
          </p:nvCxnSpPr>
          <p:spPr>
            <a:xfrm>
              <a:off x="1288162" y="2226832"/>
              <a:ext cx="0" cy="27582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9" name="Google Shape;219;g35831c54db0_0_227"/>
            <p:cNvGrpSpPr/>
            <p:nvPr/>
          </p:nvGrpSpPr>
          <p:grpSpPr>
            <a:xfrm>
              <a:off x="1310158" y="1327027"/>
              <a:ext cx="4461403" cy="753787"/>
              <a:chOff x="4898500" y="1300375"/>
              <a:chExt cx="1995439" cy="581850"/>
            </a:xfrm>
          </p:grpSpPr>
          <p:sp>
            <p:nvSpPr>
              <p:cNvPr id="220" name="Google Shape;220;g35831c54db0_0_227"/>
              <p:cNvSpPr/>
              <p:nvPr/>
            </p:nvSpPr>
            <p:spPr>
              <a:xfrm>
                <a:off x="4898500" y="1300525"/>
                <a:ext cx="1995300" cy="581700"/>
              </a:xfrm>
              <a:prstGeom prst="homePlate">
                <a:avLst>
                  <a:gd fmla="val 50000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0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500"/>
                  <a:buFont typeface="Georgia"/>
                  <a:buNone/>
                </a:pPr>
                <a:r>
                  <a:rPr b="1" i="0" lang="en-US" sz="2500" u="none" cap="none" strike="noStrik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PROS</a:t>
                </a:r>
                <a:endParaRPr b="1" i="0" sz="25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21" name="Google Shape;221;g35831c54db0_0_227"/>
              <p:cNvSpPr/>
              <p:nvPr/>
            </p:nvSpPr>
            <p:spPr>
              <a:xfrm>
                <a:off x="6582539" y="1300375"/>
                <a:ext cx="311400" cy="581700"/>
              </a:xfrm>
              <a:prstGeom prst="chevron">
                <a:avLst>
                  <a:gd fmla="val 45593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sp>
          <p:nvSpPr>
            <p:cNvPr id="217" name="Google Shape;217;g35831c54db0_0_227"/>
            <p:cNvSpPr/>
            <p:nvPr/>
          </p:nvSpPr>
          <p:spPr>
            <a:xfrm>
              <a:off x="765262" y="1181032"/>
              <a:ext cx="1045800" cy="104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g35831c54db0_0_227"/>
            <p:cNvSpPr/>
            <p:nvPr/>
          </p:nvSpPr>
          <p:spPr>
            <a:xfrm>
              <a:off x="1035731" y="2710095"/>
              <a:ext cx="504900" cy="50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eorgia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23" name="Google Shape;223;g35831c54db0_0_227"/>
            <p:cNvSpPr/>
            <p:nvPr/>
          </p:nvSpPr>
          <p:spPr>
            <a:xfrm>
              <a:off x="1035731" y="3847518"/>
              <a:ext cx="504900" cy="504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eorgia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18" name="Google Shape;218;g35831c54db0_0_227"/>
            <p:cNvSpPr/>
            <p:nvPr/>
          </p:nvSpPr>
          <p:spPr>
            <a:xfrm>
              <a:off x="1035731" y="4984941"/>
              <a:ext cx="504900" cy="50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eorgia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224" name="Google Shape;224;g35831c54db0_0_227"/>
            <p:cNvCxnSpPr>
              <a:stCxn id="225" idx="4"/>
              <a:endCxn id="226" idx="0"/>
            </p:cNvCxnSpPr>
            <p:nvPr/>
          </p:nvCxnSpPr>
          <p:spPr>
            <a:xfrm>
              <a:off x="10903838" y="2226832"/>
              <a:ext cx="0" cy="27582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27" name="Google Shape;227;g35831c54db0_0_227"/>
            <p:cNvGrpSpPr/>
            <p:nvPr/>
          </p:nvGrpSpPr>
          <p:grpSpPr>
            <a:xfrm flipH="1">
              <a:off x="6420439" y="1327027"/>
              <a:ext cx="4461403" cy="753787"/>
              <a:chOff x="4898500" y="1300375"/>
              <a:chExt cx="1995439" cy="581850"/>
            </a:xfrm>
          </p:grpSpPr>
          <p:sp>
            <p:nvSpPr>
              <p:cNvPr id="228" name="Google Shape;228;g35831c54db0_0_227"/>
              <p:cNvSpPr/>
              <p:nvPr/>
            </p:nvSpPr>
            <p:spPr>
              <a:xfrm>
                <a:off x="4898500" y="1300525"/>
                <a:ext cx="1995300" cy="581700"/>
              </a:xfrm>
              <a:prstGeom prst="homePlate">
                <a:avLst>
                  <a:gd fmla="val 50000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0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500"/>
                  <a:buFont typeface="Georgia"/>
                  <a:buNone/>
                </a:pPr>
                <a:r>
                  <a:rPr b="1" i="0" lang="en-US" sz="2500" u="none" cap="none" strike="noStrik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CONS</a:t>
                </a:r>
                <a:endParaRPr b="1" i="0" sz="25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29" name="Google Shape;229;g35831c54db0_0_227"/>
              <p:cNvSpPr/>
              <p:nvPr/>
            </p:nvSpPr>
            <p:spPr>
              <a:xfrm>
                <a:off x="6582539" y="1300375"/>
                <a:ext cx="311400" cy="581700"/>
              </a:xfrm>
              <a:prstGeom prst="chevron">
                <a:avLst>
                  <a:gd fmla="val 45593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sp>
          <p:nvSpPr>
            <p:cNvPr id="225" name="Google Shape;225;g35831c54db0_0_227"/>
            <p:cNvSpPr/>
            <p:nvPr/>
          </p:nvSpPr>
          <p:spPr>
            <a:xfrm flipH="1">
              <a:off x="10380938" y="1181032"/>
              <a:ext cx="1045800" cy="1045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g35831c54db0_0_227"/>
            <p:cNvSpPr/>
            <p:nvPr/>
          </p:nvSpPr>
          <p:spPr>
            <a:xfrm flipH="1">
              <a:off x="10651369" y="2710095"/>
              <a:ext cx="504900" cy="50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eorgia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31" name="Google Shape;231;g35831c54db0_0_227"/>
            <p:cNvSpPr/>
            <p:nvPr/>
          </p:nvSpPr>
          <p:spPr>
            <a:xfrm flipH="1">
              <a:off x="10651369" y="3847518"/>
              <a:ext cx="504900" cy="504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eorgia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26" name="Google Shape;226;g35831c54db0_0_227"/>
            <p:cNvSpPr/>
            <p:nvPr/>
          </p:nvSpPr>
          <p:spPr>
            <a:xfrm flipH="1">
              <a:off x="10651369" y="4984941"/>
              <a:ext cx="504900" cy="50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eorgia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32" name="Google Shape;232;g35831c54db0_0_227"/>
            <p:cNvSpPr/>
            <p:nvPr/>
          </p:nvSpPr>
          <p:spPr>
            <a:xfrm>
              <a:off x="1067569" y="1542937"/>
              <a:ext cx="441192" cy="321961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g35831c54db0_0_227"/>
            <p:cNvSpPr/>
            <p:nvPr/>
          </p:nvSpPr>
          <p:spPr>
            <a:xfrm>
              <a:off x="10714121" y="1494186"/>
              <a:ext cx="413048" cy="398054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g35831c54db0_0_227"/>
            <p:cNvSpPr txBox="1"/>
            <p:nvPr/>
          </p:nvSpPr>
          <p:spPr>
            <a:xfrm>
              <a:off x="1927234" y="2710095"/>
              <a:ext cx="349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need for .psm1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g35831c54db0_0_227"/>
            <p:cNvSpPr txBox="1"/>
            <p:nvPr/>
          </p:nvSpPr>
          <p:spPr>
            <a:xfrm>
              <a:off x="1927234" y="3846034"/>
              <a:ext cx="34962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Structure similar to simple C# module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g35831c54db0_0_227"/>
            <p:cNvSpPr txBox="1"/>
            <p:nvPr/>
          </p:nvSpPr>
          <p:spPr>
            <a:xfrm>
              <a:off x="1927234" y="4974835"/>
              <a:ext cx="349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Simpler in how it works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g35831c54db0_0_227"/>
            <p:cNvSpPr txBox="1"/>
            <p:nvPr/>
          </p:nvSpPr>
          <p:spPr>
            <a:xfrm>
              <a:off x="6950511" y="2717233"/>
              <a:ext cx="34962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Needs rethink of function Inputs/Outputs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g35831c54db0_0_227"/>
            <p:cNvSpPr txBox="1"/>
            <p:nvPr/>
          </p:nvSpPr>
          <p:spPr>
            <a:xfrm>
              <a:off x="6950511" y="3846034"/>
              <a:ext cx="34962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Needs to wrap deps in separate assembly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g35831c54db0_0_227"/>
            <p:cNvSpPr txBox="1"/>
            <p:nvPr/>
          </p:nvSpPr>
          <p:spPr>
            <a:xfrm>
              <a:off x="6950511" y="4974835"/>
              <a:ext cx="34962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Risk of inadvertently exposing to default ALC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g35831c54db0_0_227"/>
          <p:cNvSpPr txBox="1"/>
          <p:nvPr>
            <p:ph idx="4294967295" type="title"/>
          </p:nvPr>
        </p:nvSpPr>
        <p:spPr>
          <a:xfrm>
            <a:off x="838200" y="365125"/>
            <a:ext cx="973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5400"/>
              <a:buFont typeface="Calibri"/>
              <a:buNone/>
            </a:pPr>
            <a:r>
              <a:rPr lang="en-US"/>
              <a:t>ALC Resolver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831c54db0_0_295"/>
          <p:cNvSpPr txBox="1"/>
          <p:nvPr/>
        </p:nvSpPr>
        <p:spPr>
          <a:xfrm>
            <a:off x="5420700" y="1797450"/>
            <a:ext cx="1350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20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8284ccbe2_0_12"/>
          <p:cNvSpPr txBox="1"/>
          <p:nvPr>
            <p:ph type="title"/>
          </p:nvPr>
        </p:nvSpPr>
        <p:spPr>
          <a:xfrm>
            <a:off x="838200" y="365125"/>
            <a:ext cx="973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5400"/>
              <a:buFont typeface="Calibri"/>
              <a:buNone/>
            </a:pPr>
            <a:r>
              <a:rPr lang="en-US"/>
              <a:t>ALC Loader</a:t>
            </a:r>
            <a:endParaRPr/>
          </a:p>
        </p:txBody>
      </p:sp>
      <p:pic>
        <p:nvPicPr>
          <p:cNvPr id="253" name="Google Shape;253;g358284ccbe2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462" y="1690825"/>
            <a:ext cx="5153075" cy="46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g35831c54db0_0_256"/>
          <p:cNvGrpSpPr/>
          <p:nvPr/>
        </p:nvGrpSpPr>
        <p:grpSpPr>
          <a:xfrm>
            <a:off x="765262" y="1382913"/>
            <a:ext cx="10661476" cy="4532703"/>
            <a:chOff x="765262" y="1181032"/>
            <a:chExt cx="10661476" cy="4532703"/>
          </a:xfrm>
        </p:grpSpPr>
        <p:cxnSp>
          <p:nvCxnSpPr>
            <p:cNvPr id="259" name="Google Shape;259;g35831c54db0_0_256"/>
            <p:cNvCxnSpPr>
              <a:stCxn id="260" idx="4"/>
              <a:endCxn id="261" idx="0"/>
            </p:cNvCxnSpPr>
            <p:nvPr/>
          </p:nvCxnSpPr>
          <p:spPr>
            <a:xfrm>
              <a:off x="1288162" y="2226832"/>
              <a:ext cx="0" cy="27582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62" name="Google Shape;262;g35831c54db0_0_256"/>
            <p:cNvGrpSpPr/>
            <p:nvPr/>
          </p:nvGrpSpPr>
          <p:grpSpPr>
            <a:xfrm>
              <a:off x="1310158" y="1327027"/>
              <a:ext cx="4461403" cy="753787"/>
              <a:chOff x="4898500" y="1300375"/>
              <a:chExt cx="1995439" cy="581850"/>
            </a:xfrm>
          </p:grpSpPr>
          <p:sp>
            <p:nvSpPr>
              <p:cNvPr id="263" name="Google Shape;263;g35831c54db0_0_256"/>
              <p:cNvSpPr/>
              <p:nvPr/>
            </p:nvSpPr>
            <p:spPr>
              <a:xfrm>
                <a:off x="4898500" y="1300525"/>
                <a:ext cx="1995300" cy="581700"/>
              </a:xfrm>
              <a:prstGeom prst="homePlate">
                <a:avLst>
                  <a:gd fmla="val 50000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0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500"/>
                  <a:buFont typeface="Georgia"/>
                  <a:buNone/>
                </a:pPr>
                <a:r>
                  <a:rPr b="1" i="0" lang="en-US" sz="2500" u="none" cap="none" strike="noStrik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PROS</a:t>
                </a:r>
                <a:endParaRPr b="1" i="0" sz="25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64" name="Google Shape;264;g35831c54db0_0_256"/>
              <p:cNvSpPr/>
              <p:nvPr/>
            </p:nvSpPr>
            <p:spPr>
              <a:xfrm>
                <a:off x="6582539" y="1300375"/>
                <a:ext cx="311400" cy="581700"/>
              </a:xfrm>
              <a:prstGeom prst="chevron">
                <a:avLst>
                  <a:gd fmla="val 45593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sp>
          <p:nvSpPr>
            <p:cNvPr id="260" name="Google Shape;260;g35831c54db0_0_256"/>
            <p:cNvSpPr/>
            <p:nvPr/>
          </p:nvSpPr>
          <p:spPr>
            <a:xfrm>
              <a:off x="765262" y="1181032"/>
              <a:ext cx="1045800" cy="104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g35831c54db0_0_256"/>
            <p:cNvSpPr/>
            <p:nvPr/>
          </p:nvSpPr>
          <p:spPr>
            <a:xfrm>
              <a:off x="1035731" y="2710095"/>
              <a:ext cx="504900" cy="50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eorgia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66" name="Google Shape;266;g35831c54db0_0_256"/>
            <p:cNvSpPr/>
            <p:nvPr/>
          </p:nvSpPr>
          <p:spPr>
            <a:xfrm>
              <a:off x="1035731" y="3847518"/>
              <a:ext cx="504900" cy="504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eorgia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61" name="Google Shape;261;g35831c54db0_0_256"/>
            <p:cNvSpPr/>
            <p:nvPr/>
          </p:nvSpPr>
          <p:spPr>
            <a:xfrm>
              <a:off x="1035731" y="4984941"/>
              <a:ext cx="504900" cy="50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eorgia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267" name="Google Shape;267;g35831c54db0_0_256"/>
            <p:cNvCxnSpPr>
              <a:stCxn id="268" idx="4"/>
              <a:endCxn id="269" idx="0"/>
            </p:cNvCxnSpPr>
            <p:nvPr/>
          </p:nvCxnSpPr>
          <p:spPr>
            <a:xfrm>
              <a:off x="10903838" y="2226832"/>
              <a:ext cx="0" cy="27582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70" name="Google Shape;270;g35831c54db0_0_256"/>
            <p:cNvGrpSpPr/>
            <p:nvPr/>
          </p:nvGrpSpPr>
          <p:grpSpPr>
            <a:xfrm flipH="1">
              <a:off x="6420439" y="1327027"/>
              <a:ext cx="4461403" cy="753787"/>
              <a:chOff x="4898500" y="1300375"/>
              <a:chExt cx="1995439" cy="581850"/>
            </a:xfrm>
          </p:grpSpPr>
          <p:sp>
            <p:nvSpPr>
              <p:cNvPr id="271" name="Google Shape;271;g35831c54db0_0_256"/>
              <p:cNvSpPr/>
              <p:nvPr/>
            </p:nvSpPr>
            <p:spPr>
              <a:xfrm>
                <a:off x="4898500" y="1300525"/>
                <a:ext cx="1995300" cy="581700"/>
              </a:xfrm>
              <a:prstGeom prst="homePlate">
                <a:avLst>
                  <a:gd fmla="val 50000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0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500"/>
                  <a:buFont typeface="Georgia"/>
                  <a:buNone/>
                </a:pPr>
                <a:r>
                  <a:rPr b="1" i="0" lang="en-US" sz="2500" u="none" cap="none" strike="noStrik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CONS</a:t>
                </a:r>
                <a:endParaRPr b="1" i="0" sz="25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72" name="Google Shape;272;g35831c54db0_0_256"/>
              <p:cNvSpPr/>
              <p:nvPr/>
            </p:nvSpPr>
            <p:spPr>
              <a:xfrm>
                <a:off x="6582539" y="1300375"/>
                <a:ext cx="311400" cy="581700"/>
              </a:xfrm>
              <a:prstGeom prst="chevron">
                <a:avLst>
                  <a:gd fmla="val 45593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sp>
          <p:nvSpPr>
            <p:cNvPr id="268" name="Google Shape;268;g35831c54db0_0_256"/>
            <p:cNvSpPr/>
            <p:nvPr/>
          </p:nvSpPr>
          <p:spPr>
            <a:xfrm flipH="1">
              <a:off x="10380938" y="1181032"/>
              <a:ext cx="1045800" cy="1045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g35831c54db0_0_256"/>
            <p:cNvSpPr/>
            <p:nvPr/>
          </p:nvSpPr>
          <p:spPr>
            <a:xfrm flipH="1">
              <a:off x="10651369" y="2710095"/>
              <a:ext cx="504900" cy="50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eorgia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74" name="Google Shape;274;g35831c54db0_0_256"/>
            <p:cNvSpPr/>
            <p:nvPr/>
          </p:nvSpPr>
          <p:spPr>
            <a:xfrm flipH="1">
              <a:off x="10651369" y="3847518"/>
              <a:ext cx="504900" cy="504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eorgia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69" name="Google Shape;269;g35831c54db0_0_256"/>
            <p:cNvSpPr/>
            <p:nvPr/>
          </p:nvSpPr>
          <p:spPr>
            <a:xfrm flipH="1">
              <a:off x="10651369" y="4984941"/>
              <a:ext cx="504900" cy="50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eorgia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75" name="Google Shape;275;g35831c54db0_0_256"/>
            <p:cNvSpPr/>
            <p:nvPr/>
          </p:nvSpPr>
          <p:spPr>
            <a:xfrm>
              <a:off x="1067569" y="1542937"/>
              <a:ext cx="441192" cy="321961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g35831c54db0_0_256"/>
            <p:cNvSpPr/>
            <p:nvPr/>
          </p:nvSpPr>
          <p:spPr>
            <a:xfrm>
              <a:off x="10714121" y="1494186"/>
              <a:ext cx="413048" cy="398054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g35831c54db0_0_256"/>
            <p:cNvSpPr txBox="1"/>
            <p:nvPr/>
          </p:nvSpPr>
          <p:spPr>
            <a:xfrm>
              <a:off x="1927234" y="2710095"/>
              <a:ext cx="34962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Fully isolates module and deps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g35831c54db0_0_256"/>
            <p:cNvSpPr txBox="1"/>
            <p:nvPr/>
          </p:nvSpPr>
          <p:spPr>
            <a:xfrm>
              <a:off x="1927234" y="3846034"/>
              <a:ext cx="34962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Cmdlets can use deps directly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g35831c54db0_0_256"/>
            <p:cNvSpPr txBox="1"/>
            <p:nvPr/>
          </p:nvSpPr>
          <p:spPr>
            <a:xfrm>
              <a:off x="1927234" y="4974835"/>
              <a:ext cx="34962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Cmdlets and immediate types </a:t>
              </a: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accessible</a:t>
              </a: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 pwsh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g35831c54db0_0_256"/>
            <p:cNvSpPr txBox="1"/>
            <p:nvPr/>
          </p:nvSpPr>
          <p:spPr>
            <a:xfrm>
              <a:off x="6950511" y="2717233"/>
              <a:ext cx="34962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Needs rethink of function Inputs/Outputs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g35831c54db0_0_256"/>
            <p:cNvSpPr txBox="1"/>
            <p:nvPr/>
          </p:nvSpPr>
          <p:spPr>
            <a:xfrm>
              <a:off x="6950511" y="3846034"/>
              <a:ext cx="349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Hard to understand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g35831c54db0_0_256"/>
            <p:cNvSpPr txBox="1"/>
            <p:nvPr/>
          </p:nvSpPr>
          <p:spPr>
            <a:xfrm>
              <a:off x="6950511" y="4974835"/>
              <a:ext cx="349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Requires psm1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3" name="Google Shape;283;g35831c54db0_0_256"/>
          <p:cNvSpPr txBox="1"/>
          <p:nvPr>
            <p:ph idx="4294967295" type="title"/>
          </p:nvPr>
        </p:nvSpPr>
        <p:spPr>
          <a:xfrm>
            <a:off x="838200" y="365125"/>
            <a:ext cx="973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5400"/>
              <a:buFont typeface="Calibri"/>
              <a:buNone/>
            </a:pPr>
            <a:r>
              <a:rPr lang="en-US"/>
              <a:t>ALC Loader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/>
        </p:nvSpPr>
        <p:spPr>
          <a:xfrm>
            <a:off x="838200" y="365125"/>
            <a:ext cx="97332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3</a:t>
            </a:r>
            <a:endParaRPr b="0" i="0" sz="4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2" name="Google Shape;82;p3"/>
          <p:cNvSpPr txBox="1"/>
          <p:nvPr>
            <p:ph type="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0"/>
              <a:buFont typeface="Stardos Stencil"/>
              <a:buNone/>
            </a:pPr>
            <a:r>
              <a:rPr lang="en-US" sz="25000">
                <a:solidFill>
                  <a:schemeClr val="lt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3</a:t>
            </a:r>
            <a:endParaRPr sz="25000">
              <a:solidFill>
                <a:schemeClr val="lt1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</p:spTree>
  </p:cSld>
  <p:clrMapOvr>
    <a:masterClrMapping/>
  </p:clrMapOvr>
  <p:transition advTm="1000" spd="slow">
    <p:wipe dir="l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831c54db0_0_300"/>
          <p:cNvSpPr txBox="1"/>
          <p:nvPr/>
        </p:nvSpPr>
        <p:spPr>
          <a:xfrm>
            <a:off x="5420700" y="1797450"/>
            <a:ext cx="1350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20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8284ccbe2_0_27"/>
          <p:cNvSpPr txBox="1"/>
          <p:nvPr>
            <p:ph type="title"/>
          </p:nvPr>
        </p:nvSpPr>
        <p:spPr>
          <a:xfrm>
            <a:off x="838200" y="365125"/>
            <a:ext cx="97332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Takeaways</a:t>
            </a:r>
            <a:endParaRPr/>
          </a:p>
        </p:txBody>
      </p:sp>
      <p:sp>
        <p:nvSpPr>
          <p:cNvPr id="296" name="Google Shape;296;g358284ccbe2_0_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An ALC is the only way to fully isolate your .NET assemblies from other modules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Requires a re-think of how you expose types/it is hard to add to existing modules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Use the ALC Loader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Pester the PowerShell team to add better support for ALC, e.g. type lookups like [MyAlc, Namespace.Type]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"/>
          <p:cNvSpPr txBox="1"/>
          <p:nvPr/>
        </p:nvSpPr>
        <p:spPr>
          <a:xfrm>
            <a:off x="831850" y="529389"/>
            <a:ext cx="10515600" cy="1004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6000"/>
              <a:buFont typeface="Calibri"/>
              <a:buNone/>
            </a:pPr>
            <a:r>
              <a:rPr b="1" i="0" lang="en-US" sz="6000" u="none" cap="none" strike="noStrike">
                <a:solidFill>
                  <a:srgbClr val="3B2B46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/>
          </a:p>
        </p:txBody>
      </p:sp>
      <p:sp>
        <p:nvSpPr>
          <p:cNvPr id="302" name="Google Shape;302;p14"/>
          <p:cNvSpPr txBox="1"/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 minutes</a:t>
            </a:r>
            <a:endParaRPr/>
          </a:p>
        </p:txBody>
      </p:sp>
      <p:pic>
        <p:nvPicPr>
          <p:cNvPr id="303" name="Google Shape;3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1477" y="1770873"/>
            <a:ext cx="6729046" cy="359174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0"/>
              <a:buFont typeface="Stardos Stencil"/>
              <a:buNone/>
            </a:pPr>
            <a:r>
              <a:rPr lang="en-US" sz="25000">
                <a:solidFill>
                  <a:schemeClr val="lt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2</a:t>
            </a:r>
            <a:endParaRPr sz="25000">
              <a:solidFill>
                <a:schemeClr val="lt1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</p:spTree>
  </p:cSld>
  <p:clrMapOvr>
    <a:masterClrMapping/>
  </p:clrMapOvr>
  <p:transition advTm="1000" spd="slow">
    <p:wipe dir="l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0"/>
              <a:buFont typeface="Stardos Stencil"/>
              <a:buNone/>
            </a:pPr>
            <a:r>
              <a:rPr lang="en-US" sz="25000">
                <a:solidFill>
                  <a:schemeClr val="dk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1</a:t>
            </a:r>
            <a:endParaRPr sz="25000">
              <a:solidFill>
                <a:schemeClr val="dk1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</p:spTree>
  </p:cSld>
  <p:clrMapOvr>
    <a:masterClrMapping/>
  </p:clrMapOvr>
  <p:transition advTm="1000"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/>
        </p:nvSpPr>
        <p:spPr>
          <a:xfrm>
            <a:off x="1524000" y="4271395"/>
            <a:ext cx="9144000" cy="631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4400"/>
              <a:buFont typeface="Arial"/>
              <a:buNone/>
            </a:pPr>
            <a:r>
              <a:rPr b="1" i="1" lang="en-US" sz="4400">
                <a:solidFill>
                  <a:srgbClr val="3B2B46"/>
                </a:solidFill>
                <a:latin typeface="Calibri"/>
                <a:ea typeface="Calibri"/>
                <a:cs typeface="Calibri"/>
                <a:sym typeface="Calibri"/>
              </a:rPr>
              <a:t>Jordan Borean</a:t>
            </a:r>
            <a:endParaRPr b="1" i="1" sz="4400" u="none" cap="none" strike="noStrike">
              <a:solidFill>
                <a:srgbClr val="3B2B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6"/>
          <p:cNvCxnSpPr/>
          <p:nvPr/>
        </p:nvCxnSpPr>
        <p:spPr>
          <a:xfrm>
            <a:off x="3867150" y="4089400"/>
            <a:ext cx="4508500" cy="0"/>
          </a:xfrm>
          <a:prstGeom prst="straightConnector1">
            <a:avLst/>
          </a:prstGeom>
          <a:noFill/>
          <a:ln cap="flat" cmpd="sng" w="9525">
            <a:solidFill>
              <a:srgbClr val="3B2B4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6"/>
          <p:cNvSpPr txBox="1"/>
          <p:nvPr>
            <p:ph type="title"/>
          </p:nvPr>
        </p:nvSpPr>
        <p:spPr>
          <a:xfrm>
            <a:off x="838200" y="266670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6296"/>
              </a:buClr>
              <a:buSzPts val="6000"/>
              <a:buFont typeface="Calibri"/>
              <a:buNone/>
            </a:pPr>
            <a:r>
              <a:rPr b="1" lang="en-US" sz="6000">
                <a:solidFill>
                  <a:srgbClr val="346296"/>
                </a:solidFill>
                <a:latin typeface="Calibri"/>
                <a:ea typeface="Calibri"/>
                <a:cs typeface="Calibri"/>
                <a:sym typeface="Calibri"/>
              </a:rPr>
              <a:t>Slaying the assembly conflict dragon with Assembly Load Contexts</a:t>
            </a:r>
            <a:endParaRPr b="1" i="0" sz="6000" u="none" cap="none" strike="noStrike">
              <a:solidFill>
                <a:srgbClr val="3462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idx="4294967295" type="title"/>
          </p:nvPr>
        </p:nvSpPr>
        <p:spPr>
          <a:xfrm>
            <a:off x="1009061" y="630961"/>
            <a:ext cx="97332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6296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346296"/>
                </a:solidFill>
                <a:latin typeface="Calibri"/>
                <a:ea typeface="Calibri"/>
                <a:cs typeface="Calibri"/>
                <a:sym typeface="Calibri"/>
              </a:rPr>
              <a:t>Many thanks to our sponsors:</a:t>
            </a:r>
            <a:endParaRPr/>
          </a:p>
        </p:txBody>
      </p:sp>
      <p:pic>
        <p:nvPicPr>
          <p:cNvPr descr="Une image contenant texte, Police, capture d’écran, logo&#10;&#10;Le contenu généré par l’IA peut être incorrect." id="108" name="Google Shape;1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384" y="1830625"/>
            <a:ext cx="7643232" cy="4025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Engineer for Red Hat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on Ansible, specializes in Windows integrations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Enjoys working with Python, PowerShell, and C#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Proud father (sleep notwithstanding) of 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 txBox="1"/>
          <p:nvPr>
            <p:ph type="title"/>
          </p:nvPr>
        </p:nvSpPr>
        <p:spPr>
          <a:xfrm>
            <a:off x="3467312" y="324852"/>
            <a:ext cx="7886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6296"/>
              </a:buClr>
              <a:buSzPts val="6600"/>
              <a:buFont typeface="Calibri"/>
              <a:buNone/>
            </a:pPr>
            <a:r>
              <a:rPr lang="en-US" sz="6600">
                <a:solidFill>
                  <a:srgbClr val="346296"/>
                </a:solidFill>
              </a:rPr>
              <a:t>Jordan Borean</a:t>
            </a:r>
            <a:endParaRPr sz="6600">
              <a:solidFill>
                <a:srgbClr val="3462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467325" cy="34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831c54db0_0_0"/>
          <p:cNvSpPr txBox="1"/>
          <p:nvPr>
            <p:ph type="title"/>
          </p:nvPr>
        </p:nvSpPr>
        <p:spPr>
          <a:xfrm>
            <a:off x="838200" y="365125"/>
            <a:ext cx="97332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122" name="Google Shape;122;g35831c54db0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Modules can have dependencies on .NET packages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PowerShell loads modules in the one process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 process can only load 1 version of an assembly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Modules that use the same assembly but at different versions cause a conflict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48d2be7d3_0_0"/>
          <p:cNvSpPr txBox="1"/>
          <p:nvPr>
            <p:ph type="title"/>
          </p:nvPr>
        </p:nvSpPr>
        <p:spPr>
          <a:xfrm>
            <a:off x="838200" y="365125"/>
            <a:ext cx="973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5400"/>
              <a:buFont typeface="Calibri"/>
              <a:buNone/>
            </a:pPr>
            <a:r>
              <a:rPr lang="en-US"/>
              <a:t>Assembly Load Resolver</a:t>
            </a:r>
            <a:endParaRPr/>
          </a:p>
        </p:txBody>
      </p:sp>
      <p:pic>
        <p:nvPicPr>
          <p:cNvPr id="129" name="Google Shape;129;g3548d2be7d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975" y="1393825"/>
            <a:ext cx="6647629" cy="486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ker's slid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lank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ontent">
  <a:themeElements>
    <a:clrScheme name="PSConfE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2024-03-26T13:08:23Z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0x0101006910B4CA76F661498C662C4D69800553</vt:lpwstr>
  </property>
  <property fmtid="{D5CDD505-2E9C-101B-9397-08002B2CF9AE}" pid="3" name="MediaServiceImageTags">
    <vt:lpwstr/>
  </property>
</Properties>
</file>