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nej Borlinić" initials="JB" lastIdx="1" clrIdx="0">
    <p:extLst>
      <p:ext uri="{19B8F6BF-5375-455C-9EA6-DF929625EA0E}">
        <p15:presenceInfo xmlns:p15="http://schemas.microsoft.com/office/powerpoint/2012/main" userId="a96fd43fbfeeca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FDB1B1"/>
    <a:srgbClr val="403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241" d="100"/>
          <a:sy n="241" d="100"/>
        </p:scale>
        <p:origin x="20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7T11:16:07.7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8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1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3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60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5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5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0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9757-FA60-4007-8671-A94C8BBD28A5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5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XfLb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589213" y="2885540"/>
            <a:ext cx="8915399" cy="2262781"/>
          </a:xfrm>
        </p:spPr>
        <p:txBody>
          <a:bodyPr>
            <a:normAutofit/>
          </a:bodyPr>
          <a:lstStyle/>
          <a:p>
            <a:r>
              <a:rPr lang="sl-SI" b="1" dirty="0" smtClean="0">
                <a:solidFill>
                  <a:srgbClr val="403E41"/>
                </a:solidFill>
              </a:rPr>
              <a:t>Globoko </a:t>
            </a:r>
            <a:r>
              <a:rPr lang="sl-SI" b="1" dirty="0" smtClean="0">
                <a:solidFill>
                  <a:srgbClr val="403E41"/>
                </a:solidFill>
              </a:rPr>
              <a:t>učenje</a:t>
            </a:r>
            <a:r>
              <a:rPr lang="en-GB" b="1" dirty="0" smtClean="0">
                <a:solidFill>
                  <a:srgbClr val="403E41"/>
                </a:solidFill>
              </a:rPr>
              <a:t/>
            </a:r>
            <a:br>
              <a:rPr lang="en-GB" b="1" dirty="0" smtClean="0">
                <a:solidFill>
                  <a:srgbClr val="403E41"/>
                </a:solidFill>
              </a:rPr>
            </a:br>
            <a:r>
              <a:rPr lang="sl-SI" sz="1800" b="1" dirty="0" smtClean="0">
                <a:solidFill>
                  <a:srgbClr val="403E41"/>
                </a:solidFill>
              </a:rPr>
              <a:t>praktični primer</a:t>
            </a:r>
            <a:endParaRPr lang="sl-SI" sz="1800" b="1" dirty="0">
              <a:solidFill>
                <a:srgbClr val="403E4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89213" y="5778044"/>
            <a:ext cx="8915398" cy="424349"/>
          </a:xfrm>
        </p:spPr>
        <p:txBody>
          <a:bodyPr/>
          <a:lstStyle/>
          <a:p>
            <a:pPr algn="r"/>
            <a:r>
              <a:rPr lang="en-GB" dirty="0" smtClean="0"/>
              <a:t>Jernej Borlinić</a:t>
            </a:r>
            <a:endParaRPr lang="en-GB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1024"/>
          <a:stretch/>
        </p:blipFill>
        <p:spPr>
          <a:xfrm>
            <a:off x="5136910" y="735747"/>
            <a:ext cx="2735626" cy="79007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76" y="651985"/>
            <a:ext cx="1509835" cy="95760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t="20023" r="9379" b="25070"/>
          <a:stretch/>
        </p:blipFill>
        <p:spPr>
          <a:xfrm>
            <a:off x="8587735" y="707884"/>
            <a:ext cx="2317072" cy="845802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2589213" y="6285776"/>
            <a:ext cx="7217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P</a:t>
            </a:r>
            <a:r>
              <a:rPr lang="sl-SI" sz="1000" b="1" dirty="0" err="1" smtClean="0"/>
              <a:t>rojekt</a:t>
            </a:r>
            <a:r>
              <a:rPr lang="sl-SI" sz="1000" b="1" dirty="0" smtClean="0"/>
              <a:t> </a:t>
            </a:r>
            <a:r>
              <a:rPr lang="sl-SI" sz="1000" b="1" dirty="0"/>
              <a:t>sofinancirata Republika Slovenija in Evropska unija iz Evropskega socialnega sklada</a:t>
            </a:r>
            <a:r>
              <a:rPr lang="sl-SI" sz="10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104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br>
              <a:rPr lang="sl-SI" dirty="0" smtClean="0"/>
            </a:br>
            <a:r>
              <a:rPr lang="sl-SI" sz="2400" dirty="0" smtClean="0"/>
              <a:t>Prepoznavanje ročno zapisanih števil</a:t>
            </a:r>
            <a:endParaRPr lang="sl-SI" dirty="0"/>
          </a:p>
        </p:txBody>
      </p:sp>
      <p:sp>
        <p:nvSpPr>
          <p:cNvPr id="5" name="Označba mesta vsebin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Nabor</a:t>
            </a:r>
            <a:r>
              <a:rPr lang="en-GB" dirty="0" smtClean="0"/>
              <a:t> </a:t>
            </a:r>
            <a:r>
              <a:rPr lang="en-GB" dirty="0" err="1" smtClean="0"/>
              <a:t>podatkov</a:t>
            </a:r>
            <a:r>
              <a:rPr lang="en-GB" dirty="0" smtClean="0"/>
              <a:t>: </a:t>
            </a:r>
            <a:r>
              <a:rPr lang="en-GB" b="1" dirty="0" smtClean="0"/>
              <a:t>MNIST</a:t>
            </a:r>
          </a:p>
          <a:p>
            <a:endParaRPr lang="en-GB" b="1" dirty="0" smtClean="0"/>
          </a:p>
          <a:p>
            <a:r>
              <a:rPr lang="en-GB" dirty="0" smtClean="0"/>
              <a:t>Tip </a:t>
            </a:r>
            <a:r>
              <a:rPr lang="en-GB" dirty="0" err="1" smtClean="0"/>
              <a:t>nevronske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b="1" dirty="0" err="1" smtClean="0"/>
              <a:t>konvolucijska</a:t>
            </a:r>
            <a:r>
              <a:rPr lang="en-GB" b="1" dirty="0" smtClean="0"/>
              <a:t> </a:t>
            </a:r>
            <a:r>
              <a:rPr lang="en-GB" b="1" dirty="0" err="1" smtClean="0"/>
              <a:t>nev.</a:t>
            </a:r>
            <a:r>
              <a:rPr lang="en-GB" b="1" dirty="0" smtClean="0"/>
              <a:t> </a:t>
            </a:r>
            <a:r>
              <a:rPr lang="en-GB" b="1" dirty="0" err="1" smtClean="0"/>
              <a:t>mreža</a:t>
            </a:r>
            <a:r>
              <a:rPr lang="en-GB" b="1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Orodje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err="1" smtClean="0"/>
              <a:t>Knjižnici</a:t>
            </a:r>
            <a:r>
              <a:rPr lang="en-GB" b="1" dirty="0" smtClean="0"/>
              <a:t> </a:t>
            </a:r>
            <a:r>
              <a:rPr lang="en-GB" b="1" dirty="0" err="1" smtClean="0"/>
              <a:t>Keras</a:t>
            </a:r>
            <a:r>
              <a:rPr lang="en-GB" b="1" dirty="0" smtClean="0"/>
              <a:t> in </a:t>
            </a:r>
            <a:r>
              <a:rPr lang="en-GB" b="1" dirty="0" err="1" smtClean="0"/>
              <a:t>Tensorflow</a:t>
            </a:r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4867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Nabor</a:t>
            </a:r>
            <a:r>
              <a:rPr lang="en-GB" dirty="0" smtClean="0"/>
              <a:t> </a:t>
            </a:r>
            <a:r>
              <a:rPr lang="en-GB" dirty="0" err="1" smtClean="0"/>
              <a:t>podatkov</a:t>
            </a:r>
            <a:r>
              <a:rPr lang="en-GB" dirty="0" smtClean="0"/>
              <a:t> MNIST</a:t>
            </a:r>
            <a:endParaRPr lang="sl-SI" dirty="0"/>
          </a:p>
        </p:txBody>
      </p:sp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sl-SI" dirty="0" err="1" smtClean="0"/>
              <a:t>Yann</a:t>
            </a:r>
            <a:r>
              <a:rPr lang="sl-SI" dirty="0" smtClean="0"/>
              <a:t> </a:t>
            </a:r>
            <a:r>
              <a:rPr lang="sl-SI" dirty="0" err="1" smtClean="0"/>
              <a:t>LeCun</a:t>
            </a:r>
            <a:r>
              <a:rPr lang="sl-SI" dirty="0" smtClean="0"/>
              <a:t>, </a:t>
            </a:r>
            <a:r>
              <a:rPr lang="sl-SI" dirty="0" err="1" smtClean="0"/>
              <a:t>Corinna</a:t>
            </a:r>
            <a:r>
              <a:rPr lang="sl-SI" dirty="0" smtClean="0"/>
              <a:t> Cortes,</a:t>
            </a:r>
            <a:br>
              <a:rPr lang="sl-SI" dirty="0" smtClean="0"/>
            </a:br>
            <a:r>
              <a:rPr lang="sl-SI" dirty="0" smtClean="0"/>
              <a:t>Christopher J.C. </a:t>
            </a:r>
            <a:r>
              <a:rPr lang="sl-SI" dirty="0" err="1" smtClean="0"/>
              <a:t>Burges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60.000 učnih primerov</a:t>
            </a:r>
            <a:r>
              <a:rPr lang="en-GB" dirty="0" smtClean="0"/>
              <a:t>,</a:t>
            </a:r>
            <a:endParaRPr lang="sl-SI" dirty="0" smtClean="0"/>
          </a:p>
          <a:p>
            <a:r>
              <a:rPr lang="sl-SI" dirty="0" smtClean="0"/>
              <a:t>10.000 </a:t>
            </a:r>
            <a:r>
              <a:rPr lang="sl-SI" dirty="0" err="1" smtClean="0"/>
              <a:t>validacijskih</a:t>
            </a:r>
            <a:r>
              <a:rPr lang="sl-SI" dirty="0" smtClean="0"/>
              <a:t> primerov</a:t>
            </a:r>
            <a:r>
              <a:rPr lang="en-GB" dirty="0" smtClean="0"/>
              <a:t>,</a:t>
            </a:r>
            <a:endParaRPr lang="sl-SI" dirty="0" smtClean="0"/>
          </a:p>
          <a:p>
            <a:r>
              <a:rPr lang="en-GB" dirty="0" smtClean="0"/>
              <a:t>28 x 28 </a:t>
            </a:r>
            <a:r>
              <a:rPr lang="en-GB" dirty="0" err="1" smtClean="0"/>
              <a:t>pikslov</a:t>
            </a:r>
            <a:r>
              <a:rPr lang="en-GB" dirty="0"/>
              <a:t>,</a:t>
            </a:r>
            <a:endParaRPr lang="sl-SI" dirty="0" smtClean="0"/>
          </a:p>
          <a:p>
            <a:r>
              <a:rPr lang="sl-SI" dirty="0" smtClean="0"/>
              <a:t>črno</a:t>
            </a:r>
            <a:r>
              <a:rPr lang="en-GB" dirty="0" smtClean="0"/>
              <a:t>-</a:t>
            </a:r>
            <a:r>
              <a:rPr lang="sl-SI" dirty="0" smtClean="0"/>
              <a:t>bele slike.</a:t>
            </a:r>
          </a:p>
          <a:p>
            <a:endParaRPr lang="en-GB" dirty="0"/>
          </a:p>
          <a:p>
            <a:r>
              <a:rPr lang="sl-SI" b="1" dirty="0" smtClean="0"/>
              <a:t>Pred</a:t>
            </a:r>
            <a:r>
              <a:rPr lang="en-GB" b="1" dirty="0" smtClean="0"/>
              <a:t>-</a:t>
            </a:r>
            <a:r>
              <a:rPr lang="sl-SI" b="1" dirty="0" smtClean="0"/>
              <a:t>procesiranje že narejen</a:t>
            </a:r>
            <a:r>
              <a:rPr lang="en-GB" b="1" dirty="0" smtClean="0"/>
              <a:t>o.</a:t>
            </a:r>
          </a:p>
          <a:p>
            <a:r>
              <a:rPr lang="en-GB" b="1" dirty="0" err="1" smtClean="0"/>
              <a:t>Nabor</a:t>
            </a:r>
            <a:r>
              <a:rPr lang="en-GB" b="1" dirty="0" smtClean="0"/>
              <a:t> </a:t>
            </a:r>
            <a:r>
              <a:rPr lang="en-GB" b="1" dirty="0" err="1" smtClean="0"/>
              <a:t>podatkov</a:t>
            </a:r>
            <a:r>
              <a:rPr lang="en-GB" b="1" dirty="0" smtClean="0"/>
              <a:t> </a:t>
            </a:r>
            <a:r>
              <a:rPr lang="en-GB" b="1" dirty="0" err="1" smtClean="0"/>
              <a:t>že</a:t>
            </a:r>
            <a:r>
              <a:rPr lang="en-GB" b="1" dirty="0" smtClean="0"/>
              <a:t> </a:t>
            </a:r>
            <a:r>
              <a:rPr lang="en-GB" b="1" dirty="0" err="1" smtClean="0"/>
              <a:t>implementiran</a:t>
            </a:r>
            <a:r>
              <a:rPr lang="en-GB" b="1" dirty="0" smtClean="0"/>
              <a:t> v </a:t>
            </a:r>
            <a:r>
              <a:rPr lang="en-GB" b="1" dirty="0" err="1" smtClean="0"/>
              <a:t>Keras</a:t>
            </a:r>
            <a:r>
              <a:rPr lang="en-GB" b="1" dirty="0" smtClean="0"/>
              <a:t>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1" y="1905000"/>
            <a:ext cx="5371782" cy="28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Knjižnici</a:t>
            </a:r>
            <a:r>
              <a:rPr lang="en-GB" dirty="0" smtClean="0"/>
              <a:t> </a:t>
            </a:r>
            <a:r>
              <a:rPr lang="en-GB" dirty="0" err="1" smtClean="0"/>
              <a:t>Tensorflow</a:t>
            </a:r>
            <a:r>
              <a:rPr lang="en-GB" dirty="0"/>
              <a:t> in </a:t>
            </a:r>
            <a:r>
              <a:rPr lang="en-GB" dirty="0" err="1"/>
              <a:t>Keras</a:t>
            </a:r>
            <a:endParaRPr lang="en-GB" dirty="0"/>
          </a:p>
        </p:txBody>
      </p:sp>
      <p:sp>
        <p:nvSpPr>
          <p:cNvPr id="4" name="Označba mesta vsebin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/>
              <a:t>Tensorflow</a:t>
            </a:r>
            <a:endParaRPr lang="en-GB" b="1" dirty="0" smtClean="0"/>
          </a:p>
          <a:p>
            <a:r>
              <a:rPr lang="en-GB" dirty="0" err="1" smtClean="0"/>
              <a:t>Odprtokodna</a:t>
            </a:r>
            <a:r>
              <a:rPr lang="en-GB" dirty="0" smtClean="0"/>
              <a:t> </a:t>
            </a:r>
            <a:r>
              <a:rPr lang="en-GB" dirty="0" err="1" smtClean="0"/>
              <a:t>knjižnica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globoko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endParaRPr lang="en-GB" dirty="0"/>
          </a:p>
          <a:p>
            <a:r>
              <a:rPr lang="en-GB" dirty="0" smtClean="0"/>
              <a:t>Python (C, Java, Go)</a:t>
            </a:r>
          </a:p>
          <a:p>
            <a:r>
              <a:rPr lang="en-GB" dirty="0" err="1" smtClean="0"/>
              <a:t>Osnovni</a:t>
            </a:r>
            <a:r>
              <a:rPr lang="en-GB" dirty="0" smtClean="0"/>
              <a:t> </a:t>
            </a:r>
            <a:r>
              <a:rPr lang="en-GB" dirty="0" err="1" smtClean="0"/>
              <a:t>elementi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izdelavo</a:t>
            </a:r>
            <a:r>
              <a:rPr lang="en-GB" dirty="0" smtClean="0"/>
              <a:t> </a:t>
            </a:r>
            <a:r>
              <a:rPr lang="en-GB" dirty="0" err="1" smtClean="0"/>
              <a:t>nevronskih</a:t>
            </a:r>
            <a:r>
              <a:rPr lang="en-GB" dirty="0" smtClean="0"/>
              <a:t> </a:t>
            </a:r>
            <a:r>
              <a:rPr lang="en-GB" dirty="0" err="1" smtClean="0"/>
              <a:t>mrež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err="1" smtClean="0"/>
              <a:t>Keras</a:t>
            </a:r>
            <a:endParaRPr lang="en-GB" b="1" dirty="0"/>
          </a:p>
          <a:p>
            <a:r>
              <a:rPr lang="en-GB" dirty="0" err="1" smtClean="0"/>
              <a:t>Visoko</a:t>
            </a:r>
            <a:r>
              <a:rPr lang="en-GB" dirty="0" err="1"/>
              <a:t>-</a:t>
            </a:r>
            <a:r>
              <a:rPr lang="en-GB" dirty="0" err="1" smtClean="0"/>
              <a:t>nivojski</a:t>
            </a:r>
            <a:r>
              <a:rPr lang="en-GB" dirty="0" smtClean="0"/>
              <a:t> API</a:t>
            </a:r>
          </a:p>
          <a:p>
            <a:r>
              <a:rPr lang="en-GB" dirty="0" err="1" smtClean="0"/>
              <a:t>Deluje</a:t>
            </a:r>
            <a:r>
              <a:rPr lang="en-GB" dirty="0" smtClean="0"/>
              <a:t> </a:t>
            </a:r>
            <a:r>
              <a:rPr lang="en-GB" dirty="0" err="1" smtClean="0"/>
              <a:t>nad</a:t>
            </a:r>
            <a:r>
              <a:rPr lang="en-GB" dirty="0" smtClean="0"/>
              <a:t> </a:t>
            </a:r>
            <a:r>
              <a:rPr lang="en-GB" dirty="0" err="1" smtClean="0"/>
              <a:t>TensorFlow</a:t>
            </a:r>
            <a:r>
              <a:rPr lang="en-GB" dirty="0"/>
              <a:t> </a:t>
            </a:r>
            <a:r>
              <a:rPr lang="en-GB" dirty="0" smtClean="0"/>
              <a:t>(CNTK, </a:t>
            </a:r>
            <a:r>
              <a:rPr lang="en-GB" dirty="0" err="1" smtClean="0"/>
              <a:t>Theano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Poenostavljena</a:t>
            </a:r>
            <a:r>
              <a:rPr lang="en-GB" dirty="0" smtClean="0"/>
              <a:t> </a:t>
            </a:r>
            <a:r>
              <a:rPr lang="en-GB" dirty="0" err="1" smtClean="0"/>
              <a:t>implementacija</a:t>
            </a:r>
            <a:endParaRPr lang="sl-SI" dirty="0" smtClean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51" y="1905000"/>
            <a:ext cx="2258760" cy="169766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12" y="4088538"/>
            <a:ext cx="1590038" cy="15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</a:t>
            </a:r>
            <a:r>
              <a:rPr lang="sl-SI" dirty="0" err="1"/>
              <a:t>onvolucijska</a:t>
            </a:r>
            <a:r>
              <a:rPr lang="sl-SI" dirty="0"/>
              <a:t> nevronska mreža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309703" y="1632247"/>
            <a:ext cx="11585546" cy="4418175"/>
            <a:chOff x="225570" y="0"/>
            <a:chExt cx="11073547" cy="422313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Polje z besedilom 2"/>
            <p:cNvSpPr txBox="1">
              <a:spLocks noChangeArrowheads="1"/>
            </p:cNvSpPr>
            <p:nvPr/>
          </p:nvSpPr>
          <p:spPr bwMode="auto">
            <a:xfrm>
              <a:off x="6795820" y="95376"/>
              <a:ext cx="192531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Maksimalno združevanje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7 x 7 x 16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3994099" y="585496"/>
              <a:ext cx="1206882" cy="1206881"/>
              <a:chOff x="0" y="0"/>
              <a:chExt cx="1206882" cy="1206881"/>
            </a:xfrm>
            <a:grpFill/>
          </p:grpSpPr>
          <p:sp>
            <p:nvSpPr>
              <p:cNvPr id="75" name="Pravokotnik 74"/>
              <p:cNvSpPr/>
              <p:nvPr/>
            </p:nvSpPr>
            <p:spPr>
              <a:xfrm>
                <a:off x="0" y="0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6" name="Pravokotnik 75"/>
              <p:cNvSpPr/>
              <p:nvPr/>
            </p:nvSpPr>
            <p:spPr>
              <a:xfrm>
                <a:off x="153620" y="153619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7" name="Pravokotnik 76"/>
              <p:cNvSpPr/>
              <p:nvPr/>
            </p:nvSpPr>
            <p:spPr>
              <a:xfrm>
                <a:off x="307239" y="307238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8" name="Pravokotnik 77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1" name="Skupina 10"/>
            <p:cNvGrpSpPr/>
            <p:nvPr/>
          </p:nvGrpSpPr>
          <p:grpSpPr>
            <a:xfrm>
              <a:off x="1960474" y="578181"/>
              <a:ext cx="1821825" cy="1821825"/>
              <a:chOff x="0" y="0"/>
              <a:chExt cx="1821825" cy="1821825"/>
            </a:xfrm>
            <a:grpFill/>
          </p:grpSpPr>
          <p:sp>
            <p:nvSpPr>
              <p:cNvPr id="71" name="Pravokotnik 70"/>
              <p:cNvSpPr/>
              <p:nvPr/>
            </p:nvSpPr>
            <p:spPr>
              <a:xfrm>
                <a:off x="0" y="0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2" name="Pravokotnik 71"/>
              <p:cNvSpPr/>
              <p:nvPr/>
            </p:nvSpPr>
            <p:spPr>
              <a:xfrm>
                <a:off x="153619" y="153619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3" name="Pravokotnik 72"/>
              <p:cNvSpPr/>
              <p:nvPr/>
            </p:nvSpPr>
            <p:spPr>
              <a:xfrm>
                <a:off x="307238" y="307238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4" name="Pravokotnik 73"/>
              <p:cNvSpPr/>
              <p:nvPr/>
            </p:nvSpPr>
            <p:spPr>
              <a:xfrm>
                <a:off x="460857" y="460857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2" name="Skupina 11"/>
            <p:cNvGrpSpPr/>
            <p:nvPr/>
          </p:nvGrpSpPr>
          <p:grpSpPr>
            <a:xfrm>
              <a:off x="5449824" y="578181"/>
              <a:ext cx="1821359" cy="1821358"/>
              <a:chOff x="0" y="0"/>
              <a:chExt cx="1821359" cy="1821358"/>
            </a:xfrm>
            <a:grpFill/>
          </p:grpSpPr>
          <p:sp>
            <p:nvSpPr>
              <p:cNvPr id="63" name="Pravokotnik 62"/>
              <p:cNvSpPr/>
              <p:nvPr/>
            </p:nvSpPr>
            <p:spPr>
              <a:xfrm>
                <a:off x="0" y="0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4" name="Pravokotnik 63"/>
              <p:cNvSpPr/>
              <p:nvPr/>
            </p:nvSpPr>
            <p:spPr>
              <a:xfrm>
                <a:off x="153619" y="153619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5" name="Pravokotnik 64"/>
              <p:cNvSpPr/>
              <p:nvPr/>
            </p:nvSpPr>
            <p:spPr>
              <a:xfrm>
                <a:off x="307239" y="307238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6" name="Pravokotnik 65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7" name="Pravokotnik 66"/>
              <p:cNvSpPr/>
              <p:nvPr/>
            </p:nvSpPr>
            <p:spPr>
              <a:xfrm>
                <a:off x="614477" y="61447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8" name="Pravokotnik 67"/>
              <p:cNvSpPr/>
              <p:nvPr/>
            </p:nvSpPr>
            <p:spPr>
              <a:xfrm>
                <a:off x="768096" y="76809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9" name="Pravokotnik 68"/>
              <p:cNvSpPr/>
              <p:nvPr/>
            </p:nvSpPr>
            <p:spPr>
              <a:xfrm>
                <a:off x="921715" y="921715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0" name="Pravokotnik 69"/>
              <p:cNvSpPr/>
              <p:nvPr/>
            </p:nvSpPr>
            <p:spPr>
              <a:xfrm>
                <a:off x="1075335" y="1075334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3" name="Skupina 12"/>
            <p:cNvGrpSpPr/>
            <p:nvPr/>
          </p:nvGrpSpPr>
          <p:grpSpPr>
            <a:xfrm>
              <a:off x="7029907" y="578181"/>
              <a:ext cx="1470021" cy="1470021"/>
              <a:chOff x="0" y="0"/>
              <a:chExt cx="1470355" cy="1470355"/>
            </a:xfrm>
            <a:grpFill/>
          </p:grpSpPr>
          <p:sp>
            <p:nvSpPr>
              <p:cNvPr id="55" name="Pravokotnik 54"/>
              <p:cNvSpPr/>
              <p:nvPr/>
            </p:nvSpPr>
            <p:spPr>
              <a:xfrm>
                <a:off x="0" y="0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6" name="Pravokotnik 55"/>
              <p:cNvSpPr/>
              <p:nvPr/>
            </p:nvSpPr>
            <p:spPr>
              <a:xfrm>
                <a:off x="153619" y="153619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7" name="Pravokotnik 56"/>
              <p:cNvSpPr/>
              <p:nvPr/>
            </p:nvSpPr>
            <p:spPr>
              <a:xfrm>
                <a:off x="307238" y="307238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8" name="Pravokotnik 57"/>
              <p:cNvSpPr/>
              <p:nvPr/>
            </p:nvSpPr>
            <p:spPr>
              <a:xfrm>
                <a:off x="460858" y="460857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9" name="Pravokotnik 58"/>
              <p:cNvSpPr/>
              <p:nvPr/>
            </p:nvSpPr>
            <p:spPr>
              <a:xfrm>
                <a:off x="614477" y="61447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0" name="Pravokotnik 59"/>
              <p:cNvSpPr/>
              <p:nvPr/>
            </p:nvSpPr>
            <p:spPr>
              <a:xfrm>
                <a:off x="768096" y="76809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1" name="Pravokotnik 60"/>
              <p:cNvSpPr/>
              <p:nvPr/>
            </p:nvSpPr>
            <p:spPr>
              <a:xfrm>
                <a:off x="921715" y="921715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2" name="Pravokotnik 61"/>
              <p:cNvSpPr/>
              <p:nvPr/>
            </p:nvSpPr>
            <p:spPr>
              <a:xfrm>
                <a:off x="1075334" y="1075334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14" name="Pravokotnik 13"/>
            <p:cNvSpPr/>
            <p:nvPr/>
          </p:nvSpPr>
          <p:spPr>
            <a:xfrm>
              <a:off x="10803314" y="1616939"/>
              <a:ext cx="254442" cy="906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15" name="Skupina 14"/>
            <p:cNvGrpSpPr/>
            <p:nvPr/>
          </p:nvGrpSpPr>
          <p:grpSpPr>
            <a:xfrm flipV="1">
              <a:off x="3401568" y="1236549"/>
              <a:ext cx="1335816" cy="182544"/>
              <a:chOff x="0" y="0"/>
              <a:chExt cx="2091193" cy="286254"/>
            </a:xfrm>
            <a:grpFill/>
          </p:grpSpPr>
          <p:sp>
            <p:nvSpPr>
              <p:cNvPr id="51" name="Pravokotnik 50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52" name="Skupina 51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53" name="Raven povezovalnik 52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aven povezovalnik 53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Skupina 15"/>
            <p:cNvGrpSpPr/>
            <p:nvPr/>
          </p:nvGrpSpPr>
          <p:grpSpPr>
            <a:xfrm flipV="1">
              <a:off x="4952391" y="1551102"/>
              <a:ext cx="1335816" cy="182544"/>
              <a:chOff x="0" y="0"/>
              <a:chExt cx="2091193" cy="286254"/>
            </a:xfrm>
            <a:grpFill/>
          </p:grpSpPr>
          <p:sp>
            <p:nvSpPr>
              <p:cNvPr id="47" name="Pravokotnik 46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48" name="Skupina 47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49" name="Raven povezovalnik 48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aven povezovalnik 49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Skupina 16"/>
            <p:cNvGrpSpPr/>
            <p:nvPr/>
          </p:nvGrpSpPr>
          <p:grpSpPr>
            <a:xfrm flipV="1">
              <a:off x="6964071" y="1748613"/>
              <a:ext cx="1335816" cy="182544"/>
              <a:chOff x="0" y="0"/>
              <a:chExt cx="2091193" cy="286255"/>
            </a:xfrm>
            <a:grpFill/>
          </p:grpSpPr>
          <p:sp>
            <p:nvSpPr>
              <p:cNvPr id="43" name="Pravokotnik 42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44" name="Skupina 43"/>
              <p:cNvGrpSpPr/>
              <p:nvPr/>
            </p:nvGrpSpPr>
            <p:grpSpPr>
              <a:xfrm>
                <a:off x="286247" y="0"/>
                <a:ext cx="1804946" cy="286255"/>
                <a:chOff x="0" y="0"/>
                <a:chExt cx="1169194" cy="286255"/>
              </a:xfrm>
              <a:grpFill/>
            </p:grpSpPr>
            <p:cxnSp>
              <p:nvCxnSpPr>
                <p:cNvPr id="45" name="Raven povezovalnik 44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Raven povezovalnik 45"/>
                <p:cNvCxnSpPr/>
                <p:nvPr/>
              </p:nvCxnSpPr>
              <p:spPr>
                <a:xfrm flipV="1">
                  <a:off x="0" y="159027"/>
                  <a:ext cx="1162049" cy="127228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Raven povezovalnik 17"/>
            <p:cNvCxnSpPr/>
            <p:nvPr/>
          </p:nvCxnSpPr>
          <p:spPr>
            <a:xfrm>
              <a:off x="7424928" y="578181"/>
              <a:ext cx="1552575" cy="635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>
              <a:off x="8500263" y="2048536"/>
              <a:ext cx="295027" cy="1611428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Raven povezovalnik 19"/>
            <p:cNvCxnSpPr/>
            <p:nvPr/>
          </p:nvCxnSpPr>
          <p:spPr>
            <a:xfrm>
              <a:off x="9076685" y="578181"/>
              <a:ext cx="446899" cy="65821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Raven povezovalnik 20"/>
            <p:cNvCxnSpPr/>
            <p:nvPr/>
          </p:nvCxnSpPr>
          <p:spPr>
            <a:xfrm flipV="1">
              <a:off x="9058641" y="3026917"/>
              <a:ext cx="447708" cy="63304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Polje z besedilom 2"/>
            <p:cNvSpPr txBox="1">
              <a:spLocks noChangeArrowheads="1"/>
            </p:cNvSpPr>
            <p:nvPr/>
          </p:nvSpPr>
          <p:spPr bwMode="auto">
            <a:xfrm>
              <a:off x="3382238" y="95376"/>
              <a:ext cx="2003898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Maksimalno združevanje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14 x 14 x 8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Raven povezovalnik 22"/>
            <p:cNvCxnSpPr/>
            <p:nvPr/>
          </p:nvCxnSpPr>
          <p:spPr>
            <a:xfrm flipV="1">
              <a:off x="10449847" y="2523719"/>
              <a:ext cx="353467" cy="495885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Raven povezovalnik 23"/>
            <p:cNvCxnSpPr/>
            <p:nvPr/>
          </p:nvCxnSpPr>
          <p:spPr>
            <a:xfrm>
              <a:off x="9751370" y="3021457"/>
              <a:ext cx="421580" cy="546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Raven povezovalnik 24"/>
            <p:cNvCxnSpPr/>
            <p:nvPr/>
          </p:nvCxnSpPr>
          <p:spPr>
            <a:xfrm>
              <a:off x="9751365" y="1223823"/>
              <a:ext cx="421585" cy="541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Polje z besedilom 2"/>
            <p:cNvSpPr txBox="1">
              <a:spLocks noChangeArrowheads="1"/>
            </p:cNvSpPr>
            <p:nvPr/>
          </p:nvSpPr>
          <p:spPr bwMode="auto">
            <a:xfrm>
              <a:off x="5223053" y="95377"/>
              <a:ext cx="167767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 err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Konvolucijski</a:t>
              </a: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kanali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14 x 14 x 16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Raven povezovalnik 26"/>
            <p:cNvCxnSpPr/>
            <p:nvPr/>
          </p:nvCxnSpPr>
          <p:spPr>
            <a:xfrm>
              <a:off x="10449847" y="1236398"/>
              <a:ext cx="353467" cy="380541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Polje z besedilom 2"/>
            <p:cNvSpPr txBox="1">
              <a:spLocks noChangeArrowheads="1"/>
            </p:cNvSpPr>
            <p:nvPr/>
          </p:nvSpPr>
          <p:spPr bwMode="auto">
            <a:xfrm>
              <a:off x="225570" y="95376"/>
              <a:ext cx="183129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Vhodni podatek – slika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Slika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06" y="578181"/>
              <a:ext cx="1353185" cy="1353185"/>
            </a:xfrm>
            <a:prstGeom prst="rect">
              <a:avLst/>
            </a:prstGeom>
            <a:grpFill/>
          </p:spPr>
        </p:pic>
        <p:grpSp>
          <p:nvGrpSpPr>
            <p:cNvPr id="30" name="Skupina 29"/>
            <p:cNvGrpSpPr/>
            <p:nvPr/>
          </p:nvGrpSpPr>
          <p:grpSpPr>
            <a:xfrm>
              <a:off x="1002183" y="1543787"/>
              <a:ext cx="2091193" cy="286254"/>
              <a:chOff x="0" y="0"/>
              <a:chExt cx="2091193" cy="286254"/>
            </a:xfrm>
            <a:grpFill/>
          </p:grpSpPr>
          <p:sp>
            <p:nvSpPr>
              <p:cNvPr id="39" name="Pravokotnik 38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no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40" name="Skupina 39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41" name="Raven povezovalnik 40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aven povezovalnik 41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Polje z besedilom 2"/>
            <p:cNvSpPr txBox="1">
              <a:spLocks noChangeArrowheads="1"/>
            </p:cNvSpPr>
            <p:nvPr/>
          </p:nvSpPr>
          <p:spPr bwMode="auto">
            <a:xfrm>
              <a:off x="1806855" y="95376"/>
              <a:ext cx="1789888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 err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Konvolucijski</a:t>
              </a: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kanali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 x 8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lje z besedilom 2"/>
            <p:cNvSpPr txBox="1">
              <a:spLocks noChangeArrowheads="1"/>
            </p:cNvSpPr>
            <p:nvPr/>
          </p:nvSpPr>
          <p:spPr bwMode="auto">
            <a:xfrm rot="5400000">
              <a:off x="6960888" y="1851025"/>
              <a:ext cx="4186556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Sploščen vektor	     1 x 784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lje z besedilom 2"/>
            <p:cNvSpPr txBox="1">
              <a:spLocks noChangeArrowheads="1"/>
            </p:cNvSpPr>
            <p:nvPr/>
          </p:nvSpPr>
          <p:spPr bwMode="auto">
            <a:xfrm rot="5400000">
              <a:off x="7655324" y="1887601"/>
              <a:ext cx="4186557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Polno-povezan sloj     1 x 300</a:t>
              </a:r>
              <a:endParaRPr lang="en-GB" sz="90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olje z besedilom 2"/>
            <p:cNvSpPr txBox="1">
              <a:spLocks noChangeArrowheads="1"/>
            </p:cNvSpPr>
            <p:nvPr/>
          </p:nvSpPr>
          <p:spPr bwMode="auto">
            <a:xfrm rot="5400000">
              <a:off x="8349757" y="1872971"/>
              <a:ext cx="4186555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Naključno sito	1 x 300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olje z besedilom 2"/>
            <p:cNvSpPr txBox="1">
              <a:spLocks noChangeArrowheads="1"/>
            </p:cNvSpPr>
            <p:nvPr/>
          </p:nvSpPr>
          <p:spPr bwMode="auto">
            <a:xfrm rot="5400000">
              <a:off x="10199615" y="1876629"/>
              <a:ext cx="1776730" cy="4222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Izhodni podatek 1 x 10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ravokotnik 35"/>
            <p:cNvSpPr/>
            <p:nvPr/>
          </p:nvSpPr>
          <p:spPr>
            <a:xfrm>
              <a:off x="10172950" y="1221918"/>
              <a:ext cx="254442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Pravokotnik 36"/>
            <p:cNvSpPr/>
            <p:nvPr/>
          </p:nvSpPr>
          <p:spPr>
            <a:xfrm>
              <a:off x="9497046" y="1229233"/>
              <a:ext cx="254000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" name="Pravokotnik 37"/>
            <p:cNvSpPr/>
            <p:nvPr/>
          </p:nvSpPr>
          <p:spPr>
            <a:xfrm>
              <a:off x="8795290" y="578181"/>
              <a:ext cx="254000" cy="3086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31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Konvolucijski</a:t>
            </a:r>
            <a:r>
              <a:rPr lang="en-GB" dirty="0" smtClean="0"/>
              <a:t> del</a:t>
            </a:r>
            <a:r>
              <a:rPr lang="sl-SI" dirty="0"/>
              <a:t/>
            </a:r>
            <a:br>
              <a:rPr lang="sl-SI" dirty="0"/>
            </a:br>
            <a:endParaRPr lang="en-GB" dirty="0"/>
          </a:p>
        </p:txBody>
      </p:sp>
      <p:grpSp>
        <p:nvGrpSpPr>
          <p:cNvPr id="6" name="Skupina 5"/>
          <p:cNvGrpSpPr/>
          <p:nvPr/>
        </p:nvGrpSpPr>
        <p:grpSpPr>
          <a:xfrm>
            <a:off x="1819569" y="1419225"/>
            <a:ext cx="18912885" cy="7212473"/>
            <a:chOff x="225570" y="0"/>
            <a:chExt cx="11073547" cy="422313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Polje z besedilom 2"/>
            <p:cNvSpPr txBox="1">
              <a:spLocks noChangeArrowheads="1"/>
            </p:cNvSpPr>
            <p:nvPr/>
          </p:nvSpPr>
          <p:spPr bwMode="auto">
            <a:xfrm>
              <a:off x="6795820" y="95376"/>
              <a:ext cx="192531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Maksimalno združevanje</a:t>
              </a:r>
              <a:b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7 x 7 x 16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Skupina 7"/>
            <p:cNvGrpSpPr/>
            <p:nvPr/>
          </p:nvGrpSpPr>
          <p:grpSpPr>
            <a:xfrm>
              <a:off x="3994099" y="585496"/>
              <a:ext cx="1206882" cy="1206881"/>
              <a:chOff x="0" y="0"/>
              <a:chExt cx="1206882" cy="1206881"/>
            </a:xfrm>
            <a:grpFill/>
          </p:grpSpPr>
          <p:sp>
            <p:nvSpPr>
              <p:cNvPr id="73" name="Pravokotnik 72"/>
              <p:cNvSpPr/>
              <p:nvPr/>
            </p:nvSpPr>
            <p:spPr>
              <a:xfrm>
                <a:off x="0" y="0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4" name="Pravokotnik 73"/>
              <p:cNvSpPr/>
              <p:nvPr/>
            </p:nvSpPr>
            <p:spPr>
              <a:xfrm>
                <a:off x="153620" y="153619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5" name="Pravokotnik 74"/>
              <p:cNvSpPr/>
              <p:nvPr/>
            </p:nvSpPr>
            <p:spPr>
              <a:xfrm>
                <a:off x="307239" y="307238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6" name="Pravokotnik 75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9" name="Skupina 8"/>
            <p:cNvGrpSpPr/>
            <p:nvPr/>
          </p:nvGrpSpPr>
          <p:grpSpPr>
            <a:xfrm>
              <a:off x="1960474" y="578181"/>
              <a:ext cx="1821825" cy="1821825"/>
              <a:chOff x="0" y="0"/>
              <a:chExt cx="1821825" cy="1821825"/>
            </a:xfrm>
            <a:grpFill/>
          </p:grpSpPr>
          <p:sp>
            <p:nvSpPr>
              <p:cNvPr id="69" name="Pravokotnik 68"/>
              <p:cNvSpPr/>
              <p:nvPr/>
            </p:nvSpPr>
            <p:spPr>
              <a:xfrm>
                <a:off x="0" y="0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0" name="Pravokotnik 69"/>
              <p:cNvSpPr/>
              <p:nvPr/>
            </p:nvSpPr>
            <p:spPr>
              <a:xfrm>
                <a:off x="153619" y="153619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1" name="Pravokotnik 70"/>
              <p:cNvSpPr/>
              <p:nvPr/>
            </p:nvSpPr>
            <p:spPr>
              <a:xfrm>
                <a:off x="307238" y="307238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2" name="Pravokotnik 71"/>
              <p:cNvSpPr/>
              <p:nvPr/>
            </p:nvSpPr>
            <p:spPr>
              <a:xfrm>
                <a:off x="460857" y="460857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0" name="Skupina 9"/>
            <p:cNvGrpSpPr/>
            <p:nvPr/>
          </p:nvGrpSpPr>
          <p:grpSpPr>
            <a:xfrm>
              <a:off x="5449824" y="578181"/>
              <a:ext cx="1821359" cy="1821358"/>
              <a:chOff x="0" y="0"/>
              <a:chExt cx="1821359" cy="1821358"/>
            </a:xfrm>
            <a:grpFill/>
          </p:grpSpPr>
          <p:sp>
            <p:nvSpPr>
              <p:cNvPr id="61" name="Pravokotnik 60"/>
              <p:cNvSpPr/>
              <p:nvPr/>
            </p:nvSpPr>
            <p:spPr>
              <a:xfrm>
                <a:off x="0" y="0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2" name="Pravokotnik 61"/>
              <p:cNvSpPr/>
              <p:nvPr/>
            </p:nvSpPr>
            <p:spPr>
              <a:xfrm>
                <a:off x="153619" y="153619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3" name="Pravokotnik 62"/>
              <p:cNvSpPr/>
              <p:nvPr/>
            </p:nvSpPr>
            <p:spPr>
              <a:xfrm>
                <a:off x="307239" y="307238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4" name="Pravokotnik 63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5" name="Pravokotnik 64"/>
              <p:cNvSpPr/>
              <p:nvPr/>
            </p:nvSpPr>
            <p:spPr>
              <a:xfrm>
                <a:off x="614477" y="61447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6" name="Pravokotnik 65"/>
              <p:cNvSpPr/>
              <p:nvPr/>
            </p:nvSpPr>
            <p:spPr>
              <a:xfrm>
                <a:off x="768096" y="76809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7" name="Pravokotnik 66"/>
              <p:cNvSpPr/>
              <p:nvPr/>
            </p:nvSpPr>
            <p:spPr>
              <a:xfrm>
                <a:off x="921715" y="921715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8" name="Pravokotnik 67"/>
              <p:cNvSpPr/>
              <p:nvPr/>
            </p:nvSpPr>
            <p:spPr>
              <a:xfrm>
                <a:off x="1075335" y="1075334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1" name="Skupina 10"/>
            <p:cNvGrpSpPr/>
            <p:nvPr/>
          </p:nvGrpSpPr>
          <p:grpSpPr>
            <a:xfrm>
              <a:off x="7029907" y="578181"/>
              <a:ext cx="1470021" cy="1470021"/>
              <a:chOff x="0" y="0"/>
              <a:chExt cx="1470355" cy="1470355"/>
            </a:xfrm>
            <a:grpFill/>
          </p:grpSpPr>
          <p:sp>
            <p:nvSpPr>
              <p:cNvPr id="53" name="Pravokotnik 52"/>
              <p:cNvSpPr/>
              <p:nvPr/>
            </p:nvSpPr>
            <p:spPr>
              <a:xfrm>
                <a:off x="0" y="0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4" name="Pravokotnik 53"/>
              <p:cNvSpPr/>
              <p:nvPr/>
            </p:nvSpPr>
            <p:spPr>
              <a:xfrm>
                <a:off x="153619" y="153619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5" name="Pravokotnik 54"/>
              <p:cNvSpPr/>
              <p:nvPr/>
            </p:nvSpPr>
            <p:spPr>
              <a:xfrm>
                <a:off x="307238" y="307238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6" name="Pravokotnik 55"/>
              <p:cNvSpPr/>
              <p:nvPr/>
            </p:nvSpPr>
            <p:spPr>
              <a:xfrm>
                <a:off x="460858" y="460857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7" name="Pravokotnik 56"/>
              <p:cNvSpPr/>
              <p:nvPr/>
            </p:nvSpPr>
            <p:spPr>
              <a:xfrm>
                <a:off x="614477" y="61447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8" name="Pravokotnik 57"/>
              <p:cNvSpPr/>
              <p:nvPr/>
            </p:nvSpPr>
            <p:spPr>
              <a:xfrm>
                <a:off x="768096" y="76809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9" name="Pravokotnik 58"/>
              <p:cNvSpPr/>
              <p:nvPr/>
            </p:nvSpPr>
            <p:spPr>
              <a:xfrm>
                <a:off x="921715" y="921715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0" name="Pravokotnik 59"/>
              <p:cNvSpPr/>
              <p:nvPr/>
            </p:nvSpPr>
            <p:spPr>
              <a:xfrm>
                <a:off x="1075334" y="1075334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12" name="Pravokotnik 11"/>
            <p:cNvSpPr/>
            <p:nvPr/>
          </p:nvSpPr>
          <p:spPr>
            <a:xfrm>
              <a:off x="10803314" y="1616939"/>
              <a:ext cx="254442" cy="906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13" name="Skupina 12"/>
            <p:cNvGrpSpPr/>
            <p:nvPr/>
          </p:nvGrpSpPr>
          <p:grpSpPr>
            <a:xfrm flipV="1">
              <a:off x="3401568" y="1236549"/>
              <a:ext cx="1335816" cy="182544"/>
              <a:chOff x="0" y="0"/>
              <a:chExt cx="2091193" cy="286254"/>
            </a:xfrm>
            <a:grpFill/>
          </p:grpSpPr>
          <p:sp>
            <p:nvSpPr>
              <p:cNvPr id="49" name="Pravokotnik 48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50" name="Skupina 49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51" name="Raven povezovalnik 50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aven povezovalnik 51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Skupina 13"/>
            <p:cNvGrpSpPr/>
            <p:nvPr/>
          </p:nvGrpSpPr>
          <p:grpSpPr>
            <a:xfrm flipV="1">
              <a:off x="4952391" y="1551102"/>
              <a:ext cx="1335816" cy="182544"/>
              <a:chOff x="0" y="0"/>
              <a:chExt cx="2091193" cy="286254"/>
            </a:xfrm>
            <a:grpFill/>
          </p:grpSpPr>
          <p:sp>
            <p:nvSpPr>
              <p:cNvPr id="45" name="Pravokotnik 44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46" name="Skupina 45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47" name="Raven povezovalnik 46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aven povezovalnik 47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Skupina 14"/>
            <p:cNvGrpSpPr/>
            <p:nvPr/>
          </p:nvGrpSpPr>
          <p:grpSpPr>
            <a:xfrm flipV="1">
              <a:off x="6964071" y="1748613"/>
              <a:ext cx="1335816" cy="182544"/>
              <a:chOff x="0" y="0"/>
              <a:chExt cx="2091193" cy="286255"/>
            </a:xfrm>
            <a:grpFill/>
          </p:grpSpPr>
          <p:sp>
            <p:nvSpPr>
              <p:cNvPr id="41" name="Pravokotnik 40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42" name="Skupina 41"/>
              <p:cNvGrpSpPr/>
              <p:nvPr/>
            </p:nvGrpSpPr>
            <p:grpSpPr>
              <a:xfrm>
                <a:off x="286247" y="0"/>
                <a:ext cx="1804946" cy="286255"/>
                <a:chOff x="0" y="0"/>
                <a:chExt cx="1169194" cy="286255"/>
              </a:xfrm>
              <a:grpFill/>
            </p:grpSpPr>
            <p:cxnSp>
              <p:nvCxnSpPr>
                <p:cNvPr id="43" name="Raven povezovalnik 42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Raven povezovalnik 43"/>
                <p:cNvCxnSpPr/>
                <p:nvPr/>
              </p:nvCxnSpPr>
              <p:spPr>
                <a:xfrm flipV="1">
                  <a:off x="0" y="159027"/>
                  <a:ext cx="1162049" cy="127228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Raven povezovalnik 15"/>
            <p:cNvCxnSpPr/>
            <p:nvPr/>
          </p:nvCxnSpPr>
          <p:spPr>
            <a:xfrm>
              <a:off x="7424928" y="578181"/>
              <a:ext cx="1552575" cy="635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>
              <a:off x="8500263" y="2048536"/>
              <a:ext cx="295027" cy="1611428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Raven povezovalnik 17"/>
            <p:cNvCxnSpPr/>
            <p:nvPr/>
          </p:nvCxnSpPr>
          <p:spPr>
            <a:xfrm>
              <a:off x="9076685" y="578181"/>
              <a:ext cx="446899" cy="65821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 flipV="1">
              <a:off x="9058641" y="3026917"/>
              <a:ext cx="447708" cy="63304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Polje z besedilom 2"/>
            <p:cNvSpPr txBox="1">
              <a:spLocks noChangeArrowheads="1"/>
            </p:cNvSpPr>
            <p:nvPr/>
          </p:nvSpPr>
          <p:spPr bwMode="auto">
            <a:xfrm>
              <a:off x="3382238" y="95376"/>
              <a:ext cx="2003898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Maksimalno združevanje</a:t>
              </a:r>
              <a:b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14 x 14 x 8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Raven povezovalnik 20"/>
            <p:cNvCxnSpPr/>
            <p:nvPr/>
          </p:nvCxnSpPr>
          <p:spPr>
            <a:xfrm flipV="1">
              <a:off x="10449847" y="2523719"/>
              <a:ext cx="353467" cy="495885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Raven povezovalnik 21"/>
            <p:cNvCxnSpPr/>
            <p:nvPr/>
          </p:nvCxnSpPr>
          <p:spPr>
            <a:xfrm>
              <a:off x="9751370" y="3021457"/>
              <a:ext cx="421580" cy="546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Raven povezovalnik 22"/>
            <p:cNvCxnSpPr/>
            <p:nvPr/>
          </p:nvCxnSpPr>
          <p:spPr>
            <a:xfrm>
              <a:off x="9751365" y="1223823"/>
              <a:ext cx="421585" cy="541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Raven povezovalnik 24"/>
            <p:cNvCxnSpPr/>
            <p:nvPr/>
          </p:nvCxnSpPr>
          <p:spPr>
            <a:xfrm>
              <a:off x="10449847" y="1236398"/>
              <a:ext cx="353467" cy="380541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Polje z besedilom 2"/>
            <p:cNvSpPr txBox="1">
              <a:spLocks noChangeArrowheads="1"/>
            </p:cNvSpPr>
            <p:nvPr/>
          </p:nvSpPr>
          <p:spPr bwMode="auto">
            <a:xfrm>
              <a:off x="225570" y="95376"/>
              <a:ext cx="183129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Vhodni podatek – slika</a:t>
              </a:r>
              <a:b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Slika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06" y="578181"/>
              <a:ext cx="1353185" cy="1353185"/>
            </a:xfrm>
            <a:prstGeom prst="rect">
              <a:avLst/>
            </a:prstGeom>
            <a:grpFill/>
          </p:spPr>
        </p:pic>
        <p:grpSp>
          <p:nvGrpSpPr>
            <p:cNvPr id="28" name="Skupina 27"/>
            <p:cNvGrpSpPr/>
            <p:nvPr/>
          </p:nvGrpSpPr>
          <p:grpSpPr>
            <a:xfrm>
              <a:off x="1002183" y="1543787"/>
              <a:ext cx="2091193" cy="286254"/>
              <a:chOff x="0" y="0"/>
              <a:chExt cx="2091193" cy="286254"/>
            </a:xfrm>
            <a:grpFill/>
          </p:grpSpPr>
          <p:sp>
            <p:nvSpPr>
              <p:cNvPr id="37" name="Pravokotnik 36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no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38" name="Skupina 37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39" name="Raven povezovalnik 38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aven povezovalnik 39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Polje z besedilom 2"/>
            <p:cNvSpPr txBox="1">
              <a:spLocks noChangeArrowheads="1"/>
            </p:cNvSpPr>
            <p:nvPr/>
          </p:nvSpPr>
          <p:spPr bwMode="auto">
            <a:xfrm>
              <a:off x="1806855" y="95376"/>
              <a:ext cx="1789888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 err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Konvolucijski</a:t>
              </a: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kanali</a:t>
              </a:r>
              <a:b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 x 8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olje z besedilom 2"/>
            <p:cNvSpPr txBox="1">
              <a:spLocks noChangeArrowheads="1"/>
            </p:cNvSpPr>
            <p:nvPr/>
          </p:nvSpPr>
          <p:spPr bwMode="auto">
            <a:xfrm rot="5400000">
              <a:off x="6960888" y="1851025"/>
              <a:ext cx="4186556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Sploščen vektor	     1 x 784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olje z besedilom 2"/>
            <p:cNvSpPr txBox="1">
              <a:spLocks noChangeArrowheads="1"/>
            </p:cNvSpPr>
            <p:nvPr/>
          </p:nvSpPr>
          <p:spPr bwMode="auto">
            <a:xfrm rot="5400000">
              <a:off x="7655324" y="1887601"/>
              <a:ext cx="4186557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Polno-povezan sloj     1 x 300</a:t>
              </a:r>
              <a:endParaRPr lang="en-GB" sz="90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lje z besedilom 2"/>
            <p:cNvSpPr txBox="1">
              <a:spLocks noChangeArrowheads="1"/>
            </p:cNvSpPr>
            <p:nvPr/>
          </p:nvSpPr>
          <p:spPr bwMode="auto">
            <a:xfrm rot="5400000">
              <a:off x="8349757" y="1872971"/>
              <a:ext cx="4186555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Naključno sito	1 x 300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lje z besedilom 2"/>
            <p:cNvSpPr txBox="1">
              <a:spLocks noChangeArrowheads="1"/>
            </p:cNvSpPr>
            <p:nvPr/>
          </p:nvSpPr>
          <p:spPr bwMode="auto">
            <a:xfrm rot="5400000">
              <a:off x="10199615" y="1876629"/>
              <a:ext cx="1776730" cy="4222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9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Izhodni podatek 1 x 10</a:t>
              </a:r>
              <a:endParaRPr lang="en-GB" sz="9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ravokotnik 33"/>
            <p:cNvSpPr/>
            <p:nvPr/>
          </p:nvSpPr>
          <p:spPr>
            <a:xfrm>
              <a:off x="10172950" y="1221918"/>
              <a:ext cx="254442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Pravokotnik 34"/>
            <p:cNvSpPr/>
            <p:nvPr/>
          </p:nvSpPr>
          <p:spPr>
            <a:xfrm>
              <a:off x="9497046" y="1229233"/>
              <a:ext cx="254000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Pravokotnik 35"/>
            <p:cNvSpPr/>
            <p:nvPr/>
          </p:nvSpPr>
          <p:spPr>
            <a:xfrm>
              <a:off x="8795290" y="578181"/>
              <a:ext cx="254000" cy="3086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87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 smtClean="0"/>
              <a:t>Klasifikator</a:t>
            </a:r>
            <a:endParaRPr lang="en-GB" dirty="0"/>
          </a:p>
        </p:txBody>
      </p:sp>
      <p:grpSp>
        <p:nvGrpSpPr>
          <p:cNvPr id="6" name="Skupina 5"/>
          <p:cNvGrpSpPr/>
          <p:nvPr/>
        </p:nvGrpSpPr>
        <p:grpSpPr>
          <a:xfrm>
            <a:off x="-6016958" y="624110"/>
            <a:ext cx="17516181" cy="6679837"/>
            <a:chOff x="225570" y="0"/>
            <a:chExt cx="11073547" cy="422313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Polje z besedilom 2"/>
            <p:cNvSpPr txBox="1">
              <a:spLocks noChangeArrowheads="1"/>
            </p:cNvSpPr>
            <p:nvPr/>
          </p:nvSpPr>
          <p:spPr bwMode="auto">
            <a:xfrm>
              <a:off x="5041110" y="125699"/>
              <a:ext cx="167767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 err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Konvolucijski</a:t>
              </a: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kanali</a:t>
              </a:r>
              <a:b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14 x 14 x 16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olje z besedilom 2"/>
            <p:cNvSpPr txBox="1">
              <a:spLocks noChangeArrowheads="1"/>
            </p:cNvSpPr>
            <p:nvPr/>
          </p:nvSpPr>
          <p:spPr bwMode="auto">
            <a:xfrm>
              <a:off x="6795820" y="95376"/>
              <a:ext cx="192531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Maksimalno združevanje</a:t>
              </a:r>
              <a:b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7 x 7 x 16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Skupina 8"/>
            <p:cNvGrpSpPr/>
            <p:nvPr/>
          </p:nvGrpSpPr>
          <p:grpSpPr>
            <a:xfrm>
              <a:off x="3994099" y="585496"/>
              <a:ext cx="1206882" cy="1206881"/>
              <a:chOff x="0" y="0"/>
              <a:chExt cx="1206882" cy="1206881"/>
            </a:xfrm>
            <a:grpFill/>
          </p:grpSpPr>
          <p:sp>
            <p:nvSpPr>
              <p:cNvPr id="74" name="Pravokotnik 73"/>
              <p:cNvSpPr/>
              <p:nvPr/>
            </p:nvSpPr>
            <p:spPr>
              <a:xfrm>
                <a:off x="0" y="0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5" name="Pravokotnik 74"/>
              <p:cNvSpPr/>
              <p:nvPr/>
            </p:nvSpPr>
            <p:spPr>
              <a:xfrm>
                <a:off x="153620" y="153619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6" name="Pravokotnik 75"/>
              <p:cNvSpPr/>
              <p:nvPr/>
            </p:nvSpPr>
            <p:spPr>
              <a:xfrm>
                <a:off x="307239" y="307238"/>
                <a:ext cx="745490" cy="7454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7" name="Pravokotnik 76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</p:grpSp>
        <p:grpSp>
          <p:nvGrpSpPr>
            <p:cNvPr id="10" name="Skupina 9"/>
            <p:cNvGrpSpPr/>
            <p:nvPr/>
          </p:nvGrpSpPr>
          <p:grpSpPr>
            <a:xfrm>
              <a:off x="1960474" y="578181"/>
              <a:ext cx="1821825" cy="1821825"/>
              <a:chOff x="0" y="0"/>
              <a:chExt cx="1821825" cy="1821825"/>
            </a:xfrm>
            <a:grpFill/>
          </p:grpSpPr>
          <p:sp>
            <p:nvSpPr>
              <p:cNvPr id="70" name="Pravokotnik 69"/>
              <p:cNvSpPr/>
              <p:nvPr/>
            </p:nvSpPr>
            <p:spPr>
              <a:xfrm>
                <a:off x="0" y="0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1" name="Pravokotnik 70"/>
              <p:cNvSpPr/>
              <p:nvPr/>
            </p:nvSpPr>
            <p:spPr>
              <a:xfrm>
                <a:off x="153619" y="153619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2" name="Pravokotnik 71"/>
              <p:cNvSpPr/>
              <p:nvPr/>
            </p:nvSpPr>
            <p:spPr>
              <a:xfrm>
                <a:off x="307238" y="307238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73" name="Pravokotnik 72"/>
              <p:cNvSpPr/>
              <p:nvPr/>
            </p:nvSpPr>
            <p:spPr>
              <a:xfrm>
                <a:off x="460857" y="460857"/>
                <a:ext cx="1360968" cy="1360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</p:grpSp>
        <p:grpSp>
          <p:nvGrpSpPr>
            <p:cNvPr id="11" name="Skupina 10"/>
            <p:cNvGrpSpPr/>
            <p:nvPr/>
          </p:nvGrpSpPr>
          <p:grpSpPr>
            <a:xfrm>
              <a:off x="5449824" y="578181"/>
              <a:ext cx="1821359" cy="1821358"/>
              <a:chOff x="0" y="0"/>
              <a:chExt cx="1821359" cy="1821358"/>
            </a:xfrm>
            <a:grpFill/>
          </p:grpSpPr>
          <p:sp>
            <p:nvSpPr>
              <p:cNvPr id="62" name="Pravokotnik 61"/>
              <p:cNvSpPr/>
              <p:nvPr/>
            </p:nvSpPr>
            <p:spPr>
              <a:xfrm>
                <a:off x="0" y="0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3" name="Pravokotnik 62"/>
              <p:cNvSpPr/>
              <p:nvPr/>
            </p:nvSpPr>
            <p:spPr>
              <a:xfrm>
                <a:off x="153619" y="153619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4" name="Pravokotnik 63"/>
              <p:cNvSpPr/>
              <p:nvPr/>
            </p:nvSpPr>
            <p:spPr>
              <a:xfrm>
                <a:off x="307239" y="307238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5" name="Pravokotnik 64"/>
              <p:cNvSpPr/>
              <p:nvPr/>
            </p:nvSpPr>
            <p:spPr>
              <a:xfrm>
                <a:off x="460858" y="460857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6" name="Pravokotnik 65"/>
              <p:cNvSpPr/>
              <p:nvPr/>
            </p:nvSpPr>
            <p:spPr>
              <a:xfrm>
                <a:off x="614477" y="61447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7" name="Pravokotnik 66"/>
              <p:cNvSpPr/>
              <p:nvPr/>
            </p:nvSpPr>
            <p:spPr>
              <a:xfrm>
                <a:off x="768096" y="768096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8" name="Pravokotnik 67"/>
              <p:cNvSpPr/>
              <p:nvPr/>
            </p:nvSpPr>
            <p:spPr>
              <a:xfrm>
                <a:off x="921715" y="921715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9" name="Pravokotnik 68"/>
              <p:cNvSpPr/>
              <p:nvPr/>
            </p:nvSpPr>
            <p:spPr>
              <a:xfrm>
                <a:off x="1075335" y="1075334"/>
                <a:ext cx="746024" cy="74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</p:grpSp>
        <p:grpSp>
          <p:nvGrpSpPr>
            <p:cNvPr id="12" name="Skupina 11"/>
            <p:cNvGrpSpPr/>
            <p:nvPr/>
          </p:nvGrpSpPr>
          <p:grpSpPr>
            <a:xfrm>
              <a:off x="7029907" y="578181"/>
              <a:ext cx="1470021" cy="1470021"/>
              <a:chOff x="0" y="0"/>
              <a:chExt cx="1470355" cy="1470355"/>
            </a:xfrm>
            <a:grpFill/>
          </p:grpSpPr>
          <p:sp>
            <p:nvSpPr>
              <p:cNvPr id="54" name="Pravokotnik 53"/>
              <p:cNvSpPr/>
              <p:nvPr/>
            </p:nvSpPr>
            <p:spPr>
              <a:xfrm>
                <a:off x="0" y="0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55" name="Pravokotnik 54"/>
              <p:cNvSpPr/>
              <p:nvPr/>
            </p:nvSpPr>
            <p:spPr>
              <a:xfrm>
                <a:off x="153619" y="153619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56" name="Pravokotnik 55"/>
              <p:cNvSpPr/>
              <p:nvPr/>
            </p:nvSpPr>
            <p:spPr>
              <a:xfrm>
                <a:off x="307238" y="307238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57" name="Pravokotnik 56"/>
              <p:cNvSpPr/>
              <p:nvPr/>
            </p:nvSpPr>
            <p:spPr>
              <a:xfrm>
                <a:off x="460858" y="460857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58" name="Pravokotnik 57"/>
              <p:cNvSpPr/>
              <p:nvPr/>
            </p:nvSpPr>
            <p:spPr>
              <a:xfrm>
                <a:off x="614477" y="61447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59" name="Pravokotnik 58"/>
              <p:cNvSpPr/>
              <p:nvPr/>
            </p:nvSpPr>
            <p:spPr>
              <a:xfrm>
                <a:off x="768096" y="768096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0" name="Pravokotnik 59"/>
              <p:cNvSpPr/>
              <p:nvPr/>
            </p:nvSpPr>
            <p:spPr>
              <a:xfrm>
                <a:off x="921715" y="921715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sp>
            <p:nvSpPr>
              <p:cNvPr id="61" name="Pravokotnik 60"/>
              <p:cNvSpPr/>
              <p:nvPr/>
            </p:nvSpPr>
            <p:spPr>
              <a:xfrm>
                <a:off x="1075334" y="1075334"/>
                <a:ext cx="395021" cy="3950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</p:grpSp>
        <p:sp>
          <p:nvSpPr>
            <p:cNvPr id="13" name="Pravokotnik 12"/>
            <p:cNvSpPr/>
            <p:nvPr/>
          </p:nvSpPr>
          <p:spPr>
            <a:xfrm>
              <a:off x="10803314" y="1616939"/>
              <a:ext cx="254442" cy="906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800"/>
            </a:p>
          </p:txBody>
        </p:sp>
        <p:grpSp>
          <p:nvGrpSpPr>
            <p:cNvPr id="14" name="Skupina 13"/>
            <p:cNvGrpSpPr/>
            <p:nvPr/>
          </p:nvGrpSpPr>
          <p:grpSpPr>
            <a:xfrm flipV="1">
              <a:off x="3401568" y="1236549"/>
              <a:ext cx="1335816" cy="182544"/>
              <a:chOff x="0" y="0"/>
              <a:chExt cx="2091193" cy="286254"/>
            </a:xfrm>
            <a:grpFill/>
          </p:grpSpPr>
          <p:sp>
            <p:nvSpPr>
              <p:cNvPr id="50" name="Pravokotnik 49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grpSp>
            <p:nvGrpSpPr>
              <p:cNvPr id="51" name="Skupina 50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52" name="Raven povezovalnik 51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aven povezovalnik 52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Skupina 14"/>
            <p:cNvGrpSpPr/>
            <p:nvPr/>
          </p:nvGrpSpPr>
          <p:grpSpPr>
            <a:xfrm flipV="1">
              <a:off x="4952391" y="1551102"/>
              <a:ext cx="1335816" cy="182544"/>
              <a:chOff x="0" y="0"/>
              <a:chExt cx="2091193" cy="286254"/>
            </a:xfrm>
            <a:grpFill/>
          </p:grpSpPr>
          <p:sp>
            <p:nvSpPr>
              <p:cNvPr id="46" name="Pravokotnik 45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grpSp>
            <p:nvGrpSpPr>
              <p:cNvPr id="47" name="Skupina 46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48" name="Raven povezovalnik 47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aven povezovalnik 48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Skupina 15"/>
            <p:cNvGrpSpPr/>
            <p:nvPr/>
          </p:nvGrpSpPr>
          <p:grpSpPr>
            <a:xfrm flipV="1">
              <a:off x="6964071" y="1748613"/>
              <a:ext cx="1335816" cy="182544"/>
              <a:chOff x="0" y="0"/>
              <a:chExt cx="2091193" cy="286255"/>
            </a:xfrm>
            <a:grpFill/>
          </p:grpSpPr>
          <p:sp>
            <p:nvSpPr>
              <p:cNvPr id="42" name="Pravokotnik 41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grpSp>
            <p:nvGrpSpPr>
              <p:cNvPr id="43" name="Skupina 42"/>
              <p:cNvGrpSpPr/>
              <p:nvPr/>
            </p:nvGrpSpPr>
            <p:grpSpPr>
              <a:xfrm>
                <a:off x="286247" y="0"/>
                <a:ext cx="1804946" cy="286255"/>
                <a:chOff x="0" y="0"/>
                <a:chExt cx="1169194" cy="286255"/>
              </a:xfrm>
              <a:grpFill/>
            </p:grpSpPr>
            <p:cxnSp>
              <p:nvCxnSpPr>
                <p:cNvPr id="44" name="Raven povezovalnik 43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Raven povezovalnik 44"/>
                <p:cNvCxnSpPr/>
                <p:nvPr/>
              </p:nvCxnSpPr>
              <p:spPr>
                <a:xfrm flipV="1">
                  <a:off x="0" y="159027"/>
                  <a:ext cx="1162049" cy="127228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Raven povezovalnik 16"/>
            <p:cNvCxnSpPr/>
            <p:nvPr/>
          </p:nvCxnSpPr>
          <p:spPr>
            <a:xfrm>
              <a:off x="7424928" y="578181"/>
              <a:ext cx="1552575" cy="635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Raven povezovalnik 17"/>
            <p:cNvCxnSpPr/>
            <p:nvPr/>
          </p:nvCxnSpPr>
          <p:spPr>
            <a:xfrm>
              <a:off x="8500263" y="2048536"/>
              <a:ext cx="295027" cy="1611428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>
              <a:off x="9076685" y="578181"/>
              <a:ext cx="446899" cy="65821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Raven povezovalnik 19"/>
            <p:cNvCxnSpPr/>
            <p:nvPr/>
          </p:nvCxnSpPr>
          <p:spPr>
            <a:xfrm flipV="1">
              <a:off x="9058641" y="3026917"/>
              <a:ext cx="447708" cy="633047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Raven povezovalnik 21"/>
            <p:cNvCxnSpPr/>
            <p:nvPr/>
          </p:nvCxnSpPr>
          <p:spPr>
            <a:xfrm flipV="1">
              <a:off x="10449847" y="2523719"/>
              <a:ext cx="353467" cy="495885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Raven povezovalnik 22"/>
            <p:cNvCxnSpPr/>
            <p:nvPr/>
          </p:nvCxnSpPr>
          <p:spPr>
            <a:xfrm>
              <a:off x="9751370" y="3021457"/>
              <a:ext cx="421580" cy="546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Raven povezovalnik 23"/>
            <p:cNvCxnSpPr/>
            <p:nvPr/>
          </p:nvCxnSpPr>
          <p:spPr>
            <a:xfrm>
              <a:off x="9751365" y="1223823"/>
              <a:ext cx="421585" cy="5410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Raven povezovalnik 25"/>
            <p:cNvCxnSpPr/>
            <p:nvPr/>
          </p:nvCxnSpPr>
          <p:spPr>
            <a:xfrm>
              <a:off x="10449847" y="1236398"/>
              <a:ext cx="353467" cy="380541"/>
            </a:xfrm>
            <a:prstGeom prst="line">
              <a:avLst/>
            </a:prstGeom>
            <a:grp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Polje z besedilom 2"/>
            <p:cNvSpPr txBox="1">
              <a:spLocks noChangeArrowheads="1"/>
            </p:cNvSpPr>
            <p:nvPr/>
          </p:nvSpPr>
          <p:spPr bwMode="auto">
            <a:xfrm>
              <a:off x="225570" y="95376"/>
              <a:ext cx="1831290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Vhodni podatek – slika</a:t>
              </a:r>
              <a:b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</a:t>
              </a:r>
              <a:endParaRPr lang="en-GB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Slika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06" y="578181"/>
              <a:ext cx="1353185" cy="1353185"/>
            </a:xfrm>
            <a:prstGeom prst="rect">
              <a:avLst/>
            </a:prstGeom>
            <a:grpFill/>
          </p:spPr>
        </p:pic>
        <p:grpSp>
          <p:nvGrpSpPr>
            <p:cNvPr id="29" name="Skupina 28"/>
            <p:cNvGrpSpPr/>
            <p:nvPr/>
          </p:nvGrpSpPr>
          <p:grpSpPr>
            <a:xfrm>
              <a:off x="1002183" y="1543787"/>
              <a:ext cx="2091193" cy="286254"/>
              <a:chOff x="0" y="0"/>
              <a:chExt cx="2091193" cy="286254"/>
            </a:xfrm>
            <a:grpFill/>
          </p:grpSpPr>
          <p:sp>
            <p:nvSpPr>
              <p:cNvPr id="38" name="Pravokotnik 37"/>
              <p:cNvSpPr/>
              <p:nvPr/>
            </p:nvSpPr>
            <p:spPr>
              <a:xfrm>
                <a:off x="0" y="0"/>
                <a:ext cx="285293" cy="285293"/>
              </a:xfrm>
              <a:prstGeom prst="rect">
                <a:avLst/>
              </a:prstGeom>
              <a:no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00"/>
              </a:p>
            </p:txBody>
          </p:sp>
          <p:grpSp>
            <p:nvGrpSpPr>
              <p:cNvPr id="39" name="Skupina 38"/>
              <p:cNvGrpSpPr/>
              <p:nvPr/>
            </p:nvGrpSpPr>
            <p:grpSpPr>
              <a:xfrm>
                <a:off x="286247" y="0"/>
                <a:ext cx="1804946" cy="286254"/>
                <a:chOff x="0" y="0"/>
                <a:chExt cx="1169194" cy="286254"/>
              </a:xfrm>
              <a:grpFill/>
            </p:grpSpPr>
            <p:cxnSp>
              <p:nvCxnSpPr>
                <p:cNvPr id="40" name="Raven povezovalnik 39"/>
                <p:cNvCxnSpPr/>
                <p:nvPr/>
              </p:nvCxnSpPr>
              <p:spPr>
                <a:xfrm>
                  <a:off x="0" y="0"/>
                  <a:ext cx="1169194" cy="15652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aven povezovalnik 40"/>
                <p:cNvCxnSpPr/>
                <p:nvPr/>
              </p:nvCxnSpPr>
              <p:spPr>
                <a:xfrm flipV="1">
                  <a:off x="0" y="159027"/>
                  <a:ext cx="1162050" cy="12722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FF006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Polje z besedilom 2"/>
            <p:cNvSpPr txBox="1">
              <a:spLocks noChangeArrowheads="1"/>
            </p:cNvSpPr>
            <p:nvPr/>
          </p:nvSpPr>
          <p:spPr bwMode="auto">
            <a:xfrm>
              <a:off x="1806855" y="95376"/>
              <a:ext cx="1789888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 dirty="0" err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Konvolucijski</a:t>
              </a:r>
              <a: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kanali</a:t>
              </a:r>
              <a:b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sl-SI" sz="1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28 x 28 x 8</a:t>
              </a:r>
              <a:endParaRPr lang="en-GB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olje z besedilom 2"/>
            <p:cNvSpPr txBox="1">
              <a:spLocks noChangeArrowheads="1"/>
            </p:cNvSpPr>
            <p:nvPr/>
          </p:nvSpPr>
          <p:spPr bwMode="auto">
            <a:xfrm rot="5400000">
              <a:off x="6960888" y="1851025"/>
              <a:ext cx="4186556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Sploščen </a:t>
              </a:r>
              <a:r>
                <a:rPr lang="sl-SI" sz="1200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vektor     </a:t>
              </a: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 x 784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lje z besedilom 2"/>
            <p:cNvSpPr txBox="1">
              <a:spLocks noChangeArrowheads="1"/>
            </p:cNvSpPr>
            <p:nvPr/>
          </p:nvSpPr>
          <p:spPr bwMode="auto">
            <a:xfrm rot="5400000">
              <a:off x="7655324" y="1887601"/>
              <a:ext cx="4186557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Polno-povezan sloj     1 x 300</a:t>
              </a:r>
              <a:endParaRPr lang="en-GB" sz="120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lje z besedilom 2"/>
            <p:cNvSpPr txBox="1">
              <a:spLocks noChangeArrowheads="1"/>
            </p:cNvSpPr>
            <p:nvPr/>
          </p:nvSpPr>
          <p:spPr bwMode="auto">
            <a:xfrm rot="5400000">
              <a:off x="8349757" y="1872971"/>
              <a:ext cx="4186555" cy="48450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Naključno </a:t>
              </a:r>
              <a:r>
                <a:rPr lang="sl-SI" sz="1200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sito</a:t>
              </a:r>
              <a:r>
                <a:rPr lang="en-GB" sz="1200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sl-SI" sz="1200" dirty="0" smtClean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 </a:t>
              </a: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 300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olje z besedilom 2"/>
            <p:cNvSpPr txBox="1">
              <a:spLocks noChangeArrowheads="1"/>
            </p:cNvSpPr>
            <p:nvPr/>
          </p:nvSpPr>
          <p:spPr bwMode="auto">
            <a:xfrm rot="5400000">
              <a:off x="10199615" y="1876629"/>
              <a:ext cx="1776730" cy="4222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l-SI" sz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Izhodni podatek 1 x 10</a:t>
              </a:r>
              <a:endParaRPr lang="en-GB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ravokotnik 34"/>
            <p:cNvSpPr/>
            <p:nvPr/>
          </p:nvSpPr>
          <p:spPr>
            <a:xfrm>
              <a:off x="10172950" y="1221918"/>
              <a:ext cx="254442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800"/>
            </a:p>
          </p:txBody>
        </p:sp>
        <p:sp>
          <p:nvSpPr>
            <p:cNvPr id="36" name="Pravokotnik 35"/>
            <p:cNvSpPr/>
            <p:nvPr/>
          </p:nvSpPr>
          <p:spPr>
            <a:xfrm>
              <a:off x="9497046" y="1229233"/>
              <a:ext cx="254000" cy="1797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800"/>
            </a:p>
          </p:txBody>
        </p:sp>
        <p:sp>
          <p:nvSpPr>
            <p:cNvPr id="37" name="Pravokotnik 36"/>
            <p:cNvSpPr/>
            <p:nvPr/>
          </p:nvSpPr>
          <p:spPr>
            <a:xfrm>
              <a:off x="8795290" y="578181"/>
              <a:ext cx="254000" cy="3086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Inštalacija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800" dirty="0" smtClean="0"/>
              <a:t>Ubuntu - terminal</a:t>
            </a:r>
          </a:p>
          <a:p>
            <a:pPr lvl="2"/>
            <a:r>
              <a:rPr lang="en-GB" sz="1600" dirty="0" err="1" smtClean="0"/>
              <a:t>TensorFlow</a:t>
            </a:r>
            <a:r>
              <a:rPr lang="en-GB" sz="1600" dirty="0" smtClean="0"/>
              <a:t>, </a:t>
            </a:r>
            <a:r>
              <a:rPr lang="en-GB" sz="1600" dirty="0" err="1" smtClean="0"/>
              <a:t>Keras</a:t>
            </a:r>
            <a:r>
              <a:rPr lang="en-GB" sz="1600" dirty="0" smtClean="0"/>
              <a:t> in h5py:</a:t>
            </a:r>
            <a:r>
              <a:rPr lang="en-GB" sz="1600" dirty="0"/>
              <a:t/>
            </a:r>
            <a:br>
              <a:rPr lang="en-GB" sz="1600" dirty="0"/>
            </a:b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		</a:t>
            </a:r>
            <a:r>
              <a:rPr lang="en-GB" sz="1600" i="1" dirty="0" smtClean="0"/>
              <a:t>pip3 install </a:t>
            </a:r>
            <a:r>
              <a:rPr lang="en-GB" sz="1600" i="1" dirty="0" err="1" smtClean="0"/>
              <a:t>tensorflow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keras</a:t>
            </a:r>
            <a:r>
              <a:rPr lang="en-GB" sz="1600" i="1" dirty="0" smtClean="0"/>
              <a:t> h5py pillow --user</a:t>
            </a:r>
            <a:endParaRPr lang="en-GB" sz="1800" i="1" dirty="0"/>
          </a:p>
          <a:p>
            <a:pPr lvl="1"/>
            <a:r>
              <a:rPr lang="en-GB" sz="1800" dirty="0" err="1" smtClean="0"/>
              <a:t>Koda</a:t>
            </a:r>
            <a:r>
              <a:rPr lang="en-GB" sz="1800" dirty="0" smtClean="0"/>
              <a:t>:</a:t>
            </a:r>
            <a:endParaRPr lang="en-GB" sz="1800" dirty="0"/>
          </a:p>
          <a:p>
            <a:pPr lvl="2"/>
            <a:r>
              <a:rPr lang="en-GB" sz="1600" dirty="0" err="1" smtClean="0"/>
              <a:t>Naloži</a:t>
            </a:r>
            <a:r>
              <a:rPr lang="en-GB" sz="1600" dirty="0" smtClean="0"/>
              <a:t> </a:t>
            </a:r>
            <a:r>
              <a:rPr lang="en-GB" sz="1600" dirty="0"/>
              <a:t>-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goo.gl/XfLbSk</a:t>
            </a:r>
            <a:r>
              <a:rPr lang="en-GB" sz="1600" dirty="0" smtClean="0"/>
              <a:t>.</a:t>
            </a:r>
            <a:endParaRPr lang="en-GB" sz="1600" dirty="0"/>
          </a:p>
          <a:p>
            <a:pPr lvl="2"/>
            <a:r>
              <a:rPr lang="en-GB" sz="1600" dirty="0" err="1" smtClean="0"/>
              <a:t>Odzipaj</a:t>
            </a:r>
            <a:r>
              <a:rPr lang="en-GB" sz="1600" dirty="0" smtClean="0"/>
              <a:t>.</a:t>
            </a:r>
          </a:p>
          <a:p>
            <a:pPr lvl="2"/>
            <a:r>
              <a:rPr lang="en-GB" sz="1600" dirty="0" err="1" smtClean="0"/>
              <a:t>Odpri</a:t>
            </a:r>
            <a:r>
              <a:rPr lang="en-GB" sz="1600" dirty="0" smtClean="0"/>
              <a:t> </a:t>
            </a:r>
            <a:r>
              <a:rPr lang="en-GB" sz="1600" dirty="0" err="1" smtClean="0"/>
              <a:t>mapo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Šelest">
  <a:themeElements>
    <a:clrScheme name="Po meri 5">
      <a:dk1>
        <a:srgbClr val="FFFFFF"/>
      </a:dk1>
      <a:lt1>
        <a:srgbClr val="000000"/>
      </a:lt1>
      <a:dk2>
        <a:srgbClr val="FFFFFF"/>
      </a:dk2>
      <a:lt2>
        <a:srgbClr val="D6ECED"/>
      </a:lt2>
      <a:accent1>
        <a:srgbClr val="F42B8A"/>
      </a:accent1>
      <a:accent2>
        <a:srgbClr val="595959"/>
      </a:accent2>
      <a:accent3>
        <a:srgbClr val="349FE7"/>
      </a:accent3>
      <a:accent4>
        <a:srgbClr val="565FF8"/>
      </a:accent4>
      <a:accent5>
        <a:srgbClr val="876BE7"/>
      </a:accent5>
      <a:accent6>
        <a:srgbClr val="595959"/>
      </a:accent6>
      <a:hlink>
        <a:srgbClr val="3F3F3F"/>
      </a:hlink>
      <a:folHlink>
        <a:srgbClr val="595959"/>
      </a:folHlink>
    </a:clrScheme>
    <a:fontScheme name="Šeles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Šeles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169</Words>
  <Application>Microsoft Office PowerPoint</Application>
  <PresentationFormat>Širokozaslonsko</PresentationFormat>
  <Paragraphs>65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Šelest</vt:lpstr>
      <vt:lpstr>Globoko učenje praktični primer</vt:lpstr>
      <vt:lpstr>Ideja Prepoznavanje ročno zapisanih števil</vt:lpstr>
      <vt:lpstr>Nabor podatkov MNIST</vt:lpstr>
      <vt:lpstr>Knjižnici Tensorflow in Keras</vt:lpstr>
      <vt:lpstr>Konvolucijska nevronska mreža</vt:lpstr>
      <vt:lpstr>Konvolucijski del </vt:lpstr>
      <vt:lpstr>Klasifikator</vt:lpstr>
      <vt:lpstr>Inštalacija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Jernej Borlinić</dc:creator>
  <cp:lastModifiedBy>Jernej Borlinić</cp:lastModifiedBy>
  <cp:revision>52</cp:revision>
  <dcterms:created xsi:type="dcterms:W3CDTF">2017-07-05T09:12:45Z</dcterms:created>
  <dcterms:modified xsi:type="dcterms:W3CDTF">2017-07-14T07:14:33Z</dcterms:modified>
</cp:coreProperties>
</file>