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8" r:id="rId1"/>
  </p:sldMasterIdLst>
  <p:sldIdLst>
    <p:sldId id="256" r:id="rId2"/>
    <p:sldId id="257" r:id="rId3"/>
    <p:sldId id="266" r:id="rId4"/>
    <p:sldId id="259" r:id="rId5"/>
    <p:sldId id="267" r:id="rId6"/>
    <p:sldId id="260" r:id="rId7"/>
    <p:sldId id="262" r:id="rId8"/>
    <p:sldId id="268" r:id="rId9"/>
    <p:sldId id="261" r:id="rId10"/>
    <p:sldId id="265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nej Borlinić" initials="JB" lastIdx="1" clrIdx="0">
    <p:extLst>
      <p:ext uri="{19B8F6BF-5375-455C-9EA6-DF929625EA0E}">
        <p15:presenceInfo xmlns:p15="http://schemas.microsoft.com/office/powerpoint/2012/main" userId="a96fd43fbfeeca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FFC000"/>
    <a:srgbClr val="FDB1B1"/>
    <a:srgbClr val="403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07T11:16:07.793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BF63CB-B995-4970-87FF-37BF8483E91E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l-SI"/>
        </a:p>
      </dgm:t>
    </dgm:pt>
    <dgm:pt modelId="{BB7F65FE-723F-4326-ADB5-36BDF36DE586}">
      <dgm:prSet phldrT="[besedilo]" custT="1"/>
      <dgm:spPr/>
      <dgm:t>
        <a:bodyPr/>
        <a:lstStyle/>
        <a:p>
          <a:r>
            <a:rPr lang="en-GB" sz="2100" dirty="0" err="1" smtClean="0"/>
            <a:t>Primerjava</a:t>
          </a:r>
          <a:r>
            <a:rPr lang="en-GB" sz="2100" dirty="0" smtClean="0"/>
            <a:t> s </a:t>
          </a:r>
          <a:r>
            <a:rPr lang="en-GB" sz="2100" dirty="0" err="1" smtClean="0"/>
            <a:t>pravilno</a:t>
          </a:r>
          <a:r>
            <a:rPr lang="en-GB" sz="2100" dirty="0" smtClean="0"/>
            <a:t> </a:t>
          </a:r>
          <a:r>
            <a:rPr lang="en-GB" sz="2100" dirty="0" err="1" smtClean="0"/>
            <a:t>rešitvijo</a:t>
          </a:r>
          <a:endParaRPr lang="en-GB" sz="2100" dirty="0" smtClean="0"/>
        </a:p>
        <a:p>
          <a:r>
            <a:rPr lang="en-GB" sz="1600" dirty="0" err="1" smtClean="0"/>
            <a:t>napaka</a:t>
          </a:r>
          <a:endParaRPr lang="sl-SI" dirty="0"/>
        </a:p>
      </dgm:t>
    </dgm:pt>
    <dgm:pt modelId="{335860A3-03BD-47EC-8F29-AB0BFDB6FB8C}" type="parTrans" cxnId="{CEA6E200-90A9-4B41-B2CC-370177B76576}">
      <dgm:prSet/>
      <dgm:spPr/>
      <dgm:t>
        <a:bodyPr/>
        <a:lstStyle/>
        <a:p>
          <a:endParaRPr lang="sl-SI"/>
        </a:p>
      </dgm:t>
    </dgm:pt>
    <dgm:pt modelId="{042A150C-9797-429F-BAEE-BF5BAB6A1C9A}" type="sibTrans" cxnId="{CEA6E200-90A9-4B41-B2CC-370177B76576}">
      <dgm:prSet/>
      <dgm:spPr/>
      <dgm:t>
        <a:bodyPr/>
        <a:lstStyle/>
        <a:p>
          <a:endParaRPr lang="sl-SI"/>
        </a:p>
      </dgm:t>
    </dgm:pt>
    <dgm:pt modelId="{38088D2F-AB34-4397-9F69-1B6168D41B89}">
      <dgm:prSet phldrT="[besedilo]" custT="1"/>
      <dgm:spPr/>
      <dgm:t>
        <a:bodyPr/>
        <a:lstStyle/>
        <a:p>
          <a:r>
            <a:rPr lang="en-GB" sz="2100" dirty="0" err="1" smtClean="0"/>
            <a:t>Posodobitev</a:t>
          </a:r>
          <a:r>
            <a:rPr lang="en-GB" sz="2100" dirty="0" smtClean="0"/>
            <a:t> </a:t>
          </a:r>
          <a:r>
            <a:rPr lang="en-GB" sz="2100" dirty="0" err="1" smtClean="0"/>
            <a:t>uteži</a:t>
          </a:r>
          <a:r>
            <a:rPr lang="en-GB" sz="2100" dirty="0" smtClean="0"/>
            <a:t> v </a:t>
          </a:r>
          <a:r>
            <a:rPr lang="en-GB" sz="2100" dirty="0" err="1" smtClean="0"/>
            <a:t>modelu</a:t>
          </a:r>
          <a:endParaRPr lang="en-GB" sz="2100" dirty="0" smtClean="0"/>
        </a:p>
        <a:p>
          <a:r>
            <a:rPr lang="en-GB" sz="1600" dirty="0" err="1" smtClean="0"/>
            <a:t>optimizator</a:t>
          </a:r>
          <a:r>
            <a:rPr lang="en-GB" sz="1600" dirty="0" smtClean="0"/>
            <a:t> in </a:t>
          </a:r>
          <a:r>
            <a:rPr lang="en-GB" sz="1600" dirty="0" err="1" smtClean="0"/>
            <a:t>učna</a:t>
          </a:r>
          <a:r>
            <a:rPr lang="en-GB" sz="1600" dirty="0" smtClean="0"/>
            <a:t> </a:t>
          </a:r>
          <a:r>
            <a:rPr lang="en-GB" sz="1600" dirty="0" err="1" smtClean="0"/>
            <a:t>stopnja</a:t>
          </a:r>
          <a:endParaRPr lang="en-GB" sz="1600" dirty="0" smtClean="0"/>
        </a:p>
      </dgm:t>
    </dgm:pt>
    <dgm:pt modelId="{0B6AA9D0-6685-43F7-96CA-EBFA9F5D82DD}" type="parTrans" cxnId="{03C49B1B-9D4A-4E16-A60A-D84F19D69AFB}">
      <dgm:prSet/>
      <dgm:spPr/>
      <dgm:t>
        <a:bodyPr/>
        <a:lstStyle/>
        <a:p>
          <a:endParaRPr lang="sl-SI"/>
        </a:p>
      </dgm:t>
    </dgm:pt>
    <dgm:pt modelId="{E4A80024-8877-4D28-9874-48738B8613D6}" type="sibTrans" cxnId="{03C49B1B-9D4A-4E16-A60A-D84F19D69AFB}">
      <dgm:prSet/>
      <dgm:spPr/>
      <dgm:t>
        <a:bodyPr/>
        <a:lstStyle/>
        <a:p>
          <a:endParaRPr lang="sl-SI"/>
        </a:p>
      </dgm:t>
    </dgm:pt>
    <dgm:pt modelId="{FDC5AFD3-707C-40BD-A5DD-EECE6F0AC325}">
      <dgm:prSet phldrT="[besedilo]" custT="1"/>
      <dgm:spPr/>
      <dgm:t>
        <a:bodyPr/>
        <a:lstStyle/>
        <a:p>
          <a:r>
            <a:rPr lang="en-GB" sz="1600" dirty="0" err="1" smtClean="0"/>
            <a:t>Izračun</a:t>
          </a:r>
          <a:r>
            <a:rPr lang="en-GB" sz="1600" dirty="0" smtClean="0"/>
            <a:t> </a:t>
          </a:r>
          <a:r>
            <a:rPr lang="en-GB" sz="1600" dirty="0" err="1" smtClean="0"/>
            <a:t>rešitve</a:t>
          </a:r>
          <a:r>
            <a:rPr lang="en-GB" sz="1600" dirty="0" smtClean="0"/>
            <a:t> z </a:t>
          </a:r>
          <a:r>
            <a:rPr lang="en-GB" sz="1600" dirty="0" err="1" smtClean="0"/>
            <a:t>izbranim</a:t>
          </a:r>
          <a:r>
            <a:rPr lang="en-GB" sz="1600" dirty="0" smtClean="0"/>
            <a:t> </a:t>
          </a:r>
          <a:r>
            <a:rPr lang="en-GB" sz="1600" dirty="0" err="1" smtClean="0"/>
            <a:t>modelom</a:t>
          </a:r>
          <a:endParaRPr lang="en-GB" sz="1600" dirty="0" smtClean="0"/>
        </a:p>
      </dgm:t>
    </dgm:pt>
    <dgm:pt modelId="{BA70DA15-651A-40A3-95EF-304060D2D69C}" type="parTrans" cxnId="{1CA4F0E7-5436-4CF0-A1E7-EB1C4BFDA7E0}">
      <dgm:prSet/>
      <dgm:spPr/>
      <dgm:t>
        <a:bodyPr/>
        <a:lstStyle/>
        <a:p>
          <a:endParaRPr lang="sl-SI"/>
        </a:p>
      </dgm:t>
    </dgm:pt>
    <dgm:pt modelId="{A04C1642-394D-4F5E-953C-0D8A3BDD2737}" type="sibTrans" cxnId="{1CA4F0E7-5436-4CF0-A1E7-EB1C4BFDA7E0}">
      <dgm:prSet/>
      <dgm:spPr/>
      <dgm:t>
        <a:bodyPr/>
        <a:lstStyle/>
        <a:p>
          <a:endParaRPr lang="sl-SI"/>
        </a:p>
      </dgm:t>
    </dgm:pt>
    <dgm:pt modelId="{4C241B7B-0F24-4B07-9D1A-6D0CC0D626EE}" type="pres">
      <dgm:prSet presAssocID="{9EBF63CB-B995-4970-87FF-37BF8483E91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sl-SI"/>
        </a:p>
      </dgm:t>
    </dgm:pt>
    <dgm:pt modelId="{AF3DC3E7-0E1B-4F38-966D-46F858DFB66A}" type="pres">
      <dgm:prSet presAssocID="{BB7F65FE-723F-4326-ADB5-36BDF36DE586}" presName="dummy" presStyleCnt="0"/>
      <dgm:spPr/>
    </dgm:pt>
    <dgm:pt modelId="{511B72A4-AB74-4F19-80E1-40EF6D632196}" type="pres">
      <dgm:prSet presAssocID="{BB7F65FE-723F-4326-ADB5-36BDF36DE58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sl-SI"/>
        </a:p>
      </dgm:t>
    </dgm:pt>
    <dgm:pt modelId="{703408F3-08D9-4A1A-957E-462278FC345D}" type="pres">
      <dgm:prSet presAssocID="{042A150C-9797-429F-BAEE-BF5BAB6A1C9A}" presName="sibTrans" presStyleLbl="node1" presStyleIdx="0" presStyleCnt="3"/>
      <dgm:spPr/>
      <dgm:t>
        <a:bodyPr/>
        <a:lstStyle/>
        <a:p>
          <a:endParaRPr lang="sl-SI"/>
        </a:p>
      </dgm:t>
    </dgm:pt>
    <dgm:pt modelId="{9426D2AE-A057-4DFE-AC54-4B6E15C4623D}" type="pres">
      <dgm:prSet presAssocID="{38088D2F-AB34-4397-9F69-1B6168D41B89}" presName="dummy" presStyleCnt="0"/>
      <dgm:spPr/>
    </dgm:pt>
    <dgm:pt modelId="{1C807AD3-6980-4B81-A446-E4FBDB55116C}" type="pres">
      <dgm:prSet presAssocID="{38088D2F-AB34-4397-9F69-1B6168D41B89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sl-SI"/>
        </a:p>
      </dgm:t>
    </dgm:pt>
    <dgm:pt modelId="{03E9A780-BC92-40AF-8FC2-D0790F097EE3}" type="pres">
      <dgm:prSet presAssocID="{E4A80024-8877-4D28-9874-48738B8613D6}" presName="sibTrans" presStyleLbl="node1" presStyleIdx="1" presStyleCnt="3"/>
      <dgm:spPr/>
      <dgm:t>
        <a:bodyPr/>
        <a:lstStyle/>
        <a:p>
          <a:endParaRPr lang="sl-SI"/>
        </a:p>
      </dgm:t>
    </dgm:pt>
    <dgm:pt modelId="{49FA9002-3B32-4683-9893-81A89CD5AB16}" type="pres">
      <dgm:prSet presAssocID="{FDC5AFD3-707C-40BD-A5DD-EECE6F0AC325}" presName="dummy" presStyleCnt="0"/>
      <dgm:spPr/>
    </dgm:pt>
    <dgm:pt modelId="{D5C01E40-C1F3-4F6B-B420-5E0B6E4F0AC6}" type="pres">
      <dgm:prSet presAssocID="{FDC5AFD3-707C-40BD-A5DD-EECE6F0AC325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sl-SI"/>
        </a:p>
      </dgm:t>
    </dgm:pt>
    <dgm:pt modelId="{A9BA3FDC-E182-42FF-9F32-17BB49ED8C0E}" type="pres">
      <dgm:prSet presAssocID="{A04C1642-394D-4F5E-953C-0D8A3BDD2737}" presName="sibTrans" presStyleLbl="node1" presStyleIdx="2" presStyleCnt="3"/>
      <dgm:spPr/>
      <dgm:t>
        <a:bodyPr/>
        <a:lstStyle/>
        <a:p>
          <a:endParaRPr lang="sl-SI"/>
        </a:p>
      </dgm:t>
    </dgm:pt>
  </dgm:ptLst>
  <dgm:cxnLst>
    <dgm:cxn modelId="{1CA4F0E7-5436-4CF0-A1E7-EB1C4BFDA7E0}" srcId="{9EBF63CB-B995-4970-87FF-37BF8483E91E}" destId="{FDC5AFD3-707C-40BD-A5DD-EECE6F0AC325}" srcOrd="2" destOrd="0" parTransId="{BA70DA15-651A-40A3-95EF-304060D2D69C}" sibTransId="{A04C1642-394D-4F5E-953C-0D8A3BDD2737}"/>
    <dgm:cxn modelId="{C68CCE53-8ED5-4794-841A-F31A9C4AC2F4}" type="presOf" srcId="{38088D2F-AB34-4397-9F69-1B6168D41B89}" destId="{1C807AD3-6980-4B81-A446-E4FBDB55116C}" srcOrd="0" destOrd="0" presId="urn:microsoft.com/office/officeart/2005/8/layout/cycle1"/>
    <dgm:cxn modelId="{B39C1AE5-C357-4A9E-BA0C-60DC8AF4B53C}" type="presOf" srcId="{BB7F65FE-723F-4326-ADB5-36BDF36DE586}" destId="{511B72A4-AB74-4F19-80E1-40EF6D632196}" srcOrd="0" destOrd="0" presId="urn:microsoft.com/office/officeart/2005/8/layout/cycle1"/>
    <dgm:cxn modelId="{03C49B1B-9D4A-4E16-A60A-D84F19D69AFB}" srcId="{9EBF63CB-B995-4970-87FF-37BF8483E91E}" destId="{38088D2F-AB34-4397-9F69-1B6168D41B89}" srcOrd="1" destOrd="0" parTransId="{0B6AA9D0-6685-43F7-96CA-EBFA9F5D82DD}" sibTransId="{E4A80024-8877-4D28-9874-48738B8613D6}"/>
    <dgm:cxn modelId="{7142F30A-6D67-40C8-9959-2E845224056F}" type="presOf" srcId="{FDC5AFD3-707C-40BD-A5DD-EECE6F0AC325}" destId="{D5C01E40-C1F3-4F6B-B420-5E0B6E4F0AC6}" srcOrd="0" destOrd="0" presId="urn:microsoft.com/office/officeart/2005/8/layout/cycle1"/>
    <dgm:cxn modelId="{CD10FCF3-8755-455C-82EC-9E251E1EFDA4}" type="presOf" srcId="{042A150C-9797-429F-BAEE-BF5BAB6A1C9A}" destId="{703408F3-08D9-4A1A-957E-462278FC345D}" srcOrd="0" destOrd="0" presId="urn:microsoft.com/office/officeart/2005/8/layout/cycle1"/>
    <dgm:cxn modelId="{F3D3EB4F-8B2F-4B7C-AD4A-75E1F63E37CF}" type="presOf" srcId="{9EBF63CB-B995-4970-87FF-37BF8483E91E}" destId="{4C241B7B-0F24-4B07-9D1A-6D0CC0D626EE}" srcOrd="0" destOrd="0" presId="urn:microsoft.com/office/officeart/2005/8/layout/cycle1"/>
    <dgm:cxn modelId="{11A5AC56-5384-48FD-9172-7ECF691CA0D0}" type="presOf" srcId="{E4A80024-8877-4D28-9874-48738B8613D6}" destId="{03E9A780-BC92-40AF-8FC2-D0790F097EE3}" srcOrd="0" destOrd="0" presId="urn:microsoft.com/office/officeart/2005/8/layout/cycle1"/>
    <dgm:cxn modelId="{CEA6E200-90A9-4B41-B2CC-370177B76576}" srcId="{9EBF63CB-B995-4970-87FF-37BF8483E91E}" destId="{BB7F65FE-723F-4326-ADB5-36BDF36DE586}" srcOrd="0" destOrd="0" parTransId="{335860A3-03BD-47EC-8F29-AB0BFDB6FB8C}" sibTransId="{042A150C-9797-429F-BAEE-BF5BAB6A1C9A}"/>
    <dgm:cxn modelId="{C086A7EC-6DE1-4F8D-9A0D-2D1C4B8E6131}" type="presOf" srcId="{A04C1642-394D-4F5E-953C-0D8A3BDD2737}" destId="{A9BA3FDC-E182-42FF-9F32-17BB49ED8C0E}" srcOrd="0" destOrd="0" presId="urn:microsoft.com/office/officeart/2005/8/layout/cycle1"/>
    <dgm:cxn modelId="{1769DF53-B446-4F97-828D-167EDFACD9AF}" type="presParOf" srcId="{4C241B7B-0F24-4B07-9D1A-6D0CC0D626EE}" destId="{AF3DC3E7-0E1B-4F38-966D-46F858DFB66A}" srcOrd="0" destOrd="0" presId="urn:microsoft.com/office/officeart/2005/8/layout/cycle1"/>
    <dgm:cxn modelId="{A413A260-025B-4ECA-A335-A0E5E7C5F111}" type="presParOf" srcId="{4C241B7B-0F24-4B07-9D1A-6D0CC0D626EE}" destId="{511B72A4-AB74-4F19-80E1-40EF6D632196}" srcOrd="1" destOrd="0" presId="urn:microsoft.com/office/officeart/2005/8/layout/cycle1"/>
    <dgm:cxn modelId="{35B929D8-83C5-4D1C-97ED-2C063EB5F420}" type="presParOf" srcId="{4C241B7B-0F24-4B07-9D1A-6D0CC0D626EE}" destId="{703408F3-08D9-4A1A-957E-462278FC345D}" srcOrd="2" destOrd="0" presId="urn:microsoft.com/office/officeart/2005/8/layout/cycle1"/>
    <dgm:cxn modelId="{20AE16DC-7367-40A0-AC71-0B962745B142}" type="presParOf" srcId="{4C241B7B-0F24-4B07-9D1A-6D0CC0D626EE}" destId="{9426D2AE-A057-4DFE-AC54-4B6E15C4623D}" srcOrd="3" destOrd="0" presId="urn:microsoft.com/office/officeart/2005/8/layout/cycle1"/>
    <dgm:cxn modelId="{E910D3BF-8D1C-41A6-9EBC-C2F15E58234E}" type="presParOf" srcId="{4C241B7B-0F24-4B07-9D1A-6D0CC0D626EE}" destId="{1C807AD3-6980-4B81-A446-E4FBDB55116C}" srcOrd="4" destOrd="0" presId="urn:microsoft.com/office/officeart/2005/8/layout/cycle1"/>
    <dgm:cxn modelId="{4A2166F1-0DC7-4E64-9FDD-2055AD310402}" type="presParOf" srcId="{4C241B7B-0F24-4B07-9D1A-6D0CC0D626EE}" destId="{03E9A780-BC92-40AF-8FC2-D0790F097EE3}" srcOrd="5" destOrd="0" presId="urn:microsoft.com/office/officeart/2005/8/layout/cycle1"/>
    <dgm:cxn modelId="{2DE35DCE-2F1F-4756-A53E-520D34596F52}" type="presParOf" srcId="{4C241B7B-0F24-4B07-9D1A-6D0CC0D626EE}" destId="{49FA9002-3B32-4683-9893-81A89CD5AB16}" srcOrd="6" destOrd="0" presId="urn:microsoft.com/office/officeart/2005/8/layout/cycle1"/>
    <dgm:cxn modelId="{A4E02FAA-662F-4FAD-B0AD-DF2B50F5B340}" type="presParOf" srcId="{4C241B7B-0F24-4B07-9D1A-6D0CC0D626EE}" destId="{D5C01E40-C1F3-4F6B-B420-5E0B6E4F0AC6}" srcOrd="7" destOrd="0" presId="urn:microsoft.com/office/officeart/2005/8/layout/cycle1"/>
    <dgm:cxn modelId="{2CD30A4E-62CC-46EC-A388-4909211D1339}" type="presParOf" srcId="{4C241B7B-0F24-4B07-9D1A-6D0CC0D626EE}" destId="{A9BA3FDC-E182-42FF-9F32-17BB49ED8C0E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B72A4-AB74-4F19-80E1-40EF6D632196}">
      <dsp:nvSpPr>
        <dsp:cNvPr id="0" name=""/>
        <dsp:cNvSpPr/>
      </dsp:nvSpPr>
      <dsp:spPr>
        <a:xfrm>
          <a:off x="4320731" y="362619"/>
          <a:ext cx="1855483" cy="1855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err="1" smtClean="0"/>
            <a:t>Primerjava</a:t>
          </a:r>
          <a:r>
            <a:rPr lang="en-GB" sz="2100" kern="1200" dirty="0" smtClean="0"/>
            <a:t> s </a:t>
          </a:r>
          <a:r>
            <a:rPr lang="en-GB" sz="2100" kern="1200" dirty="0" err="1" smtClean="0"/>
            <a:t>pravilno</a:t>
          </a:r>
          <a:r>
            <a:rPr lang="en-GB" sz="2100" kern="1200" dirty="0" smtClean="0"/>
            <a:t> </a:t>
          </a:r>
          <a:r>
            <a:rPr lang="en-GB" sz="2100" kern="1200" dirty="0" err="1" smtClean="0"/>
            <a:t>rešitvijo</a:t>
          </a:r>
          <a:endParaRPr lang="en-GB" sz="2100" kern="120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err="1" smtClean="0"/>
            <a:t>napaka</a:t>
          </a:r>
          <a:endParaRPr lang="sl-SI" kern="1200" dirty="0"/>
        </a:p>
      </dsp:txBody>
      <dsp:txXfrm>
        <a:off x="4320731" y="362619"/>
        <a:ext cx="1855483" cy="1855483"/>
      </dsp:txXfrm>
    </dsp:sp>
    <dsp:sp modelId="{703408F3-08D9-4A1A-957E-462278FC345D}">
      <dsp:nvSpPr>
        <dsp:cNvPr id="0" name=""/>
        <dsp:cNvSpPr/>
      </dsp:nvSpPr>
      <dsp:spPr>
        <a:xfrm>
          <a:off x="1497058" y="-1770"/>
          <a:ext cx="4384583" cy="4384583"/>
        </a:xfrm>
        <a:prstGeom prst="circularArrow">
          <a:avLst>
            <a:gd name="adj1" fmla="val 8252"/>
            <a:gd name="adj2" fmla="val 576426"/>
            <a:gd name="adj3" fmla="val 2962442"/>
            <a:gd name="adj4" fmla="val 52669"/>
            <a:gd name="adj5" fmla="val 962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07AD3-6980-4B81-A446-E4FBDB55116C}">
      <dsp:nvSpPr>
        <dsp:cNvPr id="0" name=""/>
        <dsp:cNvSpPr/>
      </dsp:nvSpPr>
      <dsp:spPr>
        <a:xfrm>
          <a:off x="2761608" y="3063100"/>
          <a:ext cx="1855483" cy="1855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err="1" smtClean="0"/>
            <a:t>Posodobitev</a:t>
          </a:r>
          <a:r>
            <a:rPr lang="en-GB" sz="2100" kern="1200" dirty="0" smtClean="0"/>
            <a:t> </a:t>
          </a:r>
          <a:r>
            <a:rPr lang="en-GB" sz="2100" kern="1200" dirty="0" err="1" smtClean="0"/>
            <a:t>uteži</a:t>
          </a:r>
          <a:r>
            <a:rPr lang="en-GB" sz="2100" kern="1200" dirty="0" smtClean="0"/>
            <a:t> v </a:t>
          </a:r>
          <a:r>
            <a:rPr lang="en-GB" sz="2100" kern="1200" dirty="0" err="1" smtClean="0"/>
            <a:t>modelu</a:t>
          </a:r>
          <a:endParaRPr lang="en-GB" sz="2100" kern="120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err="1" smtClean="0"/>
            <a:t>optimizator</a:t>
          </a:r>
          <a:r>
            <a:rPr lang="en-GB" sz="1600" kern="1200" dirty="0" smtClean="0"/>
            <a:t> in </a:t>
          </a:r>
          <a:r>
            <a:rPr lang="en-GB" sz="1600" kern="1200" dirty="0" err="1" smtClean="0"/>
            <a:t>učna</a:t>
          </a:r>
          <a:r>
            <a:rPr lang="en-GB" sz="1600" kern="1200" dirty="0" smtClean="0"/>
            <a:t> </a:t>
          </a:r>
          <a:r>
            <a:rPr lang="en-GB" sz="1600" kern="1200" dirty="0" err="1" smtClean="0"/>
            <a:t>stopnja</a:t>
          </a:r>
          <a:endParaRPr lang="en-GB" sz="1600" kern="1200" dirty="0" smtClean="0"/>
        </a:p>
      </dsp:txBody>
      <dsp:txXfrm>
        <a:off x="2761608" y="3063100"/>
        <a:ext cx="1855483" cy="1855483"/>
      </dsp:txXfrm>
    </dsp:sp>
    <dsp:sp modelId="{03E9A780-BC92-40AF-8FC2-D0790F097EE3}">
      <dsp:nvSpPr>
        <dsp:cNvPr id="0" name=""/>
        <dsp:cNvSpPr/>
      </dsp:nvSpPr>
      <dsp:spPr>
        <a:xfrm>
          <a:off x="1497058" y="-1770"/>
          <a:ext cx="4384583" cy="4384583"/>
        </a:xfrm>
        <a:prstGeom prst="circularArrow">
          <a:avLst>
            <a:gd name="adj1" fmla="val 8252"/>
            <a:gd name="adj2" fmla="val 576426"/>
            <a:gd name="adj3" fmla="val 10170905"/>
            <a:gd name="adj4" fmla="val 7261132"/>
            <a:gd name="adj5" fmla="val 962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01E40-C1F3-4F6B-B420-5E0B6E4F0AC6}">
      <dsp:nvSpPr>
        <dsp:cNvPr id="0" name=""/>
        <dsp:cNvSpPr/>
      </dsp:nvSpPr>
      <dsp:spPr>
        <a:xfrm>
          <a:off x="1202484" y="362619"/>
          <a:ext cx="1855483" cy="1855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err="1" smtClean="0"/>
            <a:t>Izračun</a:t>
          </a:r>
          <a:r>
            <a:rPr lang="en-GB" sz="1600" kern="1200" dirty="0" smtClean="0"/>
            <a:t> </a:t>
          </a:r>
          <a:r>
            <a:rPr lang="en-GB" sz="1600" kern="1200" dirty="0" err="1" smtClean="0"/>
            <a:t>rešitve</a:t>
          </a:r>
          <a:r>
            <a:rPr lang="en-GB" sz="1600" kern="1200" dirty="0" smtClean="0"/>
            <a:t> z </a:t>
          </a:r>
          <a:r>
            <a:rPr lang="en-GB" sz="1600" kern="1200" dirty="0" err="1" smtClean="0"/>
            <a:t>izbranim</a:t>
          </a:r>
          <a:r>
            <a:rPr lang="en-GB" sz="1600" kern="1200" dirty="0" smtClean="0"/>
            <a:t> </a:t>
          </a:r>
          <a:r>
            <a:rPr lang="en-GB" sz="1600" kern="1200" dirty="0" err="1" smtClean="0"/>
            <a:t>modelom</a:t>
          </a:r>
          <a:endParaRPr lang="en-GB" sz="1600" kern="1200" dirty="0" smtClean="0"/>
        </a:p>
      </dsp:txBody>
      <dsp:txXfrm>
        <a:off x="1202484" y="362619"/>
        <a:ext cx="1855483" cy="1855483"/>
      </dsp:txXfrm>
    </dsp:sp>
    <dsp:sp modelId="{A9BA3FDC-E182-42FF-9F32-17BB49ED8C0E}">
      <dsp:nvSpPr>
        <dsp:cNvPr id="0" name=""/>
        <dsp:cNvSpPr/>
      </dsp:nvSpPr>
      <dsp:spPr>
        <a:xfrm>
          <a:off x="1497058" y="-1770"/>
          <a:ext cx="4384583" cy="4384583"/>
        </a:xfrm>
        <a:prstGeom prst="circularArrow">
          <a:avLst>
            <a:gd name="adj1" fmla="val 8252"/>
            <a:gd name="adj2" fmla="val 576426"/>
            <a:gd name="adj3" fmla="val 16855401"/>
            <a:gd name="adj4" fmla="val 14968173"/>
            <a:gd name="adj5" fmla="val 962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Kliknite, da 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9757-FA60-4007-8671-A94C8BBD28A5}" type="datetimeFigureOut">
              <a:rPr lang="en-GB" smtClean="0"/>
              <a:t>13/07/2017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1EF1109-2DA1-4449-87C0-7A2BBB4BC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08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9757-FA60-4007-8671-A94C8BBD28A5}" type="datetimeFigureOut">
              <a:rPr lang="en-GB" smtClean="0"/>
              <a:t>13/07/2017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EF1109-2DA1-4449-87C0-7A2BBB4BC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88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9757-FA60-4007-8671-A94C8BBD28A5}" type="datetimeFigureOut">
              <a:rPr lang="en-GB" smtClean="0"/>
              <a:t>13/07/2017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EF1109-2DA1-4449-87C0-7A2BBB4BC186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0415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9757-FA60-4007-8671-A94C8BBD28A5}" type="datetimeFigureOut">
              <a:rPr lang="en-GB" smtClean="0"/>
              <a:t>13/07/2017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EF1109-2DA1-4449-87C0-7A2BBB4BC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236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9757-FA60-4007-8671-A94C8BBD28A5}" type="datetimeFigureOut">
              <a:rPr lang="en-GB" smtClean="0"/>
              <a:t>13/07/2017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EF1109-2DA1-4449-87C0-7A2BBB4BC186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1605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9757-FA60-4007-8671-A94C8BBD28A5}" type="datetimeFigureOut">
              <a:rPr lang="en-GB" smtClean="0"/>
              <a:t>13/07/2017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EF1109-2DA1-4449-87C0-7A2BBB4BC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354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9757-FA60-4007-8671-A94C8BBD28A5}" type="datetimeFigureOut">
              <a:rPr lang="en-GB" smtClean="0"/>
              <a:t>13/07/2017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1109-2DA1-4449-87C0-7A2BBB4BC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651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9757-FA60-4007-8671-A94C8BBD28A5}" type="datetimeFigureOut">
              <a:rPr lang="en-GB" smtClean="0"/>
              <a:t>13/07/2017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1109-2DA1-4449-87C0-7A2BBB4BC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13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9757-FA60-4007-8671-A94C8BBD28A5}" type="datetimeFigureOut">
              <a:rPr lang="en-GB" smtClean="0"/>
              <a:t>13/07/2017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1109-2DA1-4449-87C0-7A2BBB4BC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00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9757-FA60-4007-8671-A94C8BBD28A5}" type="datetimeFigureOut">
              <a:rPr lang="en-GB" smtClean="0"/>
              <a:t>13/07/2017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EF1109-2DA1-4449-87C0-7A2BBB4BC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51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9757-FA60-4007-8671-A94C8BBD28A5}" type="datetimeFigureOut">
              <a:rPr lang="en-GB" smtClean="0"/>
              <a:t>13/07/2017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EF1109-2DA1-4449-87C0-7A2BBB4BC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31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9757-FA60-4007-8671-A94C8BBD28A5}" type="datetimeFigureOut">
              <a:rPr lang="en-GB" smtClean="0"/>
              <a:t>13/07/2017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EF1109-2DA1-4449-87C0-7A2BBB4BC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80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9757-FA60-4007-8671-A94C8BBD28A5}" type="datetimeFigureOut">
              <a:rPr lang="en-GB" smtClean="0"/>
              <a:t>13/07/2017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1109-2DA1-4449-87C0-7A2BBB4BC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00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9757-FA60-4007-8671-A94C8BBD28A5}" type="datetimeFigureOut">
              <a:rPr lang="en-GB" smtClean="0"/>
              <a:t>13/07/2017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1109-2DA1-4449-87C0-7A2BBB4BC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08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9757-FA60-4007-8671-A94C8BBD28A5}" type="datetimeFigureOut">
              <a:rPr lang="en-GB" smtClean="0"/>
              <a:t>13/07/2017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1109-2DA1-4449-87C0-7A2BBB4BC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49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9757-FA60-4007-8671-A94C8BBD28A5}" type="datetimeFigureOut">
              <a:rPr lang="en-GB" smtClean="0"/>
              <a:t>13/07/2017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EF1109-2DA1-4449-87C0-7A2BBB4BC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50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9757-FA60-4007-8671-A94C8BBD28A5}" type="datetimeFigureOut">
              <a:rPr lang="en-GB" smtClean="0"/>
              <a:t>13/07/2017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1EF1109-2DA1-4449-87C0-7A2BBB4BC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85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  <p:sldLayoutId id="2147483992" r:id="rId14"/>
    <p:sldLayoutId id="2147483993" r:id="rId15"/>
    <p:sldLayoutId id="21474839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2589213" y="2885540"/>
            <a:ext cx="8915399" cy="2262781"/>
          </a:xfrm>
        </p:spPr>
        <p:txBody>
          <a:bodyPr>
            <a:normAutofit/>
          </a:bodyPr>
          <a:lstStyle/>
          <a:p>
            <a:r>
              <a:rPr lang="sl-SI" b="1" dirty="0" smtClean="0">
                <a:solidFill>
                  <a:srgbClr val="403E41"/>
                </a:solidFill>
              </a:rPr>
              <a:t>Globoko učenje</a:t>
            </a:r>
            <a:endParaRPr lang="en-GB" b="1" dirty="0">
              <a:solidFill>
                <a:srgbClr val="403E41"/>
              </a:solidFill>
            </a:endParaRP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2589213" y="5778044"/>
            <a:ext cx="8915398" cy="424349"/>
          </a:xfrm>
        </p:spPr>
        <p:txBody>
          <a:bodyPr/>
          <a:lstStyle/>
          <a:p>
            <a:pPr algn="r"/>
            <a:r>
              <a:rPr lang="en-GB" dirty="0"/>
              <a:t>d</a:t>
            </a:r>
            <a:r>
              <a:rPr lang="en-GB" dirty="0" smtClean="0"/>
              <a:t>r. </a:t>
            </a:r>
            <a:r>
              <a:rPr lang="en-GB" dirty="0" err="1" smtClean="0"/>
              <a:t>Iztok</a:t>
            </a:r>
            <a:r>
              <a:rPr lang="en-GB" dirty="0" smtClean="0"/>
              <a:t> </a:t>
            </a:r>
            <a:r>
              <a:rPr lang="en-GB" dirty="0" err="1" smtClean="0"/>
              <a:t>Kavkler</a:t>
            </a:r>
            <a:endParaRPr lang="en-GB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" t="1024"/>
          <a:stretch/>
        </p:blipFill>
        <p:spPr>
          <a:xfrm>
            <a:off x="5136910" y="735747"/>
            <a:ext cx="2735626" cy="790076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76" y="651985"/>
            <a:ext cx="1509835" cy="957600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9" t="20023" r="9379" b="25070"/>
          <a:stretch/>
        </p:blipFill>
        <p:spPr>
          <a:xfrm>
            <a:off x="8587735" y="707884"/>
            <a:ext cx="2317072" cy="845802"/>
          </a:xfrm>
          <a:prstGeom prst="rect">
            <a:avLst/>
          </a:prstGeom>
        </p:spPr>
      </p:pic>
      <p:sp>
        <p:nvSpPr>
          <p:cNvPr id="7" name="PoljeZBesedilom 6"/>
          <p:cNvSpPr txBox="1"/>
          <p:nvPr/>
        </p:nvSpPr>
        <p:spPr>
          <a:xfrm>
            <a:off x="2589213" y="6285776"/>
            <a:ext cx="7217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smtClean="0"/>
              <a:t>P</a:t>
            </a:r>
            <a:r>
              <a:rPr lang="sl-SI" sz="1000" b="1" dirty="0" err="1" smtClean="0"/>
              <a:t>rojekt</a:t>
            </a:r>
            <a:r>
              <a:rPr lang="sl-SI" sz="1000" b="1" dirty="0" smtClean="0"/>
              <a:t> </a:t>
            </a:r>
            <a:r>
              <a:rPr lang="sl-SI" sz="1000" b="1" dirty="0"/>
              <a:t>sofinancirata Republika Slovenija in Evropska unija iz Evropskega socialnega sklada</a:t>
            </a:r>
            <a:r>
              <a:rPr lang="sl-SI" sz="1000" dirty="0"/>
              <a:t>.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21040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/>
              <a:t>Tipi nevronskih </a:t>
            </a:r>
            <a:r>
              <a:rPr lang="sl-SI" dirty="0" smtClean="0"/>
              <a:t>mrež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400" dirty="0" err="1" smtClean="0"/>
              <a:t>Povratna</a:t>
            </a:r>
            <a:r>
              <a:rPr lang="en-GB" sz="2400" dirty="0" smtClean="0"/>
              <a:t> </a:t>
            </a:r>
            <a:r>
              <a:rPr lang="en-GB" sz="2400" dirty="0" err="1" smtClean="0"/>
              <a:t>nevronska</a:t>
            </a:r>
            <a:r>
              <a:rPr lang="en-GB" sz="2400" dirty="0" smtClean="0"/>
              <a:t> </a:t>
            </a:r>
            <a:r>
              <a:rPr lang="en-GB" sz="2400" dirty="0" err="1" smtClean="0"/>
              <a:t>mreža</a:t>
            </a:r>
            <a:endParaRPr lang="en-GB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2592925" y="1824566"/>
            <a:ext cx="8915400" cy="3777622"/>
          </a:xfrm>
        </p:spPr>
        <p:txBody>
          <a:bodyPr/>
          <a:lstStyle/>
          <a:p>
            <a:r>
              <a:rPr lang="en-GB" dirty="0" err="1" smtClean="0"/>
              <a:t>Povratna</a:t>
            </a:r>
            <a:r>
              <a:rPr lang="en-GB" dirty="0" smtClean="0"/>
              <a:t> </a:t>
            </a:r>
            <a:r>
              <a:rPr lang="en-GB" dirty="0" err="1" smtClean="0"/>
              <a:t>nevronska</a:t>
            </a:r>
            <a:r>
              <a:rPr lang="en-GB" dirty="0" smtClean="0"/>
              <a:t> </a:t>
            </a:r>
            <a:r>
              <a:rPr lang="en-GB" dirty="0" err="1" smtClean="0"/>
              <a:t>celica</a:t>
            </a:r>
            <a:r>
              <a:rPr lang="en-GB" dirty="0" smtClean="0"/>
              <a:t>,</a:t>
            </a:r>
          </a:p>
          <a:p>
            <a:r>
              <a:rPr lang="en-GB" dirty="0" smtClean="0"/>
              <a:t>LSTM – Long Sort-Term Memory, </a:t>
            </a:r>
          </a:p>
          <a:p>
            <a:r>
              <a:rPr lang="en-GB" dirty="0" smtClean="0"/>
              <a:t>GRU – Gated Recurrent Unit</a:t>
            </a:r>
            <a:endParaRPr lang="en-GB" dirty="0"/>
          </a:p>
          <a:p>
            <a:pPr marL="0" indent="0">
              <a:buNone/>
            </a:pPr>
            <a:r>
              <a:rPr lang="en-GB" sz="2000" b="1" dirty="0" smtClean="0"/>
              <a:t>+</a:t>
            </a:r>
            <a:r>
              <a:rPr lang="en-GB" dirty="0" smtClean="0"/>
              <a:t> : 	</a:t>
            </a:r>
            <a:r>
              <a:rPr lang="en-GB" dirty="0" err="1" smtClean="0"/>
              <a:t>Preprost</a:t>
            </a:r>
            <a:r>
              <a:rPr lang="en-GB" dirty="0" smtClean="0"/>
              <a:t> </a:t>
            </a:r>
            <a:r>
              <a:rPr lang="en-GB" dirty="0" err="1" smtClean="0"/>
              <a:t>koncept</a:t>
            </a:r>
            <a:r>
              <a:rPr lang="en-GB" dirty="0" smtClean="0"/>
              <a:t>, </a:t>
            </a:r>
            <a:r>
              <a:rPr lang="en-GB" dirty="0" err="1" smtClean="0"/>
              <a:t>odlične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delo</a:t>
            </a:r>
            <a:r>
              <a:rPr lang="en-GB" dirty="0" smtClean="0"/>
              <a:t> z </a:t>
            </a:r>
            <a:r>
              <a:rPr lang="en-GB" dirty="0" err="1" smtClean="0"/>
              <a:t>zaporednimi</a:t>
            </a:r>
            <a:r>
              <a:rPr lang="en-GB" dirty="0" smtClean="0"/>
              <a:t> </a:t>
            </a:r>
            <a:r>
              <a:rPr lang="en-GB" dirty="0" err="1" smtClean="0"/>
              <a:t>nabori</a:t>
            </a:r>
            <a:r>
              <a:rPr lang="en-GB" dirty="0" smtClean="0"/>
              <a:t> </a:t>
            </a:r>
            <a:r>
              <a:rPr lang="en-GB" dirty="0" err="1" smtClean="0"/>
              <a:t>podatkov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sz="2000" b="1" dirty="0" smtClean="0"/>
              <a:t>-</a:t>
            </a:r>
            <a:r>
              <a:rPr lang="en-GB" dirty="0" smtClean="0"/>
              <a:t> : 	</a:t>
            </a:r>
            <a:r>
              <a:rPr lang="en-GB" dirty="0" err="1" smtClean="0"/>
              <a:t>Zapletena</a:t>
            </a:r>
            <a:r>
              <a:rPr lang="en-GB" dirty="0" smtClean="0"/>
              <a:t> </a:t>
            </a:r>
            <a:r>
              <a:rPr lang="en-GB" dirty="0" err="1" smtClean="0"/>
              <a:t>implementacija</a:t>
            </a:r>
            <a:r>
              <a:rPr lang="en-GB" dirty="0" smtClean="0"/>
              <a:t>, </a:t>
            </a:r>
            <a:r>
              <a:rPr lang="en-GB" dirty="0" err="1" smtClean="0"/>
              <a:t>oteženo</a:t>
            </a:r>
            <a:r>
              <a:rPr lang="en-GB" dirty="0" smtClean="0"/>
              <a:t> </a:t>
            </a:r>
            <a:r>
              <a:rPr lang="en-GB" dirty="0" err="1" smtClean="0"/>
              <a:t>učenje</a:t>
            </a:r>
            <a:r>
              <a:rPr lang="en-GB" dirty="0" smtClean="0"/>
              <a:t>.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01" y="3910664"/>
            <a:ext cx="8767233" cy="230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9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Najpogostejše težave globoke</a:t>
            </a:r>
            <a:r>
              <a:rPr lang="en-GB" dirty="0" smtClean="0"/>
              <a:t>g</a:t>
            </a:r>
            <a:r>
              <a:rPr lang="sl-SI" dirty="0" smtClean="0"/>
              <a:t>a učenja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Hitro rastoči gradienti (e</a:t>
            </a:r>
            <a:r>
              <a:rPr lang="en-GB" dirty="0" err="1" smtClean="0"/>
              <a:t>xploding</a:t>
            </a:r>
            <a:r>
              <a:rPr lang="en-GB" dirty="0" smtClean="0"/>
              <a:t> gradient</a:t>
            </a:r>
            <a:r>
              <a:rPr lang="sl-SI" dirty="0" smtClean="0"/>
              <a:t>)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sl-SI" dirty="0" smtClean="0"/>
              <a:t>Ničelni gradienti (v</a:t>
            </a:r>
            <a:r>
              <a:rPr lang="en-GB" dirty="0" err="1" smtClean="0"/>
              <a:t>anishing</a:t>
            </a:r>
            <a:r>
              <a:rPr lang="en-GB" dirty="0" smtClean="0"/>
              <a:t> gradient</a:t>
            </a:r>
            <a:r>
              <a:rPr lang="sl-SI" dirty="0" smtClean="0"/>
              <a:t>)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sl-SI" dirty="0" smtClean="0"/>
              <a:t>Rešitve? Ogromno </a:t>
            </a:r>
            <a:r>
              <a:rPr lang="sl-SI" dirty="0" smtClean="0"/>
              <a:t>dobrih praks</a:t>
            </a:r>
            <a:r>
              <a:rPr lang="en-GB" dirty="0" smtClean="0"/>
              <a:t>.</a:t>
            </a:r>
            <a:endParaRPr lang="sl-SI" dirty="0" smtClean="0"/>
          </a:p>
          <a:p>
            <a:r>
              <a:rPr lang="sl-SI" dirty="0" smtClean="0"/>
              <a:t>Zapletena osnovna implementacija</a:t>
            </a:r>
            <a:r>
              <a:rPr lang="en-GB" dirty="0" smtClean="0"/>
              <a:t>.</a:t>
            </a:r>
            <a:endParaRPr lang="sl-SI" dirty="0" smtClean="0"/>
          </a:p>
          <a:p>
            <a:pPr marL="0" indent="0">
              <a:buNone/>
            </a:pPr>
            <a:endParaRPr lang="sl-SI" dirty="0" smtClean="0"/>
          </a:p>
          <a:p>
            <a:pPr marL="0" indent="0">
              <a:buNone/>
            </a:pPr>
            <a:r>
              <a:rPr lang="sl-SI" dirty="0" smtClean="0"/>
              <a:t>Rešitev:</a:t>
            </a:r>
          </a:p>
          <a:p>
            <a:r>
              <a:rPr lang="sl-SI" dirty="0" smtClean="0"/>
              <a:t>Uporaba knjižnic za globoko učenje</a:t>
            </a:r>
          </a:p>
          <a:p>
            <a:pPr lvl="1"/>
            <a:r>
              <a:rPr lang="en-GB" dirty="0" err="1" smtClean="0"/>
              <a:t>Tensorflow</a:t>
            </a:r>
            <a:r>
              <a:rPr lang="en-GB" dirty="0" smtClean="0"/>
              <a:t>, </a:t>
            </a:r>
            <a:r>
              <a:rPr lang="en-GB" dirty="0" err="1" smtClean="0"/>
              <a:t>Keras</a:t>
            </a:r>
            <a:r>
              <a:rPr lang="en-GB" dirty="0" smtClean="0"/>
              <a:t>, </a:t>
            </a:r>
            <a:r>
              <a:rPr lang="en-GB" dirty="0" err="1" smtClean="0"/>
              <a:t>Theano</a:t>
            </a:r>
            <a:r>
              <a:rPr lang="en-GB" dirty="0" smtClean="0"/>
              <a:t>, </a:t>
            </a:r>
            <a:r>
              <a:rPr lang="en-GB" dirty="0" err="1" smtClean="0"/>
              <a:t>Caffe</a:t>
            </a:r>
            <a:r>
              <a:rPr lang="en-GB" dirty="0" smtClean="0"/>
              <a:t> …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15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</a:t>
            </a:r>
            <a:r>
              <a:rPr lang="sl-SI" dirty="0" smtClean="0"/>
              <a:t>vod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err="1" smtClean="0"/>
              <a:t>Tehnološki</a:t>
            </a:r>
            <a:r>
              <a:rPr lang="en-GB" dirty="0" smtClean="0"/>
              <a:t> trend – </a:t>
            </a:r>
            <a:r>
              <a:rPr lang="en-GB" dirty="0" err="1" smtClean="0"/>
              <a:t>strojno</a:t>
            </a:r>
            <a:r>
              <a:rPr lang="en-GB" dirty="0" smtClean="0"/>
              <a:t> </a:t>
            </a:r>
            <a:r>
              <a:rPr lang="en-GB" dirty="0" err="1" smtClean="0"/>
              <a:t>učenje</a:t>
            </a:r>
            <a:endParaRPr lang="en-GB" dirty="0" smtClean="0"/>
          </a:p>
          <a:p>
            <a:pPr lvl="1"/>
            <a:r>
              <a:rPr lang="en-GB" dirty="0" err="1" smtClean="0"/>
              <a:t>Globoko</a:t>
            </a:r>
            <a:r>
              <a:rPr lang="en-GB" dirty="0" smtClean="0"/>
              <a:t> </a:t>
            </a:r>
            <a:r>
              <a:rPr lang="en-GB" dirty="0" err="1" smtClean="0"/>
              <a:t>učenje</a:t>
            </a:r>
            <a:r>
              <a:rPr lang="en-GB" dirty="0" smtClean="0"/>
              <a:t> v </a:t>
            </a:r>
            <a:r>
              <a:rPr lang="en-GB" dirty="0" err="1" smtClean="0"/>
              <a:t>industriji</a:t>
            </a:r>
            <a:r>
              <a:rPr lang="en-GB" dirty="0" smtClean="0"/>
              <a:t>:</a:t>
            </a:r>
          </a:p>
          <a:p>
            <a:pPr lvl="2"/>
            <a:r>
              <a:rPr lang="en-GB" dirty="0" smtClean="0"/>
              <a:t>Google (</a:t>
            </a:r>
            <a:r>
              <a:rPr lang="en-GB" dirty="0" err="1" smtClean="0"/>
              <a:t>iskalnik</a:t>
            </a:r>
            <a:r>
              <a:rPr lang="en-GB" dirty="0" smtClean="0"/>
              <a:t>, Translate, </a:t>
            </a:r>
            <a:r>
              <a:rPr lang="en-GB" dirty="0"/>
              <a:t>A</a:t>
            </a:r>
            <a:r>
              <a:rPr lang="en-GB" dirty="0" smtClean="0"/>
              <a:t>ssistant, Gmail spam filter …)</a:t>
            </a:r>
          </a:p>
          <a:p>
            <a:pPr lvl="2"/>
            <a:r>
              <a:rPr lang="en-GB" dirty="0" smtClean="0"/>
              <a:t>Samsung (Bixby …)</a:t>
            </a:r>
          </a:p>
          <a:p>
            <a:pPr lvl="2"/>
            <a:r>
              <a:rPr lang="en-GB" dirty="0" smtClean="0"/>
              <a:t>Apple (Siri …)</a:t>
            </a:r>
          </a:p>
          <a:p>
            <a:pPr lvl="2"/>
            <a:r>
              <a:rPr lang="en-GB" dirty="0" smtClean="0"/>
              <a:t>Amazon (AWS Alexa, Echo …)</a:t>
            </a:r>
          </a:p>
          <a:p>
            <a:pPr lvl="2"/>
            <a:r>
              <a:rPr lang="en-GB" dirty="0" smtClean="0"/>
              <a:t>Airbnb (</a:t>
            </a:r>
            <a:r>
              <a:rPr lang="en-GB" dirty="0" err="1" smtClean="0"/>
              <a:t>priporočila</a:t>
            </a:r>
            <a:r>
              <a:rPr lang="en-GB" dirty="0" smtClean="0"/>
              <a:t> …)</a:t>
            </a:r>
          </a:p>
          <a:p>
            <a:pPr lvl="2"/>
            <a:r>
              <a:rPr lang="en-GB" dirty="0" smtClean="0"/>
              <a:t>Facebook (</a:t>
            </a:r>
            <a:r>
              <a:rPr lang="en-GB" dirty="0" err="1" smtClean="0"/>
              <a:t>priporočila</a:t>
            </a:r>
            <a:r>
              <a:rPr lang="en-GB" dirty="0" smtClean="0"/>
              <a:t>, </a:t>
            </a:r>
            <a:r>
              <a:rPr lang="en-GB" dirty="0" err="1" smtClean="0"/>
              <a:t>prepoznavanje</a:t>
            </a:r>
            <a:r>
              <a:rPr lang="en-GB" dirty="0" smtClean="0"/>
              <a:t> </a:t>
            </a:r>
            <a:r>
              <a:rPr lang="en-GB" dirty="0" err="1" smtClean="0"/>
              <a:t>obraza</a:t>
            </a:r>
            <a:r>
              <a:rPr lang="en-GB" dirty="0" smtClean="0"/>
              <a:t> …)</a:t>
            </a:r>
          </a:p>
          <a:p>
            <a:pPr lvl="1"/>
            <a:r>
              <a:rPr lang="en-GB" dirty="0" smtClean="0"/>
              <a:t>1959 – Arthur Samuel</a:t>
            </a:r>
          </a:p>
          <a:p>
            <a:pPr lvl="1"/>
            <a:r>
              <a:rPr lang="en-GB" dirty="0" err="1" smtClean="0"/>
              <a:t>Algoritem</a:t>
            </a:r>
            <a:r>
              <a:rPr lang="en-GB" dirty="0" smtClean="0"/>
              <a:t>, </a:t>
            </a:r>
            <a:r>
              <a:rPr lang="en-GB" dirty="0" err="1" smtClean="0"/>
              <a:t>ki</a:t>
            </a:r>
            <a:r>
              <a:rPr lang="en-GB" dirty="0" smtClean="0"/>
              <a:t> se </a:t>
            </a:r>
            <a:r>
              <a:rPr lang="en-GB" dirty="0" err="1" smtClean="0"/>
              <a:t>uči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674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Kaj je to nevron</a:t>
            </a:r>
            <a:r>
              <a:rPr lang="sl-SI" dirty="0" smtClean="0"/>
              <a:t>?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800" dirty="0" err="1" smtClean="0"/>
              <a:t>človeški</a:t>
            </a:r>
            <a:r>
              <a:rPr lang="en-GB" sz="2800" dirty="0" smtClean="0"/>
              <a:t> </a:t>
            </a:r>
            <a:r>
              <a:rPr lang="en-GB" sz="2800" dirty="0" err="1" smtClean="0"/>
              <a:t>nevron</a:t>
            </a:r>
            <a:endParaRPr lang="sl-SI" dirty="0"/>
          </a:p>
        </p:txBody>
      </p:sp>
      <p:sp>
        <p:nvSpPr>
          <p:cNvPr id="6" name="Označba mesta vsebine 5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/>
          <a:lstStyle/>
          <a:p>
            <a:r>
              <a:rPr lang="en-GB" dirty="0" smtClean="0"/>
              <a:t>A – </a:t>
            </a:r>
            <a:r>
              <a:rPr lang="en-GB" dirty="0" err="1" smtClean="0"/>
              <a:t>Dendrit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B – </a:t>
            </a:r>
            <a:r>
              <a:rPr lang="en-GB" dirty="0" err="1" smtClean="0"/>
              <a:t>Telo</a:t>
            </a:r>
            <a:r>
              <a:rPr lang="en-GB" dirty="0" smtClean="0"/>
              <a:t> </a:t>
            </a:r>
            <a:r>
              <a:rPr lang="en-GB" dirty="0" err="1" smtClean="0"/>
              <a:t>okrog</a:t>
            </a:r>
            <a:r>
              <a:rPr lang="en-GB" dirty="0" smtClean="0"/>
              <a:t> </a:t>
            </a:r>
            <a:r>
              <a:rPr lang="en-GB" dirty="0" err="1" smtClean="0"/>
              <a:t>jedra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D-H – </a:t>
            </a:r>
            <a:r>
              <a:rPr lang="en-GB" dirty="0" err="1" smtClean="0"/>
              <a:t>Nevrit</a:t>
            </a:r>
            <a:endParaRPr lang="en-GB" dirty="0" smtClean="0"/>
          </a:p>
          <a:p>
            <a:endParaRPr lang="en-GB" dirty="0" smtClean="0"/>
          </a:p>
        </p:txBody>
      </p:sp>
      <p:pic>
        <p:nvPicPr>
          <p:cNvPr id="7" name="Označba mesta vseb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729" y="1452282"/>
            <a:ext cx="7356475" cy="395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Kaj je to </a:t>
            </a:r>
            <a:r>
              <a:rPr lang="en-GB" dirty="0" err="1" smtClean="0"/>
              <a:t>nevron</a:t>
            </a:r>
            <a:r>
              <a:rPr lang="sl-SI" dirty="0" smtClean="0"/>
              <a:t>?</a:t>
            </a:r>
            <a:r>
              <a:rPr lang="sl-SI" dirty="0"/>
              <a:t/>
            </a:r>
            <a:br>
              <a:rPr lang="sl-SI" dirty="0"/>
            </a:br>
            <a:r>
              <a:rPr lang="en-GB" sz="2800" dirty="0" err="1" smtClean="0"/>
              <a:t>umetni</a:t>
            </a:r>
            <a:r>
              <a:rPr lang="en-GB" sz="2800" dirty="0" smtClean="0"/>
              <a:t> </a:t>
            </a:r>
            <a:r>
              <a:rPr lang="en-GB" sz="2800" dirty="0" err="1" smtClean="0"/>
              <a:t>nevron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značba mesta vsebine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 smtClean="0"/>
                  <a:t>– </a:t>
                </a:r>
                <a:r>
                  <a:rPr lang="en-GB" dirty="0" err="1" smtClean="0"/>
                  <a:t>Vhod</a:t>
                </a:r>
                <a:r>
                  <a:rPr lang="en-GB" dirty="0" smtClean="0"/>
                  <a:t> 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O – </a:t>
                </a:r>
                <a:r>
                  <a:rPr lang="en-GB" dirty="0" err="1" smtClean="0"/>
                  <a:t>Jedro</a:t>
                </a:r>
                <a:r>
                  <a:rPr lang="en-GB" dirty="0" smtClean="0"/>
                  <a:t> (</a:t>
                </a:r>
                <a:r>
                  <a:rPr lang="en-GB" dirty="0" err="1" smtClean="0"/>
                  <a:t>aktivacijska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funkcija</a:t>
                </a:r>
                <a:r>
                  <a:rPr lang="en-GB" dirty="0" smtClean="0"/>
                  <a:t>)</a:t>
                </a:r>
              </a:p>
              <a:p>
                <a:endParaRPr lang="en-GB" dirty="0" smtClean="0"/>
              </a:p>
              <a:p>
                <a:r>
                  <a:rPr lang="en-GB" dirty="0" err="1" smtClean="0"/>
                  <a:t>Izhod</a:t>
                </a:r>
                <a:endParaRPr lang="en-GB" dirty="0" smtClean="0"/>
              </a:p>
              <a:p>
                <a:endParaRPr lang="en-GB" dirty="0" smtClean="0"/>
              </a:p>
              <a:p>
                <a:endParaRPr lang="en-GB" dirty="0" smtClean="0"/>
              </a:p>
            </p:txBody>
          </p:sp>
        </mc:Choice>
        <mc:Fallback xmlns="">
          <p:sp>
            <p:nvSpPr>
              <p:cNvPr id="4" name="Označba mesta vsebin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878" y="3347316"/>
            <a:ext cx="5665954" cy="279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5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831" y="3225771"/>
            <a:ext cx="2822781" cy="1906058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Kaj je to </a:t>
            </a:r>
            <a:r>
              <a:rPr lang="sl-SI" dirty="0" smtClean="0"/>
              <a:t>nevron</a:t>
            </a:r>
            <a:r>
              <a:rPr lang="en-GB" dirty="0" smtClean="0"/>
              <a:t>?</a:t>
            </a:r>
            <a:r>
              <a:rPr lang="sl-SI" dirty="0"/>
              <a:t/>
            </a:r>
            <a:br>
              <a:rPr lang="sl-SI" dirty="0"/>
            </a:br>
            <a:r>
              <a:rPr lang="en-GB" sz="2800" dirty="0" err="1" smtClean="0"/>
              <a:t>aktivacijske</a:t>
            </a:r>
            <a:r>
              <a:rPr lang="en-GB" sz="2800" dirty="0" smtClean="0"/>
              <a:t> </a:t>
            </a:r>
            <a:r>
              <a:rPr lang="en-GB" sz="2800" dirty="0" err="1" smtClean="0"/>
              <a:t>funkcije</a:t>
            </a:r>
            <a:endParaRPr lang="en-GB" dirty="0"/>
          </a:p>
        </p:txBody>
      </p:sp>
      <p:sp>
        <p:nvSpPr>
          <p:cNvPr id="4" name="Označba mesta vsebin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Hiperbolični</a:t>
            </a:r>
            <a:r>
              <a:rPr lang="en-GB" dirty="0"/>
              <a:t> </a:t>
            </a:r>
            <a:r>
              <a:rPr lang="en-GB" dirty="0" err="1" smtClean="0"/>
              <a:t>tangens</a:t>
            </a:r>
            <a:r>
              <a:rPr lang="en-GB" dirty="0" smtClean="0"/>
              <a:t> – (</a:t>
            </a:r>
            <a:r>
              <a:rPr lang="en-GB" dirty="0" err="1"/>
              <a:t>T</a:t>
            </a:r>
            <a:r>
              <a:rPr lang="en-GB" dirty="0" err="1" smtClean="0"/>
              <a:t>anh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Popravljene</a:t>
            </a:r>
            <a:r>
              <a:rPr lang="en-GB" dirty="0" smtClean="0"/>
              <a:t> </a:t>
            </a:r>
            <a:r>
              <a:rPr lang="en-GB" dirty="0" err="1"/>
              <a:t>linearne</a:t>
            </a:r>
            <a:r>
              <a:rPr lang="en-GB" dirty="0"/>
              <a:t> </a:t>
            </a:r>
            <a:r>
              <a:rPr lang="en-GB" dirty="0" err="1" smtClean="0"/>
              <a:t>enote</a:t>
            </a:r>
            <a:r>
              <a:rPr lang="en-GB" dirty="0" smtClean="0"/>
              <a:t> – (</a:t>
            </a:r>
            <a:r>
              <a:rPr lang="en-GB" dirty="0" err="1" smtClean="0"/>
              <a:t>ReLU</a:t>
            </a:r>
            <a:r>
              <a:rPr lang="en-GB" dirty="0" smtClean="0"/>
              <a:t> – Rectified Linear Units)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Softmax</a:t>
            </a:r>
            <a:r>
              <a:rPr lang="sl-SI" dirty="0" smtClean="0"/>
              <a:t> </a:t>
            </a:r>
            <a:br>
              <a:rPr lang="sl-SI" dirty="0" smtClean="0"/>
            </a:br>
            <a:r>
              <a:rPr lang="sl-SI" dirty="0" smtClean="0"/>
              <a:t>(</a:t>
            </a:r>
            <a:r>
              <a:rPr lang="sl-SI" dirty="0" err="1" smtClean="0"/>
              <a:t>sigmoida</a:t>
            </a:r>
            <a:r>
              <a:rPr lang="sl-SI" dirty="0" smtClean="0"/>
              <a:t>)</a:t>
            </a:r>
            <a:endParaRPr lang="en-GB" dirty="0" smtClean="0"/>
          </a:p>
          <a:p>
            <a:endParaRPr lang="en-GB" dirty="0" smtClean="0"/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" t="872" r="1159" b="679"/>
          <a:stretch/>
        </p:blipFill>
        <p:spPr>
          <a:xfrm>
            <a:off x="4518498" y="4022411"/>
            <a:ext cx="2720182" cy="2184400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712" y="1262793"/>
            <a:ext cx="2808288" cy="181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4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</a:t>
            </a:r>
            <a:r>
              <a:rPr lang="sl-SI" dirty="0" err="1" smtClean="0"/>
              <a:t>evronsk</a:t>
            </a:r>
            <a:r>
              <a:rPr lang="en-GB" dirty="0" smtClean="0"/>
              <a:t>a</a:t>
            </a:r>
            <a:r>
              <a:rPr lang="sl-SI" dirty="0" smtClean="0"/>
              <a:t> mrež</a:t>
            </a:r>
            <a:r>
              <a:rPr lang="en-GB" dirty="0" smtClean="0"/>
              <a:t>a</a:t>
            </a:r>
            <a:r>
              <a:rPr lang="sl-SI" dirty="0"/>
              <a:t/>
            </a:r>
            <a:br>
              <a:rPr lang="sl-SI" dirty="0"/>
            </a:br>
            <a:endParaRPr lang="en-GB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Sloji</a:t>
            </a:r>
            <a:r>
              <a:rPr lang="en-GB" dirty="0" smtClean="0"/>
              <a:t> </a:t>
            </a:r>
            <a:r>
              <a:rPr lang="en-GB" dirty="0" err="1" smtClean="0"/>
              <a:t>povezanih</a:t>
            </a:r>
            <a:r>
              <a:rPr lang="en-GB" dirty="0" smtClean="0"/>
              <a:t> </a:t>
            </a:r>
            <a:r>
              <a:rPr lang="en-GB" dirty="0" err="1" smtClean="0"/>
              <a:t>nevronov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Vhodni</a:t>
            </a:r>
            <a:r>
              <a:rPr lang="en-GB" dirty="0" smtClean="0"/>
              <a:t>/</a:t>
            </a:r>
            <a:r>
              <a:rPr lang="en-GB" dirty="0" err="1" smtClean="0"/>
              <a:t>izhodni</a:t>
            </a:r>
            <a:r>
              <a:rPr lang="en-GB" dirty="0" smtClean="0"/>
              <a:t> </a:t>
            </a:r>
            <a:r>
              <a:rPr lang="en-GB" dirty="0" err="1" smtClean="0"/>
              <a:t>sloj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err="1" smtClean="0"/>
              <a:t>Široke</a:t>
            </a:r>
            <a:r>
              <a:rPr lang="en-GB" dirty="0" smtClean="0"/>
              <a:t> </a:t>
            </a:r>
            <a:r>
              <a:rPr lang="en-GB" dirty="0" err="1" smtClean="0"/>
              <a:t>nevronske</a:t>
            </a:r>
            <a:r>
              <a:rPr lang="en-GB" dirty="0" smtClean="0"/>
              <a:t> </a:t>
            </a:r>
            <a:r>
              <a:rPr lang="en-GB" dirty="0" err="1" smtClean="0"/>
              <a:t>mreže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Globoke</a:t>
            </a:r>
            <a:r>
              <a:rPr lang="en-GB" dirty="0" smtClean="0"/>
              <a:t> </a:t>
            </a:r>
            <a:r>
              <a:rPr lang="en-GB" dirty="0" err="1" smtClean="0"/>
              <a:t>nevronske</a:t>
            </a:r>
            <a:r>
              <a:rPr lang="en-GB" dirty="0" smtClean="0"/>
              <a:t> </a:t>
            </a:r>
            <a:r>
              <a:rPr lang="en-GB" dirty="0" err="1" smtClean="0"/>
              <a:t>mreže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b="1" i="1" dirty="0" err="1" smtClean="0"/>
              <a:t>Hipoteza</a:t>
            </a:r>
            <a:r>
              <a:rPr lang="en-GB" dirty="0" smtClean="0"/>
              <a:t>: </a:t>
            </a:r>
            <a:r>
              <a:rPr lang="en-GB" dirty="0" err="1" smtClean="0"/>
              <a:t>Dovolj</a:t>
            </a:r>
            <a:r>
              <a:rPr lang="en-GB" dirty="0" smtClean="0"/>
              <a:t> </a:t>
            </a:r>
            <a:r>
              <a:rPr lang="en-GB" dirty="0" err="1" smtClean="0"/>
              <a:t>globoka</a:t>
            </a:r>
            <a:r>
              <a:rPr lang="en-GB" dirty="0" smtClean="0"/>
              <a:t> </a:t>
            </a:r>
            <a:r>
              <a:rPr lang="en-GB" dirty="0" err="1" smtClean="0"/>
              <a:t>nevronska</a:t>
            </a:r>
            <a:r>
              <a:rPr lang="en-GB" dirty="0" smtClean="0"/>
              <a:t> </a:t>
            </a:r>
            <a:r>
              <a:rPr lang="en-GB" dirty="0" err="1" smtClean="0"/>
              <a:t>mreža</a:t>
            </a:r>
            <a:r>
              <a:rPr lang="en-GB" dirty="0" smtClean="0"/>
              <a:t> </a:t>
            </a:r>
            <a:r>
              <a:rPr lang="en-GB" dirty="0" err="1" smtClean="0"/>
              <a:t>lahko</a:t>
            </a:r>
            <a:r>
              <a:rPr lang="en-GB" dirty="0" smtClean="0"/>
              <a:t> </a:t>
            </a:r>
            <a:r>
              <a:rPr lang="en-GB" dirty="0" err="1" smtClean="0"/>
              <a:t>reši</a:t>
            </a:r>
            <a:r>
              <a:rPr lang="en-GB" dirty="0" smtClean="0"/>
              <a:t> </a:t>
            </a:r>
            <a:r>
              <a:rPr lang="en-GB" dirty="0" err="1" smtClean="0"/>
              <a:t>vsak</a:t>
            </a:r>
            <a:r>
              <a:rPr lang="en-GB" dirty="0" smtClean="0"/>
              <a:t> problem.</a:t>
            </a:r>
          </a:p>
          <a:p>
            <a:r>
              <a:rPr lang="en-GB" b="1" i="1" dirty="0" err="1" smtClean="0"/>
              <a:t>Težava</a:t>
            </a:r>
            <a:r>
              <a:rPr lang="en-GB" dirty="0" smtClean="0"/>
              <a:t>: </a:t>
            </a:r>
            <a:r>
              <a:rPr lang="en-GB" dirty="0" err="1" smtClean="0"/>
              <a:t>Večja</a:t>
            </a:r>
            <a:r>
              <a:rPr lang="en-GB" dirty="0" smtClean="0"/>
              <a:t> </a:t>
            </a:r>
            <a:r>
              <a:rPr lang="en-GB" dirty="0" err="1" smtClean="0"/>
              <a:t>mreža</a:t>
            </a:r>
            <a:r>
              <a:rPr lang="en-GB" dirty="0"/>
              <a:t> =</a:t>
            </a:r>
            <a:r>
              <a:rPr lang="en-GB" dirty="0" smtClean="0"/>
              <a:t> </a:t>
            </a:r>
            <a:r>
              <a:rPr lang="en-GB" dirty="0" err="1" smtClean="0"/>
              <a:t>več</a:t>
            </a:r>
            <a:r>
              <a:rPr lang="en-GB" dirty="0" smtClean="0"/>
              <a:t> </a:t>
            </a:r>
            <a:r>
              <a:rPr lang="en-GB" dirty="0" err="1" smtClean="0"/>
              <a:t>prostora</a:t>
            </a:r>
            <a:r>
              <a:rPr lang="en-GB" dirty="0" smtClean="0"/>
              <a:t> in </a:t>
            </a:r>
            <a:r>
              <a:rPr lang="en-GB" dirty="0" err="1" smtClean="0"/>
              <a:t>daljše</a:t>
            </a:r>
            <a:r>
              <a:rPr lang="en-GB" dirty="0" smtClean="0"/>
              <a:t> </a:t>
            </a:r>
            <a:r>
              <a:rPr lang="en-GB" dirty="0" err="1" smtClean="0"/>
              <a:t>učenje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err="1" smtClean="0"/>
              <a:t>Brez</a:t>
            </a:r>
            <a:r>
              <a:rPr lang="en-GB" dirty="0" smtClean="0"/>
              <a:t> </a:t>
            </a:r>
            <a:r>
              <a:rPr lang="en-GB" dirty="0" err="1" smtClean="0"/>
              <a:t>aktivacije</a:t>
            </a:r>
            <a:r>
              <a:rPr lang="en-GB" dirty="0" smtClean="0"/>
              <a:t> in </a:t>
            </a:r>
            <a:r>
              <a:rPr lang="en-GB" dirty="0" err="1" smtClean="0"/>
              <a:t>samo</a:t>
            </a:r>
            <a:r>
              <a:rPr lang="en-GB" dirty="0" smtClean="0"/>
              <a:t> 2 </a:t>
            </a:r>
            <a:r>
              <a:rPr lang="en-GB" dirty="0" err="1" smtClean="0"/>
              <a:t>sloja</a:t>
            </a:r>
            <a:r>
              <a:rPr lang="en-GB" dirty="0" smtClean="0"/>
              <a:t> – </a:t>
            </a:r>
            <a:r>
              <a:rPr lang="en-GB" dirty="0" err="1" smtClean="0"/>
              <a:t>linearna</a:t>
            </a:r>
            <a:r>
              <a:rPr lang="en-GB" dirty="0" smtClean="0"/>
              <a:t> </a:t>
            </a:r>
            <a:r>
              <a:rPr lang="en-GB" dirty="0" err="1" smtClean="0"/>
              <a:t>regresija</a:t>
            </a:r>
            <a:endParaRPr lang="en-GB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299" y="704679"/>
            <a:ext cx="3196166" cy="384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7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4308913"/>
              </p:ext>
            </p:extLst>
          </p:nvPr>
        </p:nvGraphicFramePr>
        <p:xfrm>
          <a:off x="4813300" y="1264555"/>
          <a:ext cx="7378700" cy="491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Učenje</a:t>
            </a:r>
            <a:r>
              <a:rPr lang="en-GB" dirty="0" smtClean="0"/>
              <a:t> </a:t>
            </a:r>
            <a:r>
              <a:rPr lang="en-GB" dirty="0" err="1" smtClean="0"/>
              <a:t>nevronskih</a:t>
            </a:r>
            <a:r>
              <a:rPr lang="en-GB" dirty="0" smtClean="0"/>
              <a:t> </a:t>
            </a:r>
            <a:r>
              <a:rPr lang="en-GB" dirty="0" err="1" smtClean="0"/>
              <a:t>mrež</a:t>
            </a:r>
            <a:endParaRPr lang="en-GB" dirty="0"/>
          </a:p>
        </p:txBody>
      </p:sp>
      <p:sp>
        <p:nvSpPr>
          <p:cNvPr id="7" name="Označba mesta vsebine 2"/>
          <p:cNvSpPr>
            <a:spLocks noGrp="1"/>
          </p:cNvSpPr>
          <p:nvPr>
            <p:ph idx="1"/>
          </p:nvPr>
        </p:nvSpPr>
        <p:spPr>
          <a:xfrm>
            <a:off x="2589212" y="2698750"/>
            <a:ext cx="8915400" cy="3777622"/>
          </a:xfrm>
        </p:spPr>
        <p:txBody>
          <a:bodyPr>
            <a:normAutofit/>
          </a:bodyPr>
          <a:lstStyle/>
          <a:p>
            <a:r>
              <a:rPr lang="sl-SI" dirty="0" smtClean="0"/>
              <a:t>Vhodni podatki</a:t>
            </a:r>
          </a:p>
          <a:p>
            <a:pPr lvl="1"/>
            <a:r>
              <a:rPr lang="sl-SI" dirty="0" err="1" smtClean="0"/>
              <a:t>predprocesiranje</a:t>
            </a:r>
            <a:endParaRPr lang="sl-SI" dirty="0" smtClean="0"/>
          </a:p>
          <a:p>
            <a:r>
              <a:rPr lang="sl-SI" dirty="0" smtClean="0"/>
              <a:t>Fine nastavitve:</a:t>
            </a:r>
          </a:p>
          <a:p>
            <a:pPr lvl="1"/>
            <a:r>
              <a:rPr lang="sl-SI" dirty="0" err="1" smtClean="0"/>
              <a:t>optimizator</a:t>
            </a:r>
            <a:r>
              <a:rPr lang="sl-SI" dirty="0" smtClean="0"/>
              <a:t>,</a:t>
            </a:r>
            <a:endParaRPr lang="sl-SI" dirty="0" smtClean="0"/>
          </a:p>
          <a:p>
            <a:pPr lvl="1"/>
            <a:r>
              <a:rPr lang="sl-SI" dirty="0" smtClean="0"/>
              <a:t>stopnja učenja (</a:t>
            </a:r>
            <a:r>
              <a:rPr lang="sl-SI" dirty="0" err="1" smtClean="0"/>
              <a:t>learning</a:t>
            </a:r>
            <a:r>
              <a:rPr lang="sl-SI" dirty="0" smtClean="0"/>
              <a:t> </a:t>
            </a:r>
            <a:r>
              <a:rPr lang="sl-SI" dirty="0" err="1" smtClean="0"/>
              <a:t>rate</a:t>
            </a:r>
            <a:r>
              <a:rPr lang="sl-SI" dirty="0" smtClean="0"/>
              <a:t>),</a:t>
            </a:r>
          </a:p>
          <a:p>
            <a:pPr lvl="1"/>
            <a:r>
              <a:rPr lang="sl-SI" dirty="0" smtClean="0"/>
              <a:t>število ponovitev,</a:t>
            </a:r>
          </a:p>
          <a:p>
            <a:pPr lvl="1"/>
            <a:r>
              <a:rPr lang="sl-SI" dirty="0" smtClean="0"/>
              <a:t>naključno sito (</a:t>
            </a:r>
            <a:r>
              <a:rPr lang="sl-SI" dirty="0" err="1" smtClean="0"/>
              <a:t>dropout</a:t>
            </a:r>
            <a:r>
              <a:rPr lang="sl-SI" dirty="0" smtClean="0"/>
              <a:t>),</a:t>
            </a:r>
          </a:p>
          <a:p>
            <a:pPr lvl="1"/>
            <a:r>
              <a:rPr lang="sl-SI" dirty="0" smtClean="0"/>
              <a:t>manjšanje učne stopnje </a:t>
            </a: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>(</a:t>
            </a:r>
            <a:r>
              <a:rPr lang="sl-SI" dirty="0" err="1" smtClean="0"/>
              <a:t>learning</a:t>
            </a:r>
            <a:r>
              <a:rPr lang="sl-SI" dirty="0" smtClean="0"/>
              <a:t> </a:t>
            </a:r>
            <a:r>
              <a:rPr lang="sl-SI" dirty="0" err="1" smtClean="0"/>
              <a:t>rate</a:t>
            </a:r>
            <a:r>
              <a:rPr lang="sl-SI" dirty="0" smtClean="0"/>
              <a:t> </a:t>
            </a:r>
            <a:r>
              <a:rPr lang="sl-SI" dirty="0" err="1" smtClean="0"/>
              <a:t>decay</a:t>
            </a:r>
            <a:r>
              <a:rPr lang="sl-SI" dirty="0" smtClean="0"/>
              <a:t>),</a:t>
            </a:r>
          </a:p>
          <a:p>
            <a:pPr lvl="1"/>
            <a:r>
              <a:rPr lang="sl-SI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744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Vzvratno</a:t>
            </a:r>
            <a:r>
              <a:rPr lang="en-GB" dirty="0" smtClean="0"/>
              <a:t> </a:t>
            </a:r>
            <a:r>
              <a:rPr lang="en-GB" dirty="0" err="1" smtClean="0"/>
              <a:t>razširjanje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800" i="1" dirty="0" err="1" smtClean="0"/>
              <a:t>ang.</a:t>
            </a:r>
            <a:r>
              <a:rPr lang="en-GB" sz="2800" i="1" dirty="0" smtClean="0"/>
              <a:t> Backpropagation</a:t>
            </a:r>
            <a:endParaRPr lang="en-GB" sz="2800" i="1" dirty="0"/>
          </a:p>
        </p:txBody>
      </p:sp>
      <p:pic>
        <p:nvPicPr>
          <p:cNvPr id="8" name="Slika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229" y="4125768"/>
            <a:ext cx="5170107" cy="2533272"/>
          </a:xfrm>
          <a:prstGeom prst="rect">
            <a:avLst/>
          </a:prstGeom>
        </p:spPr>
      </p:pic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Optimizacijski algoritem.</a:t>
            </a:r>
            <a:endParaRPr lang="en-GB" dirty="0" smtClean="0"/>
          </a:p>
          <a:p>
            <a:r>
              <a:rPr lang="en-GB" dirty="0" err="1" smtClean="0"/>
              <a:t>Prehod</a:t>
            </a:r>
            <a:r>
              <a:rPr lang="en-GB" dirty="0" smtClean="0"/>
              <a:t> </a:t>
            </a:r>
            <a:r>
              <a:rPr lang="en-GB" dirty="0" err="1" smtClean="0"/>
              <a:t>naprej</a:t>
            </a:r>
            <a:r>
              <a:rPr lang="en-GB" dirty="0" smtClean="0"/>
              <a:t> </a:t>
            </a:r>
            <a:r>
              <a:rPr lang="en-GB" sz="1400" dirty="0" smtClean="0"/>
              <a:t>(</a:t>
            </a:r>
            <a:r>
              <a:rPr lang="en-GB" sz="1400" dirty="0" err="1" smtClean="0"/>
              <a:t>za</a:t>
            </a:r>
            <a:r>
              <a:rPr lang="en-GB" sz="1400" dirty="0" smtClean="0"/>
              <a:t> </a:t>
            </a:r>
            <a:r>
              <a:rPr lang="en-GB" sz="1400" dirty="0" err="1" smtClean="0"/>
              <a:t>vsak</a:t>
            </a:r>
            <a:r>
              <a:rPr lang="en-GB" sz="1400" dirty="0" smtClean="0"/>
              <a:t> </a:t>
            </a:r>
            <a:r>
              <a:rPr lang="en-GB" sz="1400" dirty="0" err="1" smtClean="0"/>
              <a:t>vhodni</a:t>
            </a:r>
            <a:r>
              <a:rPr lang="en-GB" sz="1400" dirty="0" smtClean="0"/>
              <a:t> </a:t>
            </a:r>
            <a:r>
              <a:rPr lang="en-GB" sz="1400" dirty="0" err="1" smtClean="0"/>
              <a:t>podatek</a:t>
            </a:r>
            <a:r>
              <a:rPr lang="en-GB" sz="1400" dirty="0" smtClean="0"/>
              <a:t>):</a:t>
            </a:r>
          </a:p>
          <a:p>
            <a:pPr lvl="1"/>
            <a:r>
              <a:rPr lang="en-GB" dirty="0" err="1" smtClean="0"/>
              <a:t>Izračun</a:t>
            </a:r>
            <a:r>
              <a:rPr lang="en-GB" dirty="0" smtClean="0"/>
              <a:t> </a:t>
            </a:r>
            <a:r>
              <a:rPr lang="en-GB" dirty="0" err="1" smtClean="0"/>
              <a:t>vrednosti</a:t>
            </a:r>
            <a:r>
              <a:rPr lang="en-GB" dirty="0" smtClean="0"/>
              <a:t>.</a:t>
            </a:r>
          </a:p>
          <a:p>
            <a:pPr lvl="1"/>
            <a:r>
              <a:rPr lang="en-GB" dirty="0" err="1" smtClean="0"/>
              <a:t>Izračun</a:t>
            </a:r>
            <a:r>
              <a:rPr lang="en-GB" dirty="0" smtClean="0"/>
              <a:t> </a:t>
            </a:r>
            <a:r>
              <a:rPr lang="en-GB" dirty="0" err="1" smtClean="0"/>
              <a:t>napake</a:t>
            </a:r>
            <a:r>
              <a:rPr lang="en-GB" dirty="0" smtClean="0"/>
              <a:t> .</a:t>
            </a:r>
          </a:p>
          <a:p>
            <a:r>
              <a:rPr lang="en-GB" dirty="0" err="1" smtClean="0"/>
              <a:t>Prehod</a:t>
            </a:r>
            <a:r>
              <a:rPr lang="en-GB" dirty="0" smtClean="0"/>
              <a:t> </a:t>
            </a:r>
            <a:r>
              <a:rPr lang="en-GB" dirty="0" err="1" smtClean="0"/>
              <a:t>nazaj</a:t>
            </a:r>
            <a:r>
              <a:rPr lang="en-GB" dirty="0" smtClean="0"/>
              <a:t> </a:t>
            </a:r>
            <a:r>
              <a:rPr lang="en-GB" sz="1400" dirty="0" smtClean="0"/>
              <a:t>(</a:t>
            </a:r>
            <a:r>
              <a:rPr lang="en-GB" sz="1400" dirty="0" err="1" smtClean="0"/>
              <a:t>za</a:t>
            </a:r>
            <a:r>
              <a:rPr lang="en-GB" sz="1400" dirty="0" smtClean="0"/>
              <a:t> </a:t>
            </a:r>
            <a:r>
              <a:rPr lang="en-GB" sz="1400" dirty="0" err="1" smtClean="0"/>
              <a:t>vsak</a:t>
            </a:r>
            <a:r>
              <a:rPr lang="en-GB" sz="1400" dirty="0" smtClean="0"/>
              <a:t> </a:t>
            </a:r>
            <a:r>
              <a:rPr lang="en-GB" sz="1400" dirty="0" err="1" smtClean="0"/>
              <a:t>vhodni</a:t>
            </a:r>
            <a:r>
              <a:rPr lang="en-GB" sz="1400" dirty="0" smtClean="0"/>
              <a:t> </a:t>
            </a:r>
            <a:r>
              <a:rPr lang="en-GB" sz="1400" dirty="0" err="1" smtClean="0"/>
              <a:t>podatek</a:t>
            </a:r>
            <a:r>
              <a:rPr lang="en-GB" sz="1400" dirty="0" smtClean="0"/>
              <a:t>):</a:t>
            </a:r>
          </a:p>
          <a:p>
            <a:pPr lvl="1"/>
            <a:r>
              <a:rPr lang="en-GB" dirty="0" err="1" smtClean="0"/>
              <a:t>Izračun</a:t>
            </a:r>
            <a:r>
              <a:rPr lang="en-GB" dirty="0" smtClean="0"/>
              <a:t> </a:t>
            </a:r>
            <a:r>
              <a:rPr lang="en-GB" dirty="0" err="1" smtClean="0"/>
              <a:t>vpliva</a:t>
            </a:r>
            <a:r>
              <a:rPr lang="en-GB" dirty="0" smtClean="0"/>
              <a:t> </a:t>
            </a:r>
            <a:r>
              <a:rPr lang="en-GB" dirty="0" err="1" smtClean="0"/>
              <a:t>uteži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končno</a:t>
            </a:r>
            <a:r>
              <a:rPr lang="en-GB" dirty="0" smtClean="0"/>
              <a:t> </a:t>
            </a:r>
            <a:r>
              <a:rPr lang="en-GB" dirty="0" err="1" smtClean="0"/>
              <a:t>napako</a:t>
            </a:r>
            <a:r>
              <a:rPr lang="en-GB" dirty="0" smtClean="0"/>
              <a:t> </a:t>
            </a:r>
            <a:r>
              <a:rPr lang="en-GB" dirty="0" smtClean="0"/>
              <a:t>(</a:t>
            </a:r>
            <a:r>
              <a:rPr lang="sl-SI" dirty="0" smtClean="0"/>
              <a:t>parcialni</a:t>
            </a:r>
            <a:r>
              <a:rPr lang="en-GB" dirty="0" smtClean="0"/>
              <a:t> </a:t>
            </a:r>
            <a:r>
              <a:rPr lang="en-GB" dirty="0" err="1" smtClean="0"/>
              <a:t>odvodi</a:t>
            </a:r>
            <a:r>
              <a:rPr lang="en-GB" dirty="0" smtClean="0"/>
              <a:t>).</a:t>
            </a:r>
          </a:p>
          <a:p>
            <a:pPr lvl="1"/>
            <a:r>
              <a:rPr lang="en-GB" dirty="0" err="1" smtClean="0"/>
              <a:t>Sprememba</a:t>
            </a:r>
            <a:r>
              <a:rPr lang="en-GB" dirty="0" smtClean="0"/>
              <a:t> </a:t>
            </a:r>
            <a:r>
              <a:rPr lang="en-GB" dirty="0" err="1" smtClean="0"/>
              <a:t>vrednosti</a:t>
            </a:r>
            <a:r>
              <a:rPr lang="en-GB" dirty="0" smtClean="0"/>
              <a:t> </a:t>
            </a:r>
            <a:r>
              <a:rPr lang="en-GB" dirty="0" err="1" smtClean="0"/>
              <a:t>uteži</a:t>
            </a:r>
            <a:r>
              <a:rPr lang="en-GB" dirty="0" smtClean="0"/>
              <a:t>.</a:t>
            </a: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488636"/>
            <a:ext cx="4152900" cy="3533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jeZBesedilom 5"/>
              <p:cNvSpPr txBox="1"/>
              <p:nvPr/>
            </p:nvSpPr>
            <p:spPr>
              <a:xfrm>
                <a:off x="2093912" y="5424798"/>
                <a:ext cx="3440493" cy="573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PoljeZBesedilom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912" y="5424798"/>
                <a:ext cx="3440493" cy="5735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5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1" y="2325790"/>
            <a:ext cx="5599311" cy="4087710"/>
          </a:xfr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/>
              <a:t>Tipi nevronskih </a:t>
            </a:r>
            <a:r>
              <a:rPr lang="sl-SI" dirty="0" smtClean="0"/>
              <a:t>mrež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400" dirty="0" err="1" smtClean="0"/>
              <a:t>Konvolucijska</a:t>
            </a:r>
            <a:r>
              <a:rPr lang="en-GB" sz="2400" dirty="0" smtClean="0"/>
              <a:t> </a:t>
            </a:r>
            <a:r>
              <a:rPr lang="en-GB" sz="2400" dirty="0" err="1" smtClean="0"/>
              <a:t>nevronska</a:t>
            </a:r>
            <a:r>
              <a:rPr lang="en-GB" sz="2400" dirty="0" smtClean="0"/>
              <a:t> </a:t>
            </a:r>
            <a:r>
              <a:rPr lang="en-GB" sz="2400" dirty="0" err="1" smtClean="0"/>
              <a:t>mreža</a:t>
            </a:r>
            <a:endParaRPr lang="en-GB" dirty="0"/>
          </a:p>
        </p:txBody>
      </p:sp>
      <p:sp>
        <p:nvSpPr>
          <p:cNvPr id="5" name="Označba mesta vsebine 2"/>
          <p:cNvSpPr txBox="1">
            <a:spLocks/>
          </p:cNvSpPr>
          <p:nvPr/>
        </p:nvSpPr>
        <p:spPr>
          <a:xfrm>
            <a:off x="7156979" y="21971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>
                <a:solidFill>
                  <a:srgbClr val="92D050"/>
                </a:solidFill>
              </a:rPr>
              <a:t>	</a:t>
            </a:r>
            <a:r>
              <a:rPr lang="en-GB" b="1" dirty="0" err="1" smtClean="0">
                <a:solidFill>
                  <a:srgbClr val="92D050"/>
                </a:solidFill>
              </a:rPr>
              <a:t>Slika</a:t>
            </a:r>
            <a:r>
              <a:rPr lang="en-GB" b="1" dirty="0" smtClean="0">
                <a:solidFill>
                  <a:srgbClr val="92D050"/>
                </a:solidFill>
              </a:rPr>
              <a:t> ≈ </a:t>
            </a:r>
            <a:r>
              <a:rPr lang="en-GB" b="1" dirty="0" err="1" smtClean="0">
                <a:solidFill>
                  <a:srgbClr val="92D050"/>
                </a:solidFill>
              </a:rPr>
              <a:t>matrika</a:t>
            </a:r>
            <a:r>
              <a:rPr lang="en-GB" b="1" dirty="0" smtClean="0">
                <a:solidFill>
                  <a:srgbClr val="92D050"/>
                </a:solidFill>
              </a:rPr>
              <a:t> </a:t>
            </a:r>
            <a:r>
              <a:rPr lang="en-GB" b="1" dirty="0" err="1" smtClean="0">
                <a:solidFill>
                  <a:srgbClr val="92D050"/>
                </a:solidFill>
              </a:rPr>
              <a:t>pikslov</a:t>
            </a:r>
            <a:endParaRPr lang="en-GB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FFC000"/>
                </a:solidFill>
              </a:rPr>
              <a:t>	</a:t>
            </a:r>
            <a:r>
              <a:rPr lang="en-GB" b="1" dirty="0" err="1" smtClean="0">
                <a:solidFill>
                  <a:srgbClr val="FFC000"/>
                </a:solidFill>
              </a:rPr>
              <a:t>Konvolucijski</a:t>
            </a:r>
            <a:r>
              <a:rPr lang="en-GB" b="1" dirty="0" smtClean="0">
                <a:solidFill>
                  <a:srgbClr val="FFC000"/>
                </a:solidFill>
              </a:rPr>
              <a:t> filter</a:t>
            </a:r>
          </a:p>
          <a:p>
            <a:pPr marL="0" indent="0">
              <a:buNone/>
            </a:pPr>
            <a:r>
              <a:rPr lang="en-GB" b="1" dirty="0">
                <a:solidFill>
                  <a:srgbClr val="FDB1B1"/>
                </a:solidFill>
              </a:rPr>
              <a:t>	</a:t>
            </a:r>
            <a:r>
              <a:rPr lang="en-GB" b="1" dirty="0" err="1" smtClean="0">
                <a:solidFill>
                  <a:srgbClr val="FDB1B1"/>
                </a:solidFill>
              </a:rPr>
              <a:t>Konvolucijska</a:t>
            </a:r>
            <a:r>
              <a:rPr lang="en-GB" b="1" dirty="0" smtClean="0">
                <a:solidFill>
                  <a:srgbClr val="FDB1B1"/>
                </a:solidFill>
              </a:rPr>
              <a:t> </a:t>
            </a:r>
            <a:r>
              <a:rPr lang="en-GB" b="1" dirty="0" err="1" smtClean="0">
                <a:solidFill>
                  <a:srgbClr val="FDB1B1"/>
                </a:solidFill>
              </a:rPr>
              <a:t>lastnost</a:t>
            </a:r>
            <a:r>
              <a:rPr lang="en-GB" b="1" dirty="0" smtClean="0">
                <a:solidFill>
                  <a:srgbClr val="FDB1B1"/>
                </a:solidFill>
              </a:rPr>
              <a:t> (feature</a:t>
            </a:r>
            <a:r>
              <a:rPr lang="en-GB" b="1" dirty="0" smtClean="0">
                <a:solidFill>
                  <a:srgbClr val="FDB1B1"/>
                </a:solidFill>
              </a:rPr>
              <a:t>)</a:t>
            </a:r>
            <a:endParaRPr lang="sl-SI" b="1" dirty="0" smtClean="0">
              <a:solidFill>
                <a:srgbClr val="FDB1B1"/>
              </a:solidFill>
            </a:endParaRPr>
          </a:p>
          <a:p>
            <a:pPr marL="0" indent="0">
              <a:buNone/>
            </a:pPr>
            <a:r>
              <a:rPr lang="sl-SI" b="1" dirty="0">
                <a:solidFill>
                  <a:srgbClr val="FDB1B1"/>
                </a:solidFill>
              </a:rPr>
              <a:t>	</a:t>
            </a:r>
            <a:r>
              <a:rPr lang="sl-SI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Združevanje (</a:t>
            </a:r>
            <a:r>
              <a:rPr lang="sl-SI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pooling</a:t>
            </a:r>
            <a:r>
              <a:rPr lang="sl-SI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en-GB" b="1" dirty="0" smtClean="0">
                <a:solidFill>
                  <a:srgbClr val="FDB1B1"/>
                </a:solidFill>
              </a:rPr>
              <a:t> </a:t>
            </a:r>
            <a:endParaRPr lang="en-GB" b="1" dirty="0" smtClean="0">
              <a:solidFill>
                <a:srgbClr val="FDB1B1"/>
              </a:solidFill>
            </a:endParaRPr>
          </a:p>
          <a:p>
            <a:endParaRPr lang="en-GB" dirty="0" smtClean="0"/>
          </a:p>
          <a:p>
            <a:pPr marL="457200" lvl="1" indent="0">
              <a:buNone/>
            </a:pPr>
            <a:r>
              <a:rPr lang="en-GB" sz="2000" b="1" dirty="0" smtClean="0"/>
              <a:t>+</a:t>
            </a:r>
            <a:r>
              <a:rPr lang="en-GB" dirty="0" smtClean="0"/>
              <a:t> :	</a:t>
            </a:r>
            <a:r>
              <a:rPr lang="en-GB" dirty="0" err="1" smtClean="0"/>
              <a:t>hitro</a:t>
            </a:r>
            <a:r>
              <a:rPr lang="en-GB" dirty="0" smtClean="0"/>
              <a:t> </a:t>
            </a:r>
            <a:r>
              <a:rPr lang="en-GB" dirty="0" err="1" smtClean="0"/>
              <a:t>učenje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GPU</a:t>
            </a:r>
          </a:p>
          <a:p>
            <a:pPr marL="457200" lvl="1" indent="0">
              <a:buNone/>
            </a:pPr>
            <a:r>
              <a:rPr lang="en-GB" dirty="0" smtClean="0"/>
              <a:t>	</a:t>
            </a:r>
            <a:r>
              <a:rPr lang="en-GB" dirty="0" err="1" smtClean="0"/>
              <a:t>odlične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delo</a:t>
            </a:r>
            <a:r>
              <a:rPr lang="en-GB" dirty="0" smtClean="0"/>
              <a:t> s </a:t>
            </a:r>
            <a:r>
              <a:rPr lang="en-GB" dirty="0" err="1" smtClean="0"/>
              <a:t>slikami</a:t>
            </a: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r>
              <a:rPr lang="en-GB" sz="2000" b="1" dirty="0" smtClean="0"/>
              <a:t>-</a:t>
            </a:r>
            <a:r>
              <a:rPr lang="en-GB" dirty="0" smtClean="0"/>
              <a:t> :	</a:t>
            </a:r>
            <a:r>
              <a:rPr lang="en-GB" dirty="0" err="1" smtClean="0"/>
              <a:t>zavzemajo</a:t>
            </a:r>
            <a:r>
              <a:rPr lang="en-GB" dirty="0" smtClean="0"/>
              <a:t> </a:t>
            </a:r>
            <a:r>
              <a:rPr lang="en-GB" dirty="0" err="1" smtClean="0"/>
              <a:t>dosti</a:t>
            </a:r>
            <a:r>
              <a:rPr lang="en-GB" dirty="0" smtClean="0"/>
              <a:t> </a:t>
            </a:r>
            <a:r>
              <a:rPr lang="en-GB" dirty="0" err="1" smtClean="0"/>
              <a:t>prostora</a:t>
            </a:r>
            <a:endParaRPr lang="en-GB" dirty="0" smtClean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527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Šelest">
  <a:themeElements>
    <a:clrScheme name="Po meri 5">
      <a:dk1>
        <a:srgbClr val="FFFFFF"/>
      </a:dk1>
      <a:lt1>
        <a:srgbClr val="000000"/>
      </a:lt1>
      <a:dk2>
        <a:srgbClr val="FFFFFF"/>
      </a:dk2>
      <a:lt2>
        <a:srgbClr val="D6ECED"/>
      </a:lt2>
      <a:accent1>
        <a:srgbClr val="F42B8A"/>
      </a:accent1>
      <a:accent2>
        <a:srgbClr val="595959"/>
      </a:accent2>
      <a:accent3>
        <a:srgbClr val="349FE7"/>
      </a:accent3>
      <a:accent4>
        <a:srgbClr val="565FF8"/>
      </a:accent4>
      <a:accent5>
        <a:srgbClr val="876BE7"/>
      </a:accent5>
      <a:accent6>
        <a:srgbClr val="595959"/>
      </a:accent6>
      <a:hlink>
        <a:srgbClr val="3F3F3F"/>
      </a:hlink>
      <a:folHlink>
        <a:srgbClr val="595959"/>
      </a:folHlink>
    </a:clrScheme>
    <a:fontScheme name="Šeles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Šelest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</TotalTime>
  <Words>332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Century Gothic</vt:lpstr>
      <vt:lpstr>Wingdings 3</vt:lpstr>
      <vt:lpstr>Šelest</vt:lpstr>
      <vt:lpstr>Globoko učenje</vt:lpstr>
      <vt:lpstr>Uvod</vt:lpstr>
      <vt:lpstr>Kaj je to nevron? človeški nevron</vt:lpstr>
      <vt:lpstr>Kaj je to nevron? umetni nevron</vt:lpstr>
      <vt:lpstr>Kaj je to nevron? aktivacijske funkcije</vt:lpstr>
      <vt:lpstr>Nevronska mreža </vt:lpstr>
      <vt:lpstr>Učenje nevronskih mrež</vt:lpstr>
      <vt:lpstr>Vzvratno razširjanje ang. Backpropagation</vt:lpstr>
      <vt:lpstr>Tipi nevronskih mrež Konvolucijska nevronska mreža</vt:lpstr>
      <vt:lpstr>Tipi nevronskih mrež Povratna nevronska mreža</vt:lpstr>
      <vt:lpstr>Najpogostejše težave globokega učenja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Jernej Borlinić</dc:creator>
  <cp:lastModifiedBy>Iztok</cp:lastModifiedBy>
  <cp:revision>43</cp:revision>
  <dcterms:created xsi:type="dcterms:W3CDTF">2017-07-05T09:12:45Z</dcterms:created>
  <dcterms:modified xsi:type="dcterms:W3CDTF">2017-07-13T16:21:11Z</dcterms:modified>
</cp:coreProperties>
</file>