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exend Dec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exendDe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exendDe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travail sur le projet GL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pour piloter les formations </a:t>
            </a:r>
            <a:r>
              <a:rPr lang="en"/>
              <a:t>universitaires</a:t>
            </a:r>
            <a:r>
              <a:rPr lang="en"/>
              <a:t> à l’ENSSAT divisé en 8 parties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partie concerne le recrutement des élèves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7813275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781327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7813275d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781327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 générale : Projet instructif ressemble à un projet d’entreprise ( analyse, modélisation, développement, tests, contact client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Peu encadré donc livré à nous même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: départ de Thibault, modélisation initiale annulée : remplacé par autre chose à la va vite.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 de matériel : technologies inutilisables sur certains ordinateurs personnels : impossible d’utiliser ceux de l’ENSSAT. Code sur 2 ordinateurs.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7813275d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781327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équipe est composée de 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 cours de cette présentation...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logiciel doit pouvoir superviser le recrutement des étudiants, qui peuvent être recrutés sur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plusieurs concours : un concours destiné aux élèves en classes préparatoires, et un autre aux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élèves titulaires d’un diplôme ou d’une équivalence (dits “sur titres”).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concours CPGE est géré par le SCEI qui transmet les informations nécessaires à l’école 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fois les candidats sélectionnés.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concours sur titres est organisé par l’école et piloté à l’aide du présent logiciel. Il doit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notamment permettre aux candidats de déposer les pièces constituant leur dossier, à l’école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déclarer admissible certains candidats, d’organiser des entretiens pour les évaluer puis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déclarer admis certains candidats. Le suivi et l’intégration des candidats doivent également être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possibles. L’objet du recrutement est de permettre ensuite l’accueil des étudiants pour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l’intégration de l’école à la rentrée.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92d16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492d1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492d164f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492d164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7813275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78132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7813275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781327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7813275d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781327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Peu de retours de la MOA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11375" y="710175"/>
            <a:ext cx="5162400" cy="17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Recrutement des élèves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ERiP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ctrTitle"/>
          </p:nvPr>
        </p:nvSpPr>
        <p:spPr>
          <a:xfrm>
            <a:off x="587575" y="3857675"/>
            <a:ext cx="2671500" cy="119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84CC"/>
                </a:solidFill>
              </a:rPr>
              <a:t>Equipe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0571" y="3811822"/>
            <a:ext cx="920225" cy="86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1034350" y="1173275"/>
            <a:ext cx="42639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7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Démonstration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4902991" y="1102440"/>
            <a:ext cx="2998917" cy="1757030"/>
            <a:chOff x="1177450" y="241631"/>
            <a:chExt cx="6173152" cy="3616776"/>
          </a:xfrm>
        </p:grpSpPr>
        <p:sp>
          <p:nvSpPr>
            <p:cNvPr id="158" name="Google Shape;158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1034350" y="1173275"/>
            <a:ext cx="55983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8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Retour d’expérience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6091598" y="1629932"/>
            <a:ext cx="1296975" cy="1318409"/>
            <a:chOff x="5975075" y="2327500"/>
            <a:chExt cx="420100" cy="388350"/>
          </a:xfrm>
        </p:grpSpPr>
        <p:sp>
          <p:nvSpPr>
            <p:cNvPr id="170" name="Google Shape;170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 rot="10800000">
            <a:off x="7460401" y="1516845"/>
            <a:ext cx="561338" cy="570680"/>
            <a:chOff x="5975075" y="2327500"/>
            <a:chExt cx="420100" cy="388350"/>
          </a:xfrm>
        </p:grpSpPr>
        <p:sp>
          <p:nvSpPr>
            <p:cNvPr id="173" name="Google Shape;173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ctrTitle"/>
          </p:nvPr>
        </p:nvSpPr>
        <p:spPr>
          <a:xfrm>
            <a:off x="1084475" y="1273525"/>
            <a:ext cx="55983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6000"/>
              <a:t>Merci !</a:t>
            </a:r>
            <a:endParaRPr sz="6000"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16531" l="0" r="0" t="6361"/>
          <a:stretch/>
        </p:blipFill>
        <p:spPr>
          <a:xfrm>
            <a:off x="4851250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Salut</a:t>
            </a:r>
            <a:r>
              <a:rPr lang="en" sz="7200"/>
              <a:t>!</a:t>
            </a:r>
            <a:endParaRPr sz="7200"/>
          </a:p>
        </p:txBody>
      </p:sp>
      <p:sp>
        <p:nvSpPr>
          <p:cNvPr id="77" name="Google Shape;77;p14"/>
          <p:cNvSpPr txBox="1"/>
          <p:nvPr>
            <p:ph idx="4294967295" type="subTitle"/>
          </p:nvPr>
        </p:nvSpPr>
        <p:spPr>
          <a:xfrm>
            <a:off x="770850" y="26029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Notre équipe :</a:t>
            </a:r>
            <a:endParaRPr b="1" sz="1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⬡"/>
            </a:pPr>
            <a:r>
              <a:rPr b="1" lang="en" sz="1800">
                <a:solidFill>
                  <a:schemeClr val="accent5"/>
                </a:solidFill>
              </a:rPr>
              <a:t>Julie</a:t>
            </a:r>
            <a:endParaRPr b="1" sz="1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⬡"/>
            </a:pPr>
            <a:r>
              <a:rPr b="1" lang="en" sz="1800">
                <a:solidFill>
                  <a:schemeClr val="accent5"/>
                </a:solidFill>
              </a:rPr>
              <a:t>Delphine</a:t>
            </a:r>
            <a:endParaRPr b="1" sz="1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⬡"/>
            </a:pPr>
            <a:r>
              <a:rPr b="1" lang="en" sz="1800">
                <a:solidFill>
                  <a:schemeClr val="accent5"/>
                </a:solidFill>
              </a:rPr>
              <a:t>Héloïse</a:t>
            </a:r>
            <a:endParaRPr b="1" sz="1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⬡"/>
            </a:pPr>
            <a:r>
              <a:rPr b="1" lang="en" sz="1800">
                <a:solidFill>
                  <a:schemeClr val="accent5"/>
                </a:solidFill>
              </a:rPr>
              <a:t>Melvin</a:t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16531" l="0" r="0" t="6361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80550" y="1595025"/>
            <a:ext cx="4411800" cy="2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AutoNum type="arabicPeriod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Présentation du projet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AutoNum type="arabicPeriod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Cas d’utilisations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AutoNum type="arabicPeriod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Architecture BDD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AutoNum type="arabicPeriod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Choix techniques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074925" y="1483150"/>
            <a:ext cx="36342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exend Deca"/>
              <a:buAutoNum type="arabicPeriod" startAt="5"/>
            </a:pPr>
            <a:r>
              <a:rPr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Outils de travail</a:t>
            </a:r>
            <a:endParaRPr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exend Deca"/>
              <a:buAutoNum type="arabicPeriod" startAt="5"/>
            </a:pPr>
            <a:r>
              <a:rPr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Interactions client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exend Deca"/>
              <a:buAutoNum type="arabicPeriod" startAt="5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Démonstration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exend Deca"/>
              <a:buAutoNum type="arabicPeriod" startAt="5"/>
            </a:pPr>
            <a:r>
              <a:rPr lang="en" sz="24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Retour d’expérience</a:t>
            </a:r>
            <a:endParaRPr sz="24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34350" y="1173275"/>
            <a:ext cx="53274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Présentation du projet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225" y="2751150"/>
            <a:ext cx="5949751" cy="11455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123825">
              <a:schemeClr val="dk1">
                <a:alpha val="50000"/>
              </a:schemeClr>
            </a:outerShdw>
          </a:effectLst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363" y="413300"/>
            <a:ext cx="1038337" cy="1008000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5400000" dist="12382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1034350" y="1173275"/>
            <a:ext cx="42639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2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Cas d'utilisation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-7815" l="-24934" r="-37613" t="-7804"/>
          <a:stretch/>
        </p:blipFill>
        <p:spPr>
          <a:xfrm>
            <a:off x="4409525" y="497575"/>
            <a:ext cx="5441100" cy="4531200"/>
          </a:xfrm>
          <a:prstGeom prst="hexagon">
            <a:avLst>
              <a:gd fmla="val 6877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224" y="578626"/>
            <a:ext cx="925375" cy="10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00" y="827900"/>
            <a:ext cx="3902200" cy="34481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66675">
              <a:schemeClr val="dk1">
                <a:alpha val="50000"/>
              </a:schemeClr>
            </a:outerShdw>
          </a:effectLst>
        </p:spPr>
      </p:pic>
      <p:sp>
        <p:nvSpPr>
          <p:cNvPr id="113" name="Google Shape;113;p18"/>
          <p:cNvSpPr txBox="1"/>
          <p:nvPr>
            <p:ph type="ctrTitle"/>
          </p:nvPr>
        </p:nvSpPr>
        <p:spPr>
          <a:xfrm>
            <a:off x="1034350" y="1173275"/>
            <a:ext cx="42639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3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Architecture BDD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354" y="2749946"/>
            <a:ext cx="508958" cy="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313" y="2749946"/>
            <a:ext cx="508958" cy="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271" y="2749946"/>
            <a:ext cx="508958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1034350" y="1173275"/>
            <a:ext cx="42639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4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Choix </a:t>
            </a:r>
            <a:r>
              <a:rPr b="0" lang="en"/>
              <a:t>Techniques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1327125" y="2435450"/>
            <a:ext cx="5268000" cy="20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JavaFX, JDBC...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21" y="2382100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70" y="2181275"/>
            <a:ext cx="729650" cy="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1034350" y="1173275"/>
            <a:ext cx="79326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5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Outils de travail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1327125" y="2435450"/>
            <a:ext cx="3751800" cy="20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Méthode AGILE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Discord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916" y="18074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084CC"/>
            </a:gs>
            <a:gs pos="100000">
              <a:srgbClr val="00FFFF">
                <a:alpha val="0"/>
              </a:srgbClr>
            </a:gs>
          </a:gsLst>
          <a:lin ang="54007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1034350" y="1173275"/>
            <a:ext cx="4263900" cy="100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exend Deca"/>
              <a:buAutoNum type="arabicPeriod" startAt="6"/>
            </a:pPr>
            <a:r>
              <a:t/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Interactions Client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62" y="1264507"/>
            <a:ext cx="500600" cy="1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4294967295" type="body"/>
          </p:nvPr>
        </p:nvSpPr>
        <p:spPr>
          <a:xfrm>
            <a:off x="1327125" y="2435450"/>
            <a:ext cx="3751800" cy="20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Réunion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RAO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/>
              <a:t>Réunion 2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398" y="6767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112" y="1746907"/>
            <a:ext cx="500600" cy="14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855" y="387593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5314" y="1299043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5973" y="4450274"/>
            <a:ext cx="503174" cy="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