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6D44-AB1C-4B13-AA3C-14DE2ABB8345}" type="datetimeFigureOut">
              <a:rPr lang="fr-FR" smtClean="0"/>
              <a:pPr/>
              <a:t>25/10/2012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8F1F-AEDD-4508-B5D8-5C9976E8A1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Orange Labs - Research &amp; Development - presentation title – date</a:t>
            </a:r>
            <a:endParaRPr lang="en-US"/>
          </a:p>
        </p:txBody>
      </p:sp>
      <p:pic>
        <p:nvPicPr>
          <p:cNvPr id="5" name="Picture 7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2783" y="865823"/>
            <a:ext cx="4206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791325" y="4075113"/>
            <a:ext cx="1435100" cy="4032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66"/>
              </a:gs>
              <a:gs pos="100000">
                <a:srgbClr val="ACB4FE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Services providers</a:t>
            </a:r>
          </a:p>
        </p:txBody>
      </p:sp>
      <p:pic>
        <p:nvPicPr>
          <p:cNvPr id="7" name="Picture 37" descr="Tablet PC s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388" y="2662238"/>
            <a:ext cx="4556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 descr="Dumb Phone s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3163" y="26162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9" descr="PC s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8863" y="2333625"/>
            <a:ext cx="52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47"/>
          <p:cNvSpPr>
            <a:spLocks noChangeArrowheads="1"/>
          </p:cNvSpPr>
          <p:nvPr/>
        </p:nvSpPr>
        <p:spPr bwMode="auto">
          <a:xfrm>
            <a:off x="714375" y="3322638"/>
            <a:ext cx="1435100" cy="4032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66"/>
              </a:gs>
              <a:gs pos="100000">
                <a:srgbClr val="ACB4FE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Consumers apps</a:t>
            </a:r>
            <a:endParaRPr lang="en-US" sz="1300" b="1" dirty="0">
              <a:solidFill>
                <a:schemeClr val="bg1"/>
              </a:solidFill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623050" y="3032125"/>
            <a:ext cx="793750" cy="530225"/>
            <a:chOff x="5090" y="1664"/>
            <a:chExt cx="314" cy="196"/>
          </a:xfrm>
        </p:grpSpPr>
        <p:pic>
          <p:nvPicPr>
            <p:cNvPr id="12" name="Picture 56" descr="xmlwebservic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16" y="1664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57"/>
            <p:cNvGrpSpPr>
              <a:grpSpLocks/>
            </p:cNvGrpSpPr>
            <p:nvPr/>
          </p:nvGrpSpPr>
          <p:grpSpPr bwMode="auto">
            <a:xfrm rot="219133">
              <a:off x="5090" y="1715"/>
              <a:ext cx="166" cy="94"/>
              <a:chOff x="3934" y="2927"/>
              <a:chExt cx="298" cy="148"/>
            </a:xfrm>
          </p:grpSpPr>
          <p:sp>
            <p:nvSpPr>
              <p:cNvPr id="14" name="Oval 58"/>
              <p:cNvSpPr>
                <a:spLocks noChangeArrowheads="1"/>
              </p:cNvSpPr>
              <p:nvPr/>
            </p:nvSpPr>
            <p:spPr bwMode="auto">
              <a:xfrm>
                <a:off x="3934" y="2927"/>
                <a:ext cx="149" cy="148"/>
              </a:xfrm>
              <a:prstGeom prst="ellipse">
                <a:avLst/>
              </a:prstGeom>
              <a:gradFill rotWithShape="1">
                <a:gsLst>
                  <a:gs pos="0">
                    <a:srgbClr val="FACA00"/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Line 59"/>
              <p:cNvSpPr>
                <a:spLocks noChangeShapeType="1"/>
              </p:cNvSpPr>
              <p:nvPr/>
            </p:nvSpPr>
            <p:spPr bwMode="auto">
              <a:xfrm>
                <a:off x="4087" y="300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pic>
        <p:nvPicPr>
          <p:cNvPr id="17" name="Picture 72" descr="xmlwebservic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4688" y="3346450"/>
            <a:ext cx="4746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6775450" y="3184525"/>
            <a:ext cx="793750" cy="530225"/>
            <a:chOff x="5090" y="1664"/>
            <a:chExt cx="314" cy="196"/>
          </a:xfrm>
        </p:grpSpPr>
        <p:pic>
          <p:nvPicPr>
            <p:cNvPr id="19" name="Picture 56" descr="xmlwebservic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16" y="1664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57"/>
            <p:cNvGrpSpPr>
              <a:grpSpLocks/>
            </p:cNvGrpSpPr>
            <p:nvPr/>
          </p:nvGrpSpPr>
          <p:grpSpPr bwMode="auto">
            <a:xfrm rot="219133">
              <a:off x="5090" y="1715"/>
              <a:ext cx="166" cy="94"/>
              <a:chOff x="3934" y="2927"/>
              <a:chExt cx="298" cy="148"/>
            </a:xfrm>
          </p:grpSpPr>
          <p:sp>
            <p:nvSpPr>
              <p:cNvPr id="21" name="Oval 58"/>
              <p:cNvSpPr>
                <a:spLocks noChangeArrowheads="1"/>
              </p:cNvSpPr>
              <p:nvPr/>
            </p:nvSpPr>
            <p:spPr bwMode="auto">
              <a:xfrm>
                <a:off x="3934" y="2927"/>
                <a:ext cx="149" cy="148"/>
              </a:xfrm>
              <a:prstGeom prst="ellipse">
                <a:avLst/>
              </a:prstGeom>
              <a:gradFill rotWithShape="1">
                <a:gsLst>
                  <a:gs pos="0">
                    <a:srgbClr val="FACA00"/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2" name="Line 59"/>
              <p:cNvSpPr>
                <a:spLocks noChangeShapeType="1"/>
              </p:cNvSpPr>
              <p:nvPr/>
            </p:nvSpPr>
            <p:spPr bwMode="auto">
              <a:xfrm>
                <a:off x="4087" y="300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6927850" y="3336925"/>
            <a:ext cx="793750" cy="530225"/>
            <a:chOff x="5090" y="1664"/>
            <a:chExt cx="314" cy="196"/>
          </a:xfrm>
        </p:grpSpPr>
        <p:pic>
          <p:nvPicPr>
            <p:cNvPr id="24" name="Picture 56" descr="xmlwebservic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16" y="1664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57"/>
            <p:cNvGrpSpPr>
              <a:grpSpLocks/>
            </p:cNvGrpSpPr>
            <p:nvPr/>
          </p:nvGrpSpPr>
          <p:grpSpPr bwMode="auto">
            <a:xfrm rot="219133">
              <a:off x="5090" y="1715"/>
              <a:ext cx="166" cy="94"/>
              <a:chOff x="3934" y="2927"/>
              <a:chExt cx="298" cy="148"/>
            </a:xfrm>
          </p:grpSpPr>
          <p:sp>
            <p:nvSpPr>
              <p:cNvPr id="26" name="Oval 58"/>
              <p:cNvSpPr>
                <a:spLocks noChangeArrowheads="1"/>
              </p:cNvSpPr>
              <p:nvPr/>
            </p:nvSpPr>
            <p:spPr bwMode="auto">
              <a:xfrm>
                <a:off x="3934" y="2927"/>
                <a:ext cx="149" cy="148"/>
              </a:xfrm>
              <a:prstGeom prst="ellipse">
                <a:avLst/>
              </a:prstGeom>
              <a:gradFill rotWithShape="1">
                <a:gsLst>
                  <a:gs pos="0">
                    <a:srgbClr val="FACA00"/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" name="Line 59"/>
              <p:cNvSpPr>
                <a:spLocks noChangeShapeType="1"/>
              </p:cNvSpPr>
              <p:nvPr/>
            </p:nvSpPr>
            <p:spPr bwMode="auto">
              <a:xfrm>
                <a:off x="4087" y="300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7080250" y="3489325"/>
            <a:ext cx="793750" cy="530225"/>
            <a:chOff x="5090" y="1664"/>
            <a:chExt cx="314" cy="196"/>
          </a:xfrm>
        </p:grpSpPr>
        <p:pic>
          <p:nvPicPr>
            <p:cNvPr id="29" name="Picture 56" descr="xmlwebservic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16" y="1664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" name="Group 57"/>
            <p:cNvGrpSpPr>
              <a:grpSpLocks/>
            </p:cNvGrpSpPr>
            <p:nvPr/>
          </p:nvGrpSpPr>
          <p:grpSpPr bwMode="auto">
            <a:xfrm rot="219133">
              <a:off x="5090" y="1715"/>
              <a:ext cx="166" cy="94"/>
              <a:chOff x="3934" y="2927"/>
              <a:chExt cx="298" cy="148"/>
            </a:xfrm>
          </p:grpSpPr>
          <p:sp>
            <p:nvSpPr>
              <p:cNvPr id="31" name="Oval 58"/>
              <p:cNvSpPr>
                <a:spLocks noChangeArrowheads="1"/>
              </p:cNvSpPr>
              <p:nvPr/>
            </p:nvSpPr>
            <p:spPr bwMode="auto">
              <a:xfrm>
                <a:off x="3934" y="2927"/>
                <a:ext cx="149" cy="148"/>
              </a:xfrm>
              <a:prstGeom prst="ellipse">
                <a:avLst/>
              </a:prstGeom>
              <a:gradFill rotWithShape="1">
                <a:gsLst>
                  <a:gs pos="0">
                    <a:srgbClr val="FACA00"/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Line 59"/>
              <p:cNvSpPr>
                <a:spLocks noChangeShapeType="1"/>
              </p:cNvSpPr>
              <p:nvPr/>
            </p:nvSpPr>
            <p:spPr bwMode="auto">
              <a:xfrm>
                <a:off x="4087" y="300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95650" y="3115945"/>
            <a:ext cx="1585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 b="1" dirty="0" err="1" smtClean="0">
                <a:solidFill>
                  <a:schemeClr val="tx2"/>
                </a:solidFill>
                <a:ea typeface="SimSun" pitchFamily="34" charset="-128"/>
              </a:rPr>
              <a:t>RunTimeAppliance</a:t>
            </a:r>
            <a:endParaRPr lang="fr-FR" sz="1800" dirty="0">
              <a:solidFill>
                <a:schemeClr val="tx2"/>
              </a:solidFill>
              <a:latin typeface="Arial" pitchFamily="34" charset="0"/>
              <a:ea typeface="SimSun" pitchFamily="34" charset="-128"/>
            </a:endParaRPr>
          </a:p>
        </p:txBody>
      </p: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4222750" y="2289175"/>
            <a:ext cx="793750" cy="530225"/>
            <a:chOff x="5090" y="1664"/>
            <a:chExt cx="314" cy="196"/>
          </a:xfrm>
        </p:grpSpPr>
        <p:pic>
          <p:nvPicPr>
            <p:cNvPr id="35" name="Picture 56" descr="xmlwebservic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16" y="1664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57"/>
            <p:cNvGrpSpPr>
              <a:grpSpLocks/>
            </p:cNvGrpSpPr>
            <p:nvPr/>
          </p:nvGrpSpPr>
          <p:grpSpPr bwMode="auto">
            <a:xfrm rot="219133">
              <a:off x="5090" y="1715"/>
              <a:ext cx="166" cy="94"/>
              <a:chOff x="3934" y="2927"/>
              <a:chExt cx="298" cy="148"/>
            </a:xfrm>
          </p:grpSpPr>
          <p:sp>
            <p:nvSpPr>
              <p:cNvPr id="37" name="Oval 58"/>
              <p:cNvSpPr>
                <a:spLocks noChangeArrowheads="1"/>
              </p:cNvSpPr>
              <p:nvPr/>
            </p:nvSpPr>
            <p:spPr bwMode="auto">
              <a:xfrm>
                <a:off x="3934" y="2927"/>
                <a:ext cx="149" cy="148"/>
              </a:xfrm>
              <a:prstGeom prst="ellipse">
                <a:avLst/>
              </a:prstGeom>
              <a:gradFill rotWithShape="1">
                <a:gsLst>
                  <a:gs pos="0">
                    <a:srgbClr val="FACA00"/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" name="Line 59"/>
              <p:cNvSpPr>
                <a:spLocks noChangeShapeType="1"/>
              </p:cNvSpPr>
              <p:nvPr/>
            </p:nvSpPr>
            <p:spPr bwMode="auto">
              <a:xfrm>
                <a:off x="4087" y="300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3933825" y="200025"/>
            <a:ext cx="1435100" cy="4032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66"/>
              </a:gs>
              <a:gs pos="100000">
                <a:srgbClr val="ACB4FE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System administrator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81375" y="1743075"/>
            <a:ext cx="2533650" cy="31051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 descr="LogoTitle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3406141" y="4397065"/>
            <a:ext cx="2480310" cy="450841"/>
          </a:xfrm>
          <a:prstGeom prst="rect">
            <a:avLst/>
          </a:prstGeom>
        </p:spPr>
      </p:pic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3308985" y="1887220"/>
            <a:ext cx="1585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 b="1" dirty="0" err="1" smtClean="0">
                <a:solidFill>
                  <a:schemeClr val="tx2"/>
                </a:solidFill>
                <a:ea typeface="SimSun" pitchFamily="34" charset="-128"/>
              </a:rPr>
              <a:t>ApplianceManager</a:t>
            </a:r>
            <a:endParaRPr lang="fr-FR" sz="1800" dirty="0">
              <a:solidFill>
                <a:schemeClr val="tx2"/>
              </a:solidFill>
              <a:latin typeface="Arial" pitchFamily="34" charset="0"/>
              <a:ea typeface="SimSun" pitchFamily="34" charset="-128"/>
            </a:endParaRPr>
          </a:p>
        </p:txBody>
      </p:sp>
      <p:sp>
        <p:nvSpPr>
          <p:cNvPr id="48" name="Forme libre 47"/>
          <p:cNvSpPr/>
          <p:nvPr/>
        </p:nvSpPr>
        <p:spPr>
          <a:xfrm>
            <a:off x="1552575" y="2900362"/>
            <a:ext cx="3028950" cy="782637"/>
          </a:xfrm>
          <a:custGeom>
            <a:avLst/>
            <a:gdLst>
              <a:gd name="connsiteX0" fmla="*/ 0 w 3028950"/>
              <a:gd name="connsiteY0" fmla="*/ 0 h 762000"/>
              <a:gd name="connsiteX1" fmla="*/ 1076325 w 3028950"/>
              <a:gd name="connsiteY1" fmla="*/ 161925 h 762000"/>
              <a:gd name="connsiteX2" fmla="*/ 3028950 w 3028950"/>
              <a:gd name="connsiteY2" fmla="*/ 762000 h 762000"/>
              <a:gd name="connsiteX0" fmla="*/ 0 w 3028950"/>
              <a:gd name="connsiteY0" fmla="*/ 0 h 782637"/>
              <a:gd name="connsiteX1" fmla="*/ 1076325 w 3028950"/>
              <a:gd name="connsiteY1" fmla="*/ 161925 h 782637"/>
              <a:gd name="connsiteX2" fmla="*/ 3028950 w 3028950"/>
              <a:gd name="connsiteY2" fmla="*/ 762000 h 78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950" h="782637">
                <a:moveTo>
                  <a:pt x="0" y="0"/>
                </a:moveTo>
                <a:cubicBezTo>
                  <a:pt x="285750" y="17462"/>
                  <a:pt x="571500" y="34925"/>
                  <a:pt x="1076325" y="161925"/>
                </a:cubicBezTo>
                <a:cubicBezTo>
                  <a:pt x="1581150" y="288925"/>
                  <a:pt x="2257425" y="782637"/>
                  <a:pt x="3028950" y="76200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>
            <a:off x="4867275" y="3284537"/>
            <a:ext cx="1762125" cy="425450"/>
          </a:xfrm>
          <a:custGeom>
            <a:avLst/>
            <a:gdLst>
              <a:gd name="connsiteX0" fmla="*/ 0 w 1762125"/>
              <a:gd name="connsiteY0" fmla="*/ 425450 h 425450"/>
              <a:gd name="connsiteX1" fmla="*/ 952500 w 1762125"/>
              <a:gd name="connsiteY1" fmla="*/ 63500 h 425450"/>
              <a:gd name="connsiteX2" fmla="*/ 1762125 w 1762125"/>
              <a:gd name="connsiteY2" fmla="*/ 4445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2125" h="425450">
                <a:moveTo>
                  <a:pt x="0" y="425450"/>
                </a:moveTo>
                <a:cubicBezTo>
                  <a:pt x="329406" y="276225"/>
                  <a:pt x="658813" y="127000"/>
                  <a:pt x="952500" y="63500"/>
                </a:cubicBezTo>
                <a:cubicBezTo>
                  <a:pt x="1246187" y="0"/>
                  <a:pt x="1504156" y="22225"/>
                  <a:pt x="1762125" y="4445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>
            <a:off x="4862513" y="3496864"/>
            <a:ext cx="1919287" cy="222647"/>
          </a:xfrm>
          <a:custGeom>
            <a:avLst/>
            <a:gdLst>
              <a:gd name="connsiteX0" fmla="*/ 0 w 1919287"/>
              <a:gd name="connsiteY0" fmla="*/ 214312 h 311944"/>
              <a:gd name="connsiteX1" fmla="*/ 1071562 w 1919287"/>
              <a:gd name="connsiteY1" fmla="*/ 276225 h 311944"/>
              <a:gd name="connsiteX2" fmla="*/ 1919287 w 1919287"/>
              <a:gd name="connsiteY2" fmla="*/ 0 h 311944"/>
              <a:gd name="connsiteX0" fmla="*/ 0 w 1919287"/>
              <a:gd name="connsiteY0" fmla="*/ 214312 h 263128"/>
              <a:gd name="connsiteX1" fmla="*/ 1071562 w 1919287"/>
              <a:gd name="connsiteY1" fmla="*/ 52388 h 263128"/>
              <a:gd name="connsiteX2" fmla="*/ 1919287 w 1919287"/>
              <a:gd name="connsiteY2" fmla="*/ 0 h 263128"/>
              <a:gd name="connsiteX0" fmla="*/ 0 w 1919287"/>
              <a:gd name="connsiteY0" fmla="*/ 214312 h 214312"/>
              <a:gd name="connsiteX1" fmla="*/ 1071562 w 1919287"/>
              <a:gd name="connsiteY1" fmla="*/ 52388 h 214312"/>
              <a:gd name="connsiteX2" fmla="*/ 1919287 w 1919287"/>
              <a:gd name="connsiteY2" fmla="*/ 0 h 214312"/>
              <a:gd name="connsiteX0" fmla="*/ 0 w 1919287"/>
              <a:gd name="connsiteY0" fmla="*/ 222647 h 222647"/>
              <a:gd name="connsiteX1" fmla="*/ 1071562 w 1919287"/>
              <a:gd name="connsiteY1" fmla="*/ 60723 h 222647"/>
              <a:gd name="connsiteX2" fmla="*/ 1919287 w 1919287"/>
              <a:gd name="connsiteY2" fmla="*/ 8335 h 22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9287" h="222647">
                <a:moveTo>
                  <a:pt x="0" y="222647"/>
                </a:moveTo>
                <a:cubicBezTo>
                  <a:pt x="375840" y="171450"/>
                  <a:pt x="751681" y="96442"/>
                  <a:pt x="1071562" y="60723"/>
                </a:cubicBezTo>
                <a:cubicBezTo>
                  <a:pt x="1391443" y="25004"/>
                  <a:pt x="1612503" y="0"/>
                  <a:pt x="1919287" y="8335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/>
          <p:cNvSpPr/>
          <p:nvPr/>
        </p:nvSpPr>
        <p:spPr>
          <a:xfrm>
            <a:off x="4852988" y="3662362"/>
            <a:ext cx="2085975" cy="92075"/>
          </a:xfrm>
          <a:custGeom>
            <a:avLst/>
            <a:gdLst>
              <a:gd name="connsiteX0" fmla="*/ 0 w 2085975"/>
              <a:gd name="connsiteY0" fmla="*/ 38100 h 92075"/>
              <a:gd name="connsiteX1" fmla="*/ 1090612 w 2085975"/>
              <a:gd name="connsiteY1" fmla="*/ 85725 h 92075"/>
              <a:gd name="connsiteX2" fmla="*/ 2085975 w 2085975"/>
              <a:gd name="connsiteY2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92075">
                <a:moveTo>
                  <a:pt x="0" y="38100"/>
                </a:moveTo>
                <a:cubicBezTo>
                  <a:pt x="371475" y="65087"/>
                  <a:pt x="742950" y="92075"/>
                  <a:pt x="1090612" y="85725"/>
                </a:cubicBezTo>
                <a:cubicBezTo>
                  <a:pt x="1438274" y="79375"/>
                  <a:pt x="1762124" y="39687"/>
                  <a:pt x="2085975" y="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862513" y="3714750"/>
            <a:ext cx="2238375" cy="238125"/>
          </a:xfrm>
          <a:custGeom>
            <a:avLst/>
            <a:gdLst>
              <a:gd name="connsiteX0" fmla="*/ 0 w 2238375"/>
              <a:gd name="connsiteY0" fmla="*/ 0 h 238125"/>
              <a:gd name="connsiteX1" fmla="*/ 1081087 w 2238375"/>
              <a:gd name="connsiteY1" fmla="*/ 219075 h 238125"/>
              <a:gd name="connsiteX2" fmla="*/ 2238375 w 2238375"/>
              <a:gd name="connsiteY2" fmla="*/ 11430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5" h="238125">
                <a:moveTo>
                  <a:pt x="0" y="0"/>
                </a:moveTo>
                <a:cubicBezTo>
                  <a:pt x="354012" y="100012"/>
                  <a:pt x="708025" y="200025"/>
                  <a:pt x="1081087" y="219075"/>
                </a:cubicBezTo>
                <a:cubicBezTo>
                  <a:pt x="1454149" y="238125"/>
                  <a:pt x="1846262" y="176212"/>
                  <a:pt x="2238375" y="11430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1214384" y="2941651"/>
            <a:ext cx="1585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 b="1" dirty="0" smtClean="0">
                <a:solidFill>
                  <a:srgbClr val="00B050"/>
                </a:solidFill>
                <a:ea typeface="SimSun" pitchFamily="34" charset="-128"/>
              </a:rPr>
              <a:t>Use services</a:t>
            </a:r>
            <a:endParaRPr lang="fr-FR" sz="1800" dirty="0">
              <a:solidFill>
                <a:srgbClr val="00B050"/>
              </a:solidFill>
              <a:latin typeface="Arial" pitchFamily="34" charset="0"/>
              <a:ea typeface="SimSun" pitchFamily="34" charset="-128"/>
            </a:endParaRPr>
          </a:p>
        </p:txBody>
      </p:sp>
      <p:sp>
        <p:nvSpPr>
          <p:cNvPr id="55" name="Forme libre 54"/>
          <p:cNvSpPr/>
          <p:nvPr/>
        </p:nvSpPr>
        <p:spPr>
          <a:xfrm>
            <a:off x="4724400" y="1371600"/>
            <a:ext cx="226060" cy="937260"/>
          </a:xfrm>
          <a:custGeom>
            <a:avLst/>
            <a:gdLst>
              <a:gd name="connsiteX0" fmla="*/ 0 w 226060"/>
              <a:gd name="connsiteY0" fmla="*/ 0 h 937260"/>
              <a:gd name="connsiteX1" fmla="*/ 213360 w 226060"/>
              <a:gd name="connsiteY1" fmla="*/ 426720 h 937260"/>
              <a:gd name="connsiteX2" fmla="*/ 76200 w 226060"/>
              <a:gd name="connsiteY2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937260">
                <a:moveTo>
                  <a:pt x="0" y="0"/>
                </a:moveTo>
                <a:cubicBezTo>
                  <a:pt x="100330" y="135255"/>
                  <a:pt x="200660" y="270510"/>
                  <a:pt x="213360" y="426720"/>
                </a:cubicBezTo>
                <a:cubicBezTo>
                  <a:pt x="226060" y="582930"/>
                  <a:pt x="151130" y="760095"/>
                  <a:pt x="76200" y="937260"/>
                </a:cubicBezTo>
              </a:path>
            </a:pathLst>
          </a:cu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747260" y="2750820"/>
            <a:ext cx="198120" cy="678180"/>
          </a:xfrm>
          <a:custGeom>
            <a:avLst/>
            <a:gdLst>
              <a:gd name="connsiteX0" fmla="*/ 0 w 198120"/>
              <a:gd name="connsiteY0" fmla="*/ 0 h 678180"/>
              <a:gd name="connsiteX1" fmla="*/ 190500 w 198120"/>
              <a:gd name="connsiteY1" fmla="*/ 274320 h 678180"/>
              <a:gd name="connsiteX2" fmla="*/ 45720 w 19812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678180">
                <a:moveTo>
                  <a:pt x="0" y="0"/>
                </a:moveTo>
                <a:cubicBezTo>
                  <a:pt x="91440" y="80645"/>
                  <a:pt x="182880" y="161290"/>
                  <a:pt x="190500" y="274320"/>
                </a:cubicBezTo>
                <a:cubicBezTo>
                  <a:pt x="198120" y="387350"/>
                  <a:pt x="121920" y="532765"/>
                  <a:pt x="45720" y="678180"/>
                </a:cubicBezTo>
              </a:path>
            </a:pathLst>
          </a:cu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4643384" y="1364311"/>
            <a:ext cx="1585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  <a:ea typeface="SimSun" pitchFamily="34" charset="-128"/>
              </a:rPr>
              <a:t>Manage system</a:t>
            </a:r>
            <a:endParaRPr lang="fr-FR" sz="1800" dirty="0">
              <a:solidFill>
                <a:srgbClr val="0070C0"/>
              </a:solidFill>
              <a:latin typeface="Arial" pitchFamily="34" charset="0"/>
              <a:ea typeface="SimSun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Orange Labs - Research &amp; Development - presentation title – date</a:t>
            </a:r>
            <a:endParaRPr lang="en-US"/>
          </a:p>
        </p:txBody>
      </p:sp>
      <p:pic>
        <p:nvPicPr>
          <p:cNvPr id="5" name="Picture 4" descr="internet cloud smaller"/>
          <p:cNvPicPr>
            <a:picLocks noChangeAspect="1" noChangeArrowheads="1"/>
          </p:cNvPicPr>
          <p:nvPr/>
        </p:nvPicPr>
        <p:blipFill>
          <a:blip r:embed="rId2"/>
          <a:srcRect t="19904"/>
          <a:stretch>
            <a:fillRect/>
          </a:stretch>
        </p:blipFill>
        <p:spPr bwMode="auto">
          <a:xfrm>
            <a:off x="1244600" y="915988"/>
            <a:ext cx="1773238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1524000" y="1592263"/>
            <a:ext cx="9334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Internet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7" name="Picture 10" descr="firewall-m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9388" y="1468438"/>
            <a:ext cx="65087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internet cloud smaller"/>
          <p:cNvPicPr>
            <a:picLocks noChangeAspect="1" noChangeArrowheads="1"/>
          </p:cNvPicPr>
          <p:nvPr/>
        </p:nvPicPr>
        <p:blipFill>
          <a:blip r:embed="rId2"/>
          <a:srcRect t="19904"/>
          <a:stretch>
            <a:fillRect/>
          </a:stretch>
        </p:blipFill>
        <p:spPr bwMode="auto">
          <a:xfrm>
            <a:off x="6435725" y="1068388"/>
            <a:ext cx="1773238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6362699" y="1449388"/>
            <a:ext cx="1438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Production LAN</a:t>
            </a:r>
          </a:p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(very private)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10" name="Picture 10" descr="firewall-m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0263" y="2001838"/>
            <a:ext cx="65087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internet cloud smaller"/>
          <p:cNvPicPr>
            <a:picLocks noChangeAspect="1" noChangeArrowheads="1"/>
          </p:cNvPicPr>
          <p:nvPr/>
        </p:nvPicPr>
        <p:blipFill>
          <a:blip r:embed="rId2"/>
          <a:srcRect t="19904"/>
          <a:stretch>
            <a:fillRect/>
          </a:stretch>
        </p:blipFill>
        <p:spPr bwMode="auto">
          <a:xfrm>
            <a:off x="3702050" y="4021138"/>
            <a:ext cx="1773238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3714749" y="4640263"/>
            <a:ext cx="1838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Internal developer (very private)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13" name="Picture 10" descr="firewall-m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9088" y="3744913"/>
            <a:ext cx="65087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600000" lon="0" rev="0"/>
            </a:camera>
            <a:lightRig rig="threePt" dir="t"/>
          </a:scene3d>
        </p:spPr>
      </p:pic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1838324" y="7526338"/>
            <a:ext cx="1838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6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Internal developer (very private)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143250" y="1314450"/>
            <a:ext cx="2876551" cy="24003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3590924" y="1592263"/>
            <a:ext cx="21812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Networks </a:t>
            </a:r>
            <a:r>
              <a:rPr lang="en-US" sz="1200" b="1" dirty="0" err="1" smtClean="0">
                <a:solidFill>
                  <a:schemeClr val="tx2"/>
                </a:solidFill>
              </a:rPr>
              <a:t>interco</a:t>
            </a:r>
            <a:r>
              <a:rPr lang="en-US" sz="1200" b="1" dirty="0" smtClean="0">
                <a:solidFill>
                  <a:schemeClr val="tx2"/>
                </a:solidFill>
              </a:rPr>
              <a:t> DMZ</a:t>
            </a:r>
            <a:endParaRPr lang="en-US" sz="1200" b="1" dirty="0">
              <a:solidFill>
                <a:schemeClr val="tx2"/>
              </a:solidFill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7651750" y="1193800"/>
            <a:ext cx="793750" cy="530225"/>
            <a:chOff x="5090" y="1664"/>
            <a:chExt cx="314" cy="196"/>
          </a:xfrm>
        </p:grpSpPr>
        <p:pic>
          <p:nvPicPr>
            <p:cNvPr id="27" name="Picture 61" descr="xmlwebservice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16" y="1664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62"/>
            <p:cNvGrpSpPr>
              <a:grpSpLocks/>
            </p:cNvGrpSpPr>
            <p:nvPr/>
          </p:nvGrpSpPr>
          <p:grpSpPr bwMode="auto">
            <a:xfrm rot="219133">
              <a:off x="5090" y="1715"/>
              <a:ext cx="166" cy="94"/>
              <a:chOff x="3934" y="2927"/>
              <a:chExt cx="298" cy="148"/>
            </a:xfrm>
          </p:grpSpPr>
          <p:sp>
            <p:nvSpPr>
              <p:cNvPr id="29" name="Oval 63"/>
              <p:cNvSpPr>
                <a:spLocks noChangeArrowheads="1"/>
              </p:cNvSpPr>
              <p:nvPr/>
            </p:nvSpPr>
            <p:spPr bwMode="auto">
              <a:xfrm>
                <a:off x="3934" y="2927"/>
                <a:ext cx="149" cy="148"/>
              </a:xfrm>
              <a:prstGeom prst="ellipse">
                <a:avLst/>
              </a:prstGeom>
              <a:gradFill rotWithShape="1">
                <a:gsLst>
                  <a:gs pos="0">
                    <a:srgbClr val="FACA00"/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" name="Line 64"/>
              <p:cNvSpPr>
                <a:spLocks noChangeShapeType="1"/>
              </p:cNvSpPr>
              <p:nvPr/>
            </p:nvSpPr>
            <p:spPr bwMode="auto">
              <a:xfrm>
                <a:off x="4087" y="300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7804150" y="1346200"/>
            <a:ext cx="793750" cy="530225"/>
            <a:chOff x="5090" y="1664"/>
            <a:chExt cx="314" cy="196"/>
          </a:xfrm>
        </p:grpSpPr>
        <p:pic>
          <p:nvPicPr>
            <p:cNvPr id="37" name="Picture 61" descr="xmlwebservice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16" y="1664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62"/>
            <p:cNvGrpSpPr>
              <a:grpSpLocks/>
            </p:cNvGrpSpPr>
            <p:nvPr/>
          </p:nvGrpSpPr>
          <p:grpSpPr bwMode="auto">
            <a:xfrm rot="219133">
              <a:off x="5090" y="1715"/>
              <a:ext cx="166" cy="94"/>
              <a:chOff x="3934" y="2927"/>
              <a:chExt cx="298" cy="148"/>
            </a:xfrm>
          </p:grpSpPr>
          <p:sp>
            <p:nvSpPr>
              <p:cNvPr id="39" name="Oval 63"/>
              <p:cNvSpPr>
                <a:spLocks noChangeArrowheads="1"/>
              </p:cNvSpPr>
              <p:nvPr/>
            </p:nvSpPr>
            <p:spPr bwMode="auto">
              <a:xfrm>
                <a:off x="3934" y="2927"/>
                <a:ext cx="149" cy="148"/>
              </a:xfrm>
              <a:prstGeom prst="ellipse">
                <a:avLst/>
              </a:prstGeom>
              <a:gradFill rotWithShape="1">
                <a:gsLst>
                  <a:gs pos="0">
                    <a:srgbClr val="FACA00"/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0" name="Line 64"/>
              <p:cNvSpPr>
                <a:spLocks noChangeShapeType="1"/>
              </p:cNvSpPr>
              <p:nvPr/>
            </p:nvSpPr>
            <p:spPr bwMode="auto">
              <a:xfrm>
                <a:off x="4087" y="300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7956550" y="1498600"/>
            <a:ext cx="793750" cy="530225"/>
            <a:chOff x="5090" y="1664"/>
            <a:chExt cx="314" cy="196"/>
          </a:xfrm>
        </p:grpSpPr>
        <p:pic>
          <p:nvPicPr>
            <p:cNvPr id="42" name="Picture 61" descr="xmlwebservice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16" y="1664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" name="Group 62"/>
            <p:cNvGrpSpPr>
              <a:grpSpLocks/>
            </p:cNvGrpSpPr>
            <p:nvPr/>
          </p:nvGrpSpPr>
          <p:grpSpPr bwMode="auto">
            <a:xfrm rot="219133">
              <a:off x="5090" y="1715"/>
              <a:ext cx="166" cy="94"/>
              <a:chOff x="3934" y="2927"/>
              <a:chExt cx="298" cy="148"/>
            </a:xfrm>
          </p:grpSpPr>
          <p:sp>
            <p:nvSpPr>
              <p:cNvPr id="44" name="Oval 63"/>
              <p:cNvSpPr>
                <a:spLocks noChangeArrowheads="1"/>
              </p:cNvSpPr>
              <p:nvPr/>
            </p:nvSpPr>
            <p:spPr bwMode="auto">
              <a:xfrm>
                <a:off x="3934" y="2927"/>
                <a:ext cx="149" cy="148"/>
              </a:xfrm>
              <a:prstGeom prst="ellipse">
                <a:avLst/>
              </a:prstGeom>
              <a:gradFill rotWithShape="1">
                <a:gsLst>
                  <a:gs pos="0">
                    <a:srgbClr val="FACA00"/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auto">
              <a:xfrm>
                <a:off x="4087" y="300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8061325" y="1593850"/>
            <a:ext cx="793750" cy="530225"/>
            <a:chOff x="5090" y="1664"/>
            <a:chExt cx="314" cy="196"/>
          </a:xfrm>
        </p:grpSpPr>
        <p:pic>
          <p:nvPicPr>
            <p:cNvPr id="47" name="Picture 61" descr="xmlwebservice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16" y="1664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" name="Group 62"/>
            <p:cNvGrpSpPr>
              <a:grpSpLocks/>
            </p:cNvGrpSpPr>
            <p:nvPr/>
          </p:nvGrpSpPr>
          <p:grpSpPr bwMode="auto">
            <a:xfrm rot="219133">
              <a:off x="5090" y="1715"/>
              <a:ext cx="166" cy="94"/>
              <a:chOff x="3934" y="2927"/>
              <a:chExt cx="298" cy="148"/>
            </a:xfrm>
          </p:grpSpPr>
          <p:sp>
            <p:nvSpPr>
              <p:cNvPr id="49" name="Oval 63"/>
              <p:cNvSpPr>
                <a:spLocks noChangeArrowheads="1"/>
              </p:cNvSpPr>
              <p:nvPr/>
            </p:nvSpPr>
            <p:spPr bwMode="auto">
              <a:xfrm>
                <a:off x="3934" y="2927"/>
                <a:ext cx="149" cy="148"/>
              </a:xfrm>
              <a:prstGeom prst="ellipse">
                <a:avLst/>
              </a:prstGeom>
              <a:gradFill rotWithShape="1">
                <a:gsLst>
                  <a:gs pos="0">
                    <a:srgbClr val="FACA00"/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" name="Line 64"/>
              <p:cNvSpPr>
                <a:spLocks noChangeShapeType="1"/>
              </p:cNvSpPr>
              <p:nvPr/>
            </p:nvSpPr>
            <p:spPr bwMode="auto">
              <a:xfrm>
                <a:off x="4087" y="300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7118350" y="303213"/>
            <a:ext cx="1863725" cy="6302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66"/>
              </a:gs>
              <a:gs pos="100000">
                <a:srgbClr val="ACB4FE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Services </a:t>
            </a:r>
            <a:r>
              <a:rPr lang="en-US" sz="1300" b="1" dirty="0" smtClean="0">
                <a:solidFill>
                  <a:schemeClr val="bg1"/>
                </a:solidFill>
              </a:rPr>
              <a:t>providers </a:t>
            </a:r>
            <a:r>
              <a:rPr lang="en-US" sz="1300" b="1" dirty="0" err="1" smtClean="0">
                <a:solidFill>
                  <a:schemeClr val="bg1"/>
                </a:solidFill>
              </a:rPr>
              <a:t>backends</a:t>
            </a:r>
            <a:endParaRPr lang="en-US" sz="1300" b="1" dirty="0">
              <a:solidFill>
                <a:schemeClr val="bg1"/>
              </a:solidFill>
            </a:endParaRPr>
          </a:p>
        </p:txBody>
      </p:sp>
      <p:pic>
        <p:nvPicPr>
          <p:cNvPr id="52" name="Picture 37" descr="Tablet PC s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838" y="1662113"/>
            <a:ext cx="4556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8" descr="Dumb Phone s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3613" y="16160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9" descr="PC s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9313" y="1333500"/>
            <a:ext cx="52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336550" y="369888"/>
            <a:ext cx="1863725" cy="6302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66"/>
              </a:gs>
              <a:gs pos="100000">
                <a:srgbClr val="ACB4FE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External</a:t>
            </a: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Consumers</a:t>
            </a:r>
            <a:endParaRPr lang="en-US" sz="1300" b="1" dirty="0">
              <a:solidFill>
                <a:schemeClr val="bg1"/>
              </a:solidFill>
            </a:endParaRPr>
          </a:p>
        </p:txBody>
      </p:sp>
      <p:pic>
        <p:nvPicPr>
          <p:cNvPr id="56" name="Picture 39" descr="PC s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78263" y="5276850"/>
            <a:ext cx="52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9" descr="PC s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0663" y="5429250"/>
            <a:ext cx="52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9" descr="PC s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83063" y="5581650"/>
            <a:ext cx="52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39" descr="PC s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35463" y="5734050"/>
            <a:ext cx="52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4975225" y="5608638"/>
            <a:ext cx="1863725" cy="6302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66"/>
              </a:gs>
              <a:gs pos="100000">
                <a:srgbClr val="ACB4FE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Internal</a:t>
            </a: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Consumers</a:t>
            </a:r>
            <a:endParaRPr lang="en-US" sz="1300" b="1" dirty="0">
              <a:solidFill>
                <a:schemeClr val="bg1"/>
              </a:solidFill>
            </a:endParaRPr>
          </a:p>
        </p:txBody>
      </p:sp>
      <p:pic>
        <p:nvPicPr>
          <p:cNvPr id="62" name="Image 61" descr="LogoTitle.jpg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05080" y="2333714"/>
            <a:ext cx="2252795" cy="40948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7" name="Text Box 50"/>
          <p:cNvSpPr txBox="1">
            <a:spLocks noChangeArrowheads="1"/>
          </p:cNvSpPr>
          <p:nvPr/>
        </p:nvSpPr>
        <p:spPr bwMode="auto">
          <a:xfrm>
            <a:off x="6457949" y="2392363"/>
            <a:ext cx="2343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9900"/>
                </a:solidFill>
              </a:rPr>
              <a:t>Secured connections to services </a:t>
            </a:r>
            <a:r>
              <a:rPr lang="en-US" sz="1200" b="1" dirty="0" err="1" smtClean="0">
                <a:solidFill>
                  <a:srgbClr val="009900"/>
                </a:solidFill>
              </a:rPr>
              <a:t>backends</a:t>
            </a:r>
            <a:endParaRPr lang="en-US" sz="1200" b="1" dirty="0">
              <a:solidFill>
                <a:srgbClr val="009900"/>
              </a:solidFill>
            </a:endParaRPr>
          </a:p>
        </p:txBody>
      </p:sp>
      <p:sp>
        <p:nvSpPr>
          <p:cNvPr id="68" name="Forme libre 67"/>
          <p:cNvSpPr/>
          <p:nvPr/>
        </p:nvSpPr>
        <p:spPr>
          <a:xfrm>
            <a:off x="5857875" y="1733550"/>
            <a:ext cx="1933575" cy="809625"/>
          </a:xfrm>
          <a:custGeom>
            <a:avLst/>
            <a:gdLst>
              <a:gd name="connsiteX0" fmla="*/ 0 w 1933575"/>
              <a:gd name="connsiteY0" fmla="*/ 1000125 h 1000125"/>
              <a:gd name="connsiteX1" fmla="*/ 828675 w 1933575"/>
              <a:gd name="connsiteY1" fmla="*/ 828675 h 1000125"/>
              <a:gd name="connsiteX2" fmla="*/ 1266825 w 1933575"/>
              <a:gd name="connsiteY2" fmla="*/ 200025 h 1000125"/>
              <a:gd name="connsiteX3" fmla="*/ 1933575 w 1933575"/>
              <a:gd name="connsiteY3" fmla="*/ 0 h 1000125"/>
              <a:gd name="connsiteX0" fmla="*/ 0 w 1933575"/>
              <a:gd name="connsiteY0" fmla="*/ 1000125 h 1000125"/>
              <a:gd name="connsiteX1" fmla="*/ 828675 w 1933575"/>
              <a:gd name="connsiteY1" fmla="*/ 828675 h 1000125"/>
              <a:gd name="connsiteX2" fmla="*/ 1524000 w 1933575"/>
              <a:gd name="connsiteY2" fmla="*/ 590550 h 1000125"/>
              <a:gd name="connsiteX3" fmla="*/ 1933575 w 1933575"/>
              <a:gd name="connsiteY3" fmla="*/ 0 h 1000125"/>
              <a:gd name="connsiteX0" fmla="*/ 0 w 1933575"/>
              <a:gd name="connsiteY0" fmla="*/ 809625 h 809625"/>
              <a:gd name="connsiteX1" fmla="*/ 828675 w 1933575"/>
              <a:gd name="connsiteY1" fmla="*/ 638175 h 809625"/>
              <a:gd name="connsiteX2" fmla="*/ 1524000 w 1933575"/>
              <a:gd name="connsiteY2" fmla="*/ 400050 h 809625"/>
              <a:gd name="connsiteX3" fmla="*/ 1933575 w 193357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809625">
                <a:moveTo>
                  <a:pt x="0" y="809625"/>
                </a:moveTo>
                <a:cubicBezTo>
                  <a:pt x="308769" y="790575"/>
                  <a:pt x="574675" y="706438"/>
                  <a:pt x="828675" y="638175"/>
                </a:cubicBezTo>
                <a:cubicBezTo>
                  <a:pt x="1082675" y="569913"/>
                  <a:pt x="1339850" y="506412"/>
                  <a:pt x="1524000" y="400050"/>
                </a:cubicBezTo>
                <a:cubicBezTo>
                  <a:pt x="1708150" y="293688"/>
                  <a:pt x="1692275" y="30956"/>
                  <a:pt x="1933575" y="0"/>
                </a:cubicBezTo>
              </a:path>
            </a:pathLst>
          </a:custGeom>
          <a:ln w="254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>
            <a:off x="1295400" y="1849440"/>
            <a:ext cx="2238375" cy="684212"/>
          </a:xfrm>
          <a:custGeom>
            <a:avLst/>
            <a:gdLst>
              <a:gd name="connsiteX0" fmla="*/ 0 w 1933575"/>
              <a:gd name="connsiteY0" fmla="*/ 1000125 h 1000125"/>
              <a:gd name="connsiteX1" fmla="*/ 828675 w 1933575"/>
              <a:gd name="connsiteY1" fmla="*/ 828675 h 1000125"/>
              <a:gd name="connsiteX2" fmla="*/ 1266825 w 1933575"/>
              <a:gd name="connsiteY2" fmla="*/ 200025 h 1000125"/>
              <a:gd name="connsiteX3" fmla="*/ 1933575 w 1933575"/>
              <a:gd name="connsiteY3" fmla="*/ 0 h 1000125"/>
              <a:gd name="connsiteX0" fmla="*/ 0 w 1933575"/>
              <a:gd name="connsiteY0" fmla="*/ 1000125 h 1000125"/>
              <a:gd name="connsiteX1" fmla="*/ 828675 w 1933575"/>
              <a:gd name="connsiteY1" fmla="*/ 828675 h 1000125"/>
              <a:gd name="connsiteX2" fmla="*/ 1524000 w 1933575"/>
              <a:gd name="connsiteY2" fmla="*/ 590550 h 1000125"/>
              <a:gd name="connsiteX3" fmla="*/ 1933575 w 1933575"/>
              <a:gd name="connsiteY3" fmla="*/ 0 h 1000125"/>
              <a:gd name="connsiteX0" fmla="*/ 0 w 1933575"/>
              <a:gd name="connsiteY0" fmla="*/ 809625 h 809625"/>
              <a:gd name="connsiteX1" fmla="*/ 828675 w 1933575"/>
              <a:gd name="connsiteY1" fmla="*/ 638175 h 809625"/>
              <a:gd name="connsiteX2" fmla="*/ 1524000 w 1933575"/>
              <a:gd name="connsiteY2" fmla="*/ 400050 h 809625"/>
              <a:gd name="connsiteX3" fmla="*/ 1933575 w 1933575"/>
              <a:gd name="connsiteY3" fmla="*/ 0 h 809625"/>
              <a:gd name="connsiteX0" fmla="*/ 0 w 2238375"/>
              <a:gd name="connsiteY0" fmla="*/ 531812 h 1124743"/>
              <a:gd name="connsiteX1" fmla="*/ 828675 w 2238375"/>
              <a:gd name="connsiteY1" fmla="*/ 360362 h 1124743"/>
              <a:gd name="connsiteX2" fmla="*/ 1524000 w 2238375"/>
              <a:gd name="connsiteY2" fmla="*/ 122237 h 1124743"/>
              <a:gd name="connsiteX3" fmla="*/ 2238375 w 2238375"/>
              <a:gd name="connsiteY3" fmla="*/ 1093787 h 1124743"/>
              <a:gd name="connsiteX0" fmla="*/ 0 w 2238375"/>
              <a:gd name="connsiteY0" fmla="*/ 360362 h 953293"/>
              <a:gd name="connsiteX1" fmla="*/ 828675 w 2238375"/>
              <a:gd name="connsiteY1" fmla="*/ 188912 h 953293"/>
              <a:gd name="connsiteX2" fmla="*/ 1638300 w 2238375"/>
              <a:gd name="connsiteY2" fmla="*/ 122237 h 953293"/>
              <a:gd name="connsiteX3" fmla="*/ 2238375 w 2238375"/>
              <a:gd name="connsiteY3" fmla="*/ 922337 h 953293"/>
              <a:gd name="connsiteX0" fmla="*/ 0 w 2238375"/>
              <a:gd name="connsiteY0" fmla="*/ 336550 h 929481"/>
              <a:gd name="connsiteX1" fmla="*/ 828675 w 2238375"/>
              <a:gd name="connsiteY1" fmla="*/ 307975 h 929481"/>
              <a:gd name="connsiteX2" fmla="*/ 1638300 w 2238375"/>
              <a:gd name="connsiteY2" fmla="*/ 98425 h 929481"/>
              <a:gd name="connsiteX3" fmla="*/ 2238375 w 2238375"/>
              <a:gd name="connsiteY3" fmla="*/ 898525 h 929481"/>
              <a:gd name="connsiteX0" fmla="*/ 0 w 2238375"/>
              <a:gd name="connsiteY0" fmla="*/ 122237 h 684212"/>
              <a:gd name="connsiteX1" fmla="*/ 828675 w 2238375"/>
              <a:gd name="connsiteY1" fmla="*/ 93662 h 684212"/>
              <a:gd name="connsiteX2" fmla="*/ 2238375 w 2238375"/>
              <a:gd name="connsiteY2" fmla="*/ 684212 h 684212"/>
              <a:gd name="connsiteX0" fmla="*/ 0 w 2238375"/>
              <a:gd name="connsiteY0" fmla="*/ 122237 h 684212"/>
              <a:gd name="connsiteX1" fmla="*/ 1628775 w 2238375"/>
              <a:gd name="connsiteY1" fmla="*/ 93662 h 684212"/>
              <a:gd name="connsiteX2" fmla="*/ 2238375 w 2238375"/>
              <a:gd name="connsiteY2" fmla="*/ 684212 h 68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5" h="684212">
                <a:moveTo>
                  <a:pt x="0" y="122237"/>
                </a:moveTo>
                <a:cubicBezTo>
                  <a:pt x="308769" y="103187"/>
                  <a:pt x="1255713" y="0"/>
                  <a:pt x="1628775" y="93662"/>
                </a:cubicBezTo>
                <a:cubicBezTo>
                  <a:pt x="2001837" y="187324"/>
                  <a:pt x="1944688" y="561181"/>
                  <a:pt x="2238375" y="684212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942974" y="2239963"/>
            <a:ext cx="234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Controled</a:t>
            </a:r>
            <a:r>
              <a:rPr lang="en-US" sz="1200" b="1" dirty="0" smtClean="0">
                <a:solidFill>
                  <a:srgbClr val="0070C0"/>
                </a:solidFill>
              </a:rPr>
              <a:t> and </a:t>
            </a:r>
            <a:r>
              <a:rPr lang="en-US" sz="1200" b="1" dirty="0" err="1" smtClean="0">
                <a:solidFill>
                  <a:srgbClr val="0070C0"/>
                </a:solidFill>
              </a:rPr>
              <a:t>crypted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</a:rPr>
              <a:t>acces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71" name="Forme libre 70"/>
          <p:cNvSpPr/>
          <p:nvPr/>
        </p:nvSpPr>
        <p:spPr>
          <a:xfrm>
            <a:off x="4495799" y="2771776"/>
            <a:ext cx="114300" cy="2752725"/>
          </a:xfrm>
          <a:custGeom>
            <a:avLst/>
            <a:gdLst>
              <a:gd name="connsiteX0" fmla="*/ 0 w 1933575"/>
              <a:gd name="connsiteY0" fmla="*/ 1000125 h 1000125"/>
              <a:gd name="connsiteX1" fmla="*/ 828675 w 1933575"/>
              <a:gd name="connsiteY1" fmla="*/ 828675 h 1000125"/>
              <a:gd name="connsiteX2" fmla="*/ 1266825 w 1933575"/>
              <a:gd name="connsiteY2" fmla="*/ 200025 h 1000125"/>
              <a:gd name="connsiteX3" fmla="*/ 1933575 w 1933575"/>
              <a:gd name="connsiteY3" fmla="*/ 0 h 1000125"/>
              <a:gd name="connsiteX0" fmla="*/ 0 w 1933575"/>
              <a:gd name="connsiteY0" fmla="*/ 1000125 h 1000125"/>
              <a:gd name="connsiteX1" fmla="*/ 828675 w 1933575"/>
              <a:gd name="connsiteY1" fmla="*/ 828675 h 1000125"/>
              <a:gd name="connsiteX2" fmla="*/ 1524000 w 1933575"/>
              <a:gd name="connsiteY2" fmla="*/ 590550 h 1000125"/>
              <a:gd name="connsiteX3" fmla="*/ 1933575 w 1933575"/>
              <a:gd name="connsiteY3" fmla="*/ 0 h 1000125"/>
              <a:gd name="connsiteX0" fmla="*/ 0 w 1933575"/>
              <a:gd name="connsiteY0" fmla="*/ 809625 h 809625"/>
              <a:gd name="connsiteX1" fmla="*/ 828675 w 1933575"/>
              <a:gd name="connsiteY1" fmla="*/ 638175 h 809625"/>
              <a:gd name="connsiteX2" fmla="*/ 1524000 w 1933575"/>
              <a:gd name="connsiteY2" fmla="*/ 400050 h 809625"/>
              <a:gd name="connsiteX3" fmla="*/ 1933575 w 1933575"/>
              <a:gd name="connsiteY3" fmla="*/ 0 h 809625"/>
              <a:gd name="connsiteX0" fmla="*/ 0 w 2238375"/>
              <a:gd name="connsiteY0" fmla="*/ 531812 h 1124743"/>
              <a:gd name="connsiteX1" fmla="*/ 828675 w 2238375"/>
              <a:gd name="connsiteY1" fmla="*/ 360362 h 1124743"/>
              <a:gd name="connsiteX2" fmla="*/ 1524000 w 2238375"/>
              <a:gd name="connsiteY2" fmla="*/ 122237 h 1124743"/>
              <a:gd name="connsiteX3" fmla="*/ 2238375 w 2238375"/>
              <a:gd name="connsiteY3" fmla="*/ 1093787 h 1124743"/>
              <a:gd name="connsiteX0" fmla="*/ 0 w 2238375"/>
              <a:gd name="connsiteY0" fmla="*/ 360362 h 953293"/>
              <a:gd name="connsiteX1" fmla="*/ 828675 w 2238375"/>
              <a:gd name="connsiteY1" fmla="*/ 188912 h 953293"/>
              <a:gd name="connsiteX2" fmla="*/ 1638300 w 2238375"/>
              <a:gd name="connsiteY2" fmla="*/ 122237 h 953293"/>
              <a:gd name="connsiteX3" fmla="*/ 2238375 w 2238375"/>
              <a:gd name="connsiteY3" fmla="*/ 922337 h 953293"/>
              <a:gd name="connsiteX0" fmla="*/ 0 w 2238375"/>
              <a:gd name="connsiteY0" fmla="*/ 336550 h 929481"/>
              <a:gd name="connsiteX1" fmla="*/ 828675 w 2238375"/>
              <a:gd name="connsiteY1" fmla="*/ 307975 h 929481"/>
              <a:gd name="connsiteX2" fmla="*/ 1638300 w 2238375"/>
              <a:gd name="connsiteY2" fmla="*/ 98425 h 929481"/>
              <a:gd name="connsiteX3" fmla="*/ 2238375 w 2238375"/>
              <a:gd name="connsiteY3" fmla="*/ 898525 h 929481"/>
              <a:gd name="connsiteX0" fmla="*/ 0 w 2238375"/>
              <a:gd name="connsiteY0" fmla="*/ 122237 h 684212"/>
              <a:gd name="connsiteX1" fmla="*/ 828675 w 2238375"/>
              <a:gd name="connsiteY1" fmla="*/ 93662 h 684212"/>
              <a:gd name="connsiteX2" fmla="*/ 2238375 w 2238375"/>
              <a:gd name="connsiteY2" fmla="*/ 684212 h 684212"/>
              <a:gd name="connsiteX0" fmla="*/ 0 w 2238375"/>
              <a:gd name="connsiteY0" fmla="*/ 122237 h 684212"/>
              <a:gd name="connsiteX1" fmla="*/ 1628775 w 2238375"/>
              <a:gd name="connsiteY1" fmla="*/ 93662 h 684212"/>
              <a:gd name="connsiteX2" fmla="*/ 2238375 w 2238375"/>
              <a:gd name="connsiteY2" fmla="*/ 684212 h 684212"/>
              <a:gd name="connsiteX0" fmla="*/ 207962 w 1851025"/>
              <a:gd name="connsiteY0" fmla="*/ 2875756 h 3305969"/>
              <a:gd name="connsiteX1" fmla="*/ 1836737 w 1851025"/>
              <a:gd name="connsiteY1" fmla="*/ 2847181 h 3305969"/>
              <a:gd name="connsiteX2" fmla="*/ 293687 w 1851025"/>
              <a:gd name="connsiteY2" fmla="*/ 123031 h 3305969"/>
              <a:gd name="connsiteX0" fmla="*/ 0 w 1900237"/>
              <a:gd name="connsiteY0" fmla="*/ 2752725 h 3182938"/>
              <a:gd name="connsiteX1" fmla="*/ 1628775 w 1900237"/>
              <a:gd name="connsiteY1" fmla="*/ 2724150 h 3182938"/>
              <a:gd name="connsiteX2" fmla="*/ 257175 w 1900237"/>
              <a:gd name="connsiteY2" fmla="*/ 1990724 h 3182938"/>
              <a:gd name="connsiteX3" fmla="*/ 85725 w 1900237"/>
              <a:gd name="connsiteY3" fmla="*/ 0 h 3182938"/>
              <a:gd name="connsiteX0" fmla="*/ 0 w 342900"/>
              <a:gd name="connsiteY0" fmla="*/ 2752725 h 2752725"/>
              <a:gd name="connsiteX1" fmla="*/ 257175 w 342900"/>
              <a:gd name="connsiteY1" fmla="*/ 1990724 h 2752725"/>
              <a:gd name="connsiteX2" fmla="*/ 85725 w 342900"/>
              <a:gd name="connsiteY2" fmla="*/ 0 h 2752725"/>
              <a:gd name="connsiteX0" fmla="*/ 0 w 342900"/>
              <a:gd name="connsiteY0" fmla="*/ 2752725 h 2752725"/>
              <a:gd name="connsiteX1" fmla="*/ 257175 w 342900"/>
              <a:gd name="connsiteY1" fmla="*/ 1990724 h 2752725"/>
              <a:gd name="connsiteX2" fmla="*/ 85725 w 342900"/>
              <a:gd name="connsiteY2" fmla="*/ 0 h 2752725"/>
              <a:gd name="connsiteX0" fmla="*/ 0 w 300037"/>
              <a:gd name="connsiteY0" fmla="*/ 2752725 h 2752725"/>
              <a:gd name="connsiteX1" fmla="*/ 257175 w 300037"/>
              <a:gd name="connsiteY1" fmla="*/ 1990724 h 2752725"/>
              <a:gd name="connsiteX2" fmla="*/ 47625 w 300037"/>
              <a:gd name="connsiteY2" fmla="*/ 1457324 h 2752725"/>
              <a:gd name="connsiteX3" fmla="*/ 85725 w 300037"/>
              <a:gd name="connsiteY3" fmla="*/ 0 h 2752725"/>
              <a:gd name="connsiteX0" fmla="*/ 0 w 114300"/>
              <a:gd name="connsiteY0" fmla="*/ 2752725 h 2752725"/>
              <a:gd name="connsiteX1" fmla="*/ 47625 w 114300"/>
              <a:gd name="connsiteY1" fmla="*/ 1457324 h 2752725"/>
              <a:gd name="connsiteX2" fmla="*/ 85725 w 114300"/>
              <a:gd name="connsiteY2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2752725">
                <a:moveTo>
                  <a:pt x="0" y="2752725"/>
                </a:moveTo>
                <a:cubicBezTo>
                  <a:pt x="9922" y="2482850"/>
                  <a:pt x="33338" y="1916112"/>
                  <a:pt x="47625" y="1457324"/>
                </a:cubicBezTo>
                <a:cubicBezTo>
                  <a:pt x="19050" y="1125537"/>
                  <a:pt x="114300" y="325437"/>
                  <a:pt x="85725" y="0"/>
                </a:cubicBezTo>
              </a:path>
            </a:pathLst>
          </a:cu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 Box 50"/>
          <p:cNvSpPr txBox="1">
            <a:spLocks noChangeArrowheads="1"/>
          </p:cNvSpPr>
          <p:nvPr/>
        </p:nvSpPr>
        <p:spPr bwMode="auto">
          <a:xfrm>
            <a:off x="4571999" y="4144963"/>
            <a:ext cx="234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7030A0"/>
                </a:solidFill>
              </a:rPr>
              <a:t>Controled</a:t>
            </a:r>
            <a:r>
              <a:rPr lang="en-US" sz="1200" b="1" dirty="0" smtClean="0">
                <a:solidFill>
                  <a:srgbClr val="7030A0"/>
                </a:solidFill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</a:rPr>
              <a:t>acces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Affichage à l'écran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jmjb0521</dc:creator>
  <cp:lastModifiedBy>jmjb0521</cp:lastModifiedBy>
  <cp:revision>2</cp:revision>
  <dcterms:created xsi:type="dcterms:W3CDTF">2012-10-25T12:56:42Z</dcterms:created>
  <dcterms:modified xsi:type="dcterms:W3CDTF">2012-10-25T14:21:10Z</dcterms:modified>
</cp:coreProperties>
</file>