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1830963" cy="418338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1581" y="-20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 panose="020B0604020202020204"/>
              </a:rPr>
              <a:t>Click to move the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 panose="020B0604020202020204"/>
              </a:rPr>
              <a:t>Click to edit the notes'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111DEE7-1C4B-4B21-B247-98F765F13A6C}" type="slidenum">
              <a:rPr lang="en-GB" sz="1400" b="0" strike="noStrike" spc="-1">
                <a:latin typeface="Times New Roman" panose="02020603050405020304"/>
              </a:rPr>
              <a:t>‹N°›</a:t>
            </a:fld>
            <a:endParaRPr lang="en-GB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 panose="020B0604020202020204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91200" y="1668960"/>
            <a:ext cx="28647360" cy="69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91200" y="9788760"/>
            <a:ext cx="2864736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91200" y="22461840"/>
            <a:ext cx="2864736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91200" y="1668960"/>
            <a:ext cx="28647360" cy="69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91200" y="9788760"/>
            <a:ext cx="139798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70560" y="9788760"/>
            <a:ext cx="139798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591200" y="22461840"/>
            <a:ext cx="139798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270560" y="22461840"/>
            <a:ext cx="139798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91200" y="1668960"/>
            <a:ext cx="28647360" cy="69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91200" y="9788760"/>
            <a:ext cx="92242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277000" y="9788760"/>
            <a:ext cx="92242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0962800" y="9788760"/>
            <a:ext cx="92242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591200" y="22461840"/>
            <a:ext cx="92242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1277000" y="22461840"/>
            <a:ext cx="92242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0962800" y="22461840"/>
            <a:ext cx="92242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91200" y="1668960"/>
            <a:ext cx="28647360" cy="69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591200" y="9788760"/>
            <a:ext cx="28647360" cy="2426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91200" y="1668960"/>
            <a:ext cx="28647360" cy="69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91200" y="9788760"/>
            <a:ext cx="28647360" cy="242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91200" y="1668960"/>
            <a:ext cx="28647360" cy="69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91200" y="9788760"/>
            <a:ext cx="13979880" cy="242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6270560" y="9788760"/>
            <a:ext cx="13979880" cy="242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91200" y="1668960"/>
            <a:ext cx="28647360" cy="69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91200" y="1668960"/>
            <a:ext cx="28647360" cy="3238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91200" y="1668960"/>
            <a:ext cx="28647360" cy="69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591200" y="9788760"/>
            <a:ext cx="139798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270560" y="9788760"/>
            <a:ext cx="13979880" cy="242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591200" y="22461840"/>
            <a:ext cx="139798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91200" y="1668960"/>
            <a:ext cx="28647360" cy="69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91200" y="9788760"/>
            <a:ext cx="13979880" cy="242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270560" y="9788760"/>
            <a:ext cx="139798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6270560" y="22461840"/>
            <a:ext cx="139798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91200" y="1668960"/>
            <a:ext cx="28647360" cy="69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91200" y="9788760"/>
            <a:ext cx="139798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6270560" y="9788760"/>
            <a:ext cx="1397988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91200" y="22461840"/>
            <a:ext cx="28647360" cy="11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2129280" y="0"/>
            <a:ext cx="10410840" cy="4194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96200" tIns="45000" rIns="196200" bIns="45000"/>
          <a:lstStyle/>
          <a:p>
            <a:pPr>
              <a:lnSpc>
                <a:spcPct val="100000"/>
              </a:lnSpc>
              <a:spcBef>
                <a:spcPts val="860"/>
              </a:spcBef>
            </a:pPr>
            <a:r>
              <a:rPr lang="en-GB" sz="6900" b="0" strike="noStrike" spc="-1">
                <a:solidFill>
                  <a:srgbClr val="808080"/>
                </a:solidFill>
                <a:latin typeface="Calibri Light" panose="020F0302020204030204"/>
                <a:ea typeface="DejaVu Sans" panose="020B0603030804020204"/>
              </a:rPr>
              <a:t>Impression :</a:t>
            </a:r>
            <a:endParaRPr lang="en-GB" sz="6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r>
              <a:rPr lang="en-GB" sz="4600" b="0" strike="noStrike" spc="-1">
                <a:solidFill>
                  <a:srgbClr val="808080"/>
                </a:solidFill>
                <a:latin typeface="Calibri Light" panose="020F0302020204030204"/>
                <a:ea typeface="DejaVu Sans" panose="020B0603030804020204"/>
              </a:rPr>
              <a:t>La taille de cette affiche est de 121,9 cm (largeur) sur 91,5 cm (hauteur). Elle doit être imprimée sur une imprimante grand format.</a:t>
            </a:r>
            <a:endParaRPr lang="en-GB" sz="4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lang="en-GB" sz="4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r>
              <a:rPr lang="en-GB" sz="6000" b="0" strike="noStrike" spc="-1">
                <a:solidFill>
                  <a:srgbClr val="808080"/>
                </a:solidFill>
                <a:latin typeface="Calibri Light" panose="020F0302020204030204"/>
                <a:ea typeface="DejaVu Sans" panose="020B0603030804020204"/>
              </a:rPr>
              <a:t>Personnalisation du contenu :</a:t>
            </a:r>
            <a:endParaRPr lang="en-GB" sz="6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r>
              <a:rPr lang="en-GB" sz="4600" b="0" strike="noStrike" spc="-1">
                <a:solidFill>
                  <a:srgbClr val="808080"/>
                </a:solidFill>
                <a:latin typeface="Calibri Light" panose="020F0302020204030204"/>
                <a:ea typeface="DejaVu Sans" panose="020B0603030804020204"/>
              </a:rPr>
              <a:t>Les espaces réservés de cette affiche sont déjà mis en forme. Pour ajouter du texte, tapez-le dans les espaces réservés ou cliquez sur une icône pour ajouter un tableau, un graphique, un graphique SmartArt, une image ou un fichier multimédia.</a:t>
            </a:r>
            <a:endParaRPr lang="en-GB" sz="4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715"/>
              </a:spcBef>
            </a:pPr>
            <a:r>
              <a:rPr lang="en-GB" sz="4600" b="0" strike="noStrike" spc="-1">
                <a:solidFill>
                  <a:srgbClr val="808080"/>
                </a:solidFill>
                <a:latin typeface="Calibri Light" panose="020F0302020204030204"/>
                <a:ea typeface="DejaVu Sans" panose="020B0603030804020204"/>
              </a:rPr>
              <a:t>Pour ajouter ou supprimer des puces, cliquez sur le bouton Puces sous l’onglet Accueil.</a:t>
            </a:r>
            <a:endParaRPr lang="en-GB" sz="4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715"/>
              </a:spcBef>
            </a:pPr>
            <a:r>
              <a:rPr lang="en-GB" sz="4600" b="0" strike="noStrike" spc="-1">
                <a:solidFill>
                  <a:srgbClr val="808080"/>
                </a:solidFill>
                <a:latin typeface="Calibri Light" panose="020F0302020204030204"/>
                <a:ea typeface="DejaVu Sans" panose="020B0603030804020204"/>
              </a:rPr>
              <a:t>Si vous avez besoin d’espaces réservés supplémentaires pour les titres, le contenu ou le texte du corps, effectuez une copie de ce dont vous avez besoin, puis insérez-la à l’endroit désiré. Les repères actifs de PowerPoint vous permettront d’aligner votre élément sur les autres.</a:t>
            </a:r>
            <a:endParaRPr lang="en-GB" sz="4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715"/>
              </a:spcBef>
            </a:pPr>
            <a:r>
              <a:rPr lang="en-GB" sz="4600" b="0" strike="noStrike" spc="-1">
                <a:solidFill>
                  <a:srgbClr val="808080"/>
                </a:solidFill>
                <a:latin typeface="Calibri Light" panose="020F0302020204030204"/>
                <a:ea typeface="DejaVu Sans" panose="020B0603030804020204"/>
              </a:rPr>
              <a:t>Vous voulez remplacer les images par les vôtres ? Aucun problème ! Cliquez simplement sur une image, appuyez sur la touche Suppr, puis cliquez sur l’icône pour ajouter votre image.</a:t>
            </a:r>
            <a:endParaRPr lang="en-GB" sz="46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591200" y="1668960"/>
            <a:ext cx="28647360" cy="69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591200" y="9788760"/>
            <a:ext cx="28647360" cy="242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GB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26" Type="http://schemas.openxmlformats.org/officeDocument/2006/relationships/image" Target="../media/image21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6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.wmf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4920" y="4777560"/>
            <a:ext cx="180360" cy="93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669960" y="3406320"/>
            <a:ext cx="30451680" cy="245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6500" b="1" strike="noStrike" spc="-1" dirty="0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 </a:t>
            </a:r>
            <a:r>
              <a:rPr lang="en-GB" sz="6500" b="1" strike="noStrike" spc="-1" dirty="0">
                <a:solidFill>
                  <a:srgbClr val="002060"/>
                </a:solidFill>
                <a:latin typeface="Calibri" panose="020F0502020204030204"/>
                <a:ea typeface="LinBiolinumTB"/>
              </a:rPr>
              <a:t>Multimodal cues of the sense of presence and co-presence </a:t>
            </a:r>
          </a:p>
          <a:p>
            <a:pPr algn="ctr">
              <a:lnSpc>
                <a:spcPct val="100000"/>
              </a:lnSpc>
            </a:pPr>
            <a:r>
              <a:rPr lang="en-GB" sz="6500" b="1" strike="noStrike" spc="-1" dirty="0">
                <a:solidFill>
                  <a:srgbClr val="002060"/>
                </a:solidFill>
                <a:latin typeface="Calibri" panose="020F0502020204030204"/>
                <a:ea typeface="LinBiolinumTB"/>
              </a:rPr>
              <a:t>in human-virtual agent interaction</a:t>
            </a:r>
            <a:endParaRPr lang="en-GB" sz="65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GB" sz="2500" b="1" strike="noStrike" spc="-1" dirty="0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Magalie Ochs, </a:t>
            </a:r>
            <a:r>
              <a:rPr lang="en-GB" sz="2500" b="1" spc="-1" dirty="0" err="1">
                <a:solidFill>
                  <a:srgbClr val="002060"/>
                </a:solidFill>
                <a:latin typeface="Calibri" panose="020F0502020204030204"/>
              </a:rPr>
              <a:t>Jérémie</a:t>
            </a:r>
            <a:r>
              <a:rPr lang="en-GB" sz="2500" b="1" spc="-1" dirty="0">
                <a:solidFill>
                  <a:srgbClr val="002060"/>
                </a:solidFill>
                <a:latin typeface="Calibri" panose="020F0502020204030204"/>
              </a:rPr>
              <a:t> Bousquet and Philippe </a:t>
            </a:r>
            <a:r>
              <a:rPr lang="en-GB" sz="2500" b="1" strike="noStrike" spc="-1" dirty="0" err="1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Blache</a:t>
            </a:r>
            <a:endParaRPr lang="en-GB" sz="2500" b="0" strike="noStrike" spc="-1" dirty="0">
              <a:latin typeface="Arial" panose="020B0604020202020204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5003000" y="3500280"/>
            <a:ext cx="183240" cy="101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639720" y="16957440"/>
            <a:ext cx="30861000" cy="2837160"/>
          </a:xfrm>
          <a:prstGeom prst="rect">
            <a:avLst/>
          </a:prstGeom>
          <a:noFill/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GB" sz="1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GB" sz="1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GB" sz="1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GB" sz="1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GB" sz="1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GB" sz="1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GB" sz="1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GB" sz="1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GB" sz="1800" b="0" strike="noStrike" spc="-1">
              <a:latin typeface="Arial" panose="020B0604020202020204"/>
            </a:endParaRPr>
          </a:p>
        </p:txBody>
      </p:sp>
      <p:sp>
        <p:nvSpPr>
          <p:cNvPr id="49" name="CustomShape 5"/>
          <p:cNvSpPr/>
          <p:nvPr/>
        </p:nvSpPr>
        <p:spPr>
          <a:xfrm flipV="1">
            <a:off x="3054240" y="2886840"/>
            <a:ext cx="26705160" cy="246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0" name="Imag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20197440" y="614160"/>
            <a:ext cx="4275000" cy="1731240"/>
          </a:xfrm>
          <a:prstGeom prst="rect">
            <a:avLst/>
          </a:prstGeom>
          <a:ln>
            <a:noFill/>
          </a:ln>
        </p:spPr>
      </p:pic>
      <p:pic>
        <p:nvPicPr>
          <p:cNvPr id="51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27687960" y="48240"/>
            <a:ext cx="4094280" cy="2560320"/>
          </a:xfrm>
          <a:prstGeom prst="rect">
            <a:avLst/>
          </a:prstGeom>
          <a:ln w="9360">
            <a:noFill/>
          </a:ln>
        </p:spPr>
      </p:pic>
      <p:pic>
        <p:nvPicPr>
          <p:cNvPr id="52" name="Picture 8"/>
          <p:cNvPicPr/>
          <p:nvPr/>
        </p:nvPicPr>
        <p:blipFill>
          <a:blip r:embed="rId6"/>
          <a:srcRect r="25509" b="61285"/>
          <a:stretch>
            <a:fillRect/>
          </a:stretch>
        </p:blipFill>
        <p:spPr>
          <a:xfrm>
            <a:off x="13517280" y="41136840"/>
            <a:ext cx="7598520" cy="696240"/>
          </a:xfrm>
          <a:prstGeom prst="rect">
            <a:avLst/>
          </a:prstGeom>
          <a:ln w="9360">
            <a:noFill/>
          </a:ln>
        </p:spPr>
      </p:pic>
      <p:pic>
        <p:nvPicPr>
          <p:cNvPr id="53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12764825" y="332640"/>
            <a:ext cx="3218760" cy="1786320"/>
          </a:xfrm>
          <a:prstGeom prst="rect">
            <a:avLst/>
          </a:prstGeom>
          <a:ln>
            <a:noFill/>
          </a:ln>
        </p:spPr>
      </p:pic>
      <p:pic>
        <p:nvPicPr>
          <p:cNvPr id="55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25317720" y="303840"/>
            <a:ext cx="2142360" cy="2142360"/>
          </a:xfrm>
          <a:prstGeom prst="rect">
            <a:avLst/>
          </a:prstGeom>
          <a:ln>
            <a:noFill/>
          </a:ln>
        </p:spPr>
      </p:pic>
      <p:sp>
        <p:nvSpPr>
          <p:cNvPr id="56" name="CustomShape 6"/>
          <p:cNvSpPr/>
          <p:nvPr/>
        </p:nvSpPr>
        <p:spPr>
          <a:xfrm>
            <a:off x="3709838" y="7025067"/>
            <a:ext cx="9842760" cy="287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500" strike="noStrike" spc="-1" dirty="0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Virtual reality environment </a:t>
            </a:r>
            <a:endParaRPr lang="en-GB" sz="350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GB" sz="3500" strike="noStrike" spc="-1" dirty="0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with  an autonomous virtual patient </a:t>
            </a:r>
            <a:endParaRPr lang="en-GB" sz="350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GB" sz="5000" b="0" strike="noStrike" spc="-1" dirty="0">
              <a:latin typeface="Arial" panose="020B0604020202020204"/>
            </a:endParaRPr>
          </a:p>
        </p:txBody>
      </p:sp>
      <p:pic>
        <p:nvPicPr>
          <p:cNvPr id="59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8799829" y="0"/>
            <a:ext cx="2833693" cy="2894930"/>
          </a:xfrm>
          <a:prstGeom prst="rect">
            <a:avLst/>
          </a:prstGeom>
          <a:ln>
            <a:noFill/>
          </a:ln>
        </p:spPr>
      </p:pic>
      <p:sp>
        <p:nvSpPr>
          <p:cNvPr id="61" name="CustomShape 8"/>
          <p:cNvSpPr/>
          <p:nvPr/>
        </p:nvSpPr>
        <p:spPr>
          <a:xfrm>
            <a:off x="14076875" y="6873775"/>
            <a:ext cx="16377725" cy="31807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500" b="1" strike="noStrike" spc="-1" dirty="0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Collected corpus of human-machine interaction </a:t>
            </a:r>
            <a:endParaRPr lang="en-GB" sz="35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25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</a:t>
            </a:r>
            <a:r>
              <a:rPr lang="en-GB" sz="2500" b="0" i="1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Corpus of 108 interactions (36 persons among which 10 doctors) – 6 hours (3mn16/interaction)</a:t>
            </a:r>
          </a:p>
          <a:p>
            <a:pPr>
              <a:lnSpc>
                <a:spcPct val="100000"/>
              </a:lnSpc>
            </a:pPr>
            <a:endParaRPr lang="en-GB" sz="2500" b="0" i="1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GB" sz="2500" spc="-1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lang="en-GB" sz="2500" b="0" strike="noStrike" spc="-1" dirty="0">
                <a:latin typeface="Calibri" panose="020F0502020204030204" charset="0"/>
                <a:cs typeface="Calibri" panose="020F0502020204030204" charset="0"/>
              </a:rPr>
              <a:t>ideo in the three environments </a:t>
            </a:r>
            <a:r>
              <a:rPr lang="en-GB" sz="2500" b="1" strike="noStrike" spc="-1" dirty="0">
                <a:latin typeface="Calibri" panose="020F0502020204030204" charset="0"/>
                <a:cs typeface="Calibri" panose="020F0502020204030204" charset="0"/>
              </a:rPr>
              <a:t>with different levels of immersion </a:t>
            </a:r>
            <a:r>
              <a:rPr lang="en-GB" sz="2500" b="0" strike="noStrike" spc="-1" dirty="0">
                <a:latin typeface="Calibri" panose="020F0502020204030204" charset="0"/>
                <a:cs typeface="Calibri" panose="020F0502020204030204" charset="0"/>
              </a:rPr>
              <a:t>: a virtual reality cave, a virtual reality headset, a PC</a:t>
            </a:r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GB" sz="2500" spc="-1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lang="en-GB" sz="2500" b="0" strike="noStrike" spc="-1" dirty="0">
                <a:latin typeface="Calibri" panose="020F0502020204030204" charset="0"/>
                <a:cs typeface="Calibri" panose="020F0502020204030204" charset="0"/>
              </a:rPr>
              <a:t>ime-series three-dimensional unity coordinates of </a:t>
            </a:r>
            <a:r>
              <a:rPr lang="en-GB" sz="2500" b="1" strike="noStrike" spc="-1" dirty="0">
                <a:latin typeface="Calibri" panose="020F0502020204030204" charset="0"/>
                <a:cs typeface="Calibri" panose="020F0502020204030204" charset="0"/>
              </a:rPr>
              <a:t>head, hand and arms. </a:t>
            </a:r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GB" sz="2500" b="1" strike="noStrike" spc="-1" dirty="0">
                <a:latin typeface="Calibri" panose="020F0502020204030204" charset="0"/>
                <a:cs typeface="Calibri" panose="020F0502020204030204" charset="0"/>
              </a:rPr>
              <a:t>Audio file</a:t>
            </a:r>
            <a:r>
              <a:rPr lang="fr-FR" altLang="en-GB" sz="2500" b="0" strike="noStrike" spc="-1" dirty="0"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lang="en-GB" sz="2500" b="0" strike="noStrike" spc="-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GB" sz="2500" b="0" i="1" strike="noStrike" spc="-1" dirty="0">
                <a:latin typeface="Calibri" panose="020F0502020204030204" charset="0"/>
                <a:cs typeface="Calibri" panose="020F0502020204030204" charset="0"/>
              </a:rPr>
              <a:t>transcribed</a:t>
            </a:r>
            <a:r>
              <a:rPr lang="en-GB" sz="2500" b="0" strike="noStrike" spc="-1" dirty="0">
                <a:latin typeface="Calibri" panose="020F0502020204030204" charset="0"/>
                <a:cs typeface="Calibri" panose="020F0502020204030204" charset="0"/>
              </a:rPr>
              <a:t> automatically with an ASR system</a:t>
            </a:r>
            <a:endParaRPr lang="en-GB" sz="2500" b="0" strike="noStrike" spc="-1" dirty="0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GB" sz="25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</a:t>
            </a:r>
            <a:r>
              <a:rPr lang="en-GB" sz="2500" b="1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Presence and co-presence subjective experience </a:t>
            </a:r>
            <a:r>
              <a:rPr lang="en-GB" sz="25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of the participants (IPQ  Post-experience questionnaire)</a:t>
            </a: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689039" y="14442130"/>
            <a:ext cx="8314148" cy="210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000" b="1" strike="noStrike" spc="-1" dirty="0">
                <a:solidFill>
                  <a:srgbClr val="002060"/>
                </a:solidFill>
                <a:latin typeface="Calibri" panose="020F0502020204030204"/>
              </a:rPr>
              <a:t>Automatic extraction of </a:t>
            </a:r>
          </a:p>
          <a:p>
            <a:pPr algn="ctr">
              <a:lnSpc>
                <a:spcPct val="100000"/>
              </a:lnSpc>
            </a:pPr>
            <a:r>
              <a:rPr lang="en-GB" sz="4000" b="1" i="1" strike="noStrike" spc="-1" dirty="0">
                <a:solidFill>
                  <a:srgbClr val="C00000"/>
                </a:solidFill>
                <a:latin typeface="Calibri" panose="020F0502020204030204"/>
              </a:rPr>
              <a:t>high-level</a:t>
            </a:r>
            <a:r>
              <a:rPr lang="en-GB" sz="4000" b="1" strike="noStrike" spc="-1" dirty="0">
                <a:solidFill>
                  <a:srgbClr val="002060"/>
                </a:solidFill>
                <a:latin typeface="Calibri" panose="020F0502020204030204"/>
              </a:rPr>
              <a:t> verbal and non-verbal </a:t>
            </a:r>
            <a:r>
              <a:rPr lang="en-GB" sz="4000" b="1" spc="-1" dirty="0">
                <a:solidFill>
                  <a:srgbClr val="002060"/>
                </a:solidFill>
                <a:latin typeface="Calibri" panose="020F0502020204030204"/>
              </a:rPr>
              <a:t>features</a:t>
            </a:r>
            <a:endParaRPr lang="en-GB" sz="4000" b="0" strike="noStrike" spc="-1" dirty="0">
              <a:latin typeface="Arial" panose="020B0604020202020204"/>
            </a:endParaRPr>
          </a:p>
        </p:txBody>
      </p:sp>
      <p:pic>
        <p:nvPicPr>
          <p:cNvPr id="64" name="Picture 63"/>
          <p:cNvPicPr/>
          <p:nvPr/>
        </p:nvPicPr>
        <p:blipFill>
          <a:blip r:embed="rId10"/>
          <a:stretch>
            <a:fillRect/>
          </a:stretch>
        </p:blipFill>
        <p:spPr>
          <a:xfrm>
            <a:off x="16081497" y="9987840"/>
            <a:ext cx="2247120" cy="1302120"/>
          </a:xfrm>
          <a:prstGeom prst="rect">
            <a:avLst/>
          </a:prstGeom>
          <a:ln>
            <a:noFill/>
          </a:ln>
        </p:spPr>
      </p:pic>
      <p:pic>
        <p:nvPicPr>
          <p:cNvPr id="65" name="Picture 64"/>
          <p:cNvPicPr/>
          <p:nvPr/>
        </p:nvPicPr>
        <p:blipFill>
          <a:blip r:embed="rId11"/>
          <a:stretch>
            <a:fillRect/>
          </a:stretch>
        </p:blipFill>
        <p:spPr>
          <a:xfrm>
            <a:off x="16159744" y="11434954"/>
            <a:ext cx="1866240" cy="1568880"/>
          </a:xfrm>
          <a:prstGeom prst="rect">
            <a:avLst/>
          </a:prstGeom>
          <a:ln>
            <a:noFill/>
          </a:ln>
        </p:spPr>
      </p:pic>
      <p:pic>
        <p:nvPicPr>
          <p:cNvPr id="66" name="Picture 65"/>
          <p:cNvPicPr/>
          <p:nvPr/>
        </p:nvPicPr>
        <p:blipFill>
          <a:blip r:embed="rId12"/>
          <a:stretch>
            <a:fillRect/>
          </a:stretch>
        </p:blipFill>
        <p:spPr>
          <a:xfrm>
            <a:off x="18466850" y="10514734"/>
            <a:ext cx="1079640" cy="1908720"/>
          </a:xfrm>
          <a:prstGeom prst="rect">
            <a:avLst/>
          </a:prstGeom>
          <a:ln>
            <a:noFill/>
          </a:ln>
        </p:spPr>
      </p:pic>
      <p:pic>
        <p:nvPicPr>
          <p:cNvPr id="69" name="Picture 68"/>
          <p:cNvPicPr/>
          <p:nvPr/>
        </p:nvPicPr>
        <p:blipFill>
          <a:blip r:embed="rId13"/>
          <a:stretch>
            <a:fillRect/>
          </a:stretch>
        </p:blipFill>
        <p:spPr>
          <a:xfrm>
            <a:off x="17854060" y="12639440"/>
            <a:ext cx="4150832" cy="2268710"/>
          </a:xfrm>
          <a:prstGeom prst="rect">
            <a:avLst/>
          </a:prstGeom>
          <a:ln>
            <a:noFill/>
          </a:ln>
        </p:spPr>
      </p:pic>
      <p:sp>
        <p:nvSpPr>
          <p:cNvPr id="72" name="CustomShape 15"/>
          <p:cNvSpPr/>
          <p:nvPr/>
        </p:nvSpPr>
        <p:spPr>
          <a:xfrm>
            <a:off x="530640" y="6480000"/>
            <a:ext cx="30861000" cy="1497564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00206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" name="CustomShape 16"/>
          <p:cNvSpPr/>
          <p:nvPr/>
        </p:nvSpPr>
        <p:spPr>
          <a:xfrm rot="16200000">
            <a:off x="-4371120" y="13196520"/>
            <a:ext cx="11231640" cy="1111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7200" b="0" strike="noStrike" spc="-1" dirty="0">
                <a:solidFill>
                  <a:srgbClr val="F37B7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DATA</a:t>
            </a:r>
            <a:endParaRPr lang="en-GB" sz="7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465300" y="21684420"/>
            <a:ext cx="30861000" cy="1922364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00206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" name="CustomShape 18"/>
          <p:cNvSpPr/>
          <p:nvPr/>
        </p:nvSpPr>
        <p:spPr>
          <a:xfrm rot="16200000">
            <a:off x="-6351120" y="30944520"/>
            <a:ext cx="15191640" cy="1111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7200" b="0" strike="noStrike" spc="-1" dirty="0">
                <a:solidFill>
                  <a:srgbClr val="F37B7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endParaRPr lang="en-GB" sz="7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CustomShape 19"/>
          <p:cNvSpPr/>
          <p:nvPr/>
        </p:nvSpPr>
        <p:spPr>
          <a:xfrm>
            <a:off x="2303780" y="21960205"/>
            <a:ext cx="13679805" cy="643128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04E4D"/>
            </a:solidFill>
            <a:custDash>
              <a:ds d="100000" sp="100000"/>
            </a:custDash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" name="CustomShape 20"/>
          <p:cNvSpPr/>
          <p:nvPr/>
        </p:nvSpPr>
        <p:spPr>
          <a:xfrm>
            <a:off x="3376800" y="22176000"/>
            <a:ext cx="11534040" cy="1111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altLang="en-GB" sz="5400" b="0" strike="noStrike" spc="-1">
                <a:solidFill>
                  <a:srgbClr val="002060"/>
                </a:solidFill>
                <a:latin typeface="Arial" panose="020B0604020202020204"/>
              </a:rPr>
              <a:t>CLASSIFIERS</a:t>
            </a:r>
            <a:endParaRPr lang="fr-FR" altLang="en-GB" sz="5400" b="0" strike="noStrike" spc="-1">
              <a:latin typeface="Arial" panose="020B0604020202020204"/>
            </a:endParaRPr>
          </a:p>
        </p:txBody>
      </p:sp>
      <p:pic>
        <p:nvPicPr>
          <p:cNvPr id="2" name="Picture 1" descr="sphx_glr_plot_separating_hyperplane_00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54350" y="22915245"/>
            <a:ext cx="5852160" cy="4389120"/>
          </a:xfrm>
          <a:prstGeom prst="rect">
            <a:avLst/>
          </a:prstGeom>
        </p:spPr>
      </p:pic>
      <p:sp>
        <p:nvSpPr>
          <p:cNvPr id="3" name="CustomShape 6"/>
          <p:cNvSpPr/>
          <p:nvPr/>
        </p:nvSpPr>
        <p:spPr>
          <a:xfrm>
            <a:off x="3376930" y="27232610"/>
            <a:ext cx="5422900" cy="853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altLang="en-GB" sz="5000" b="1" strike="noStrike" spc="-1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Support Vector Machines</a:t>
            </a:r>
            <a:r>
              <a:rPr lang="en-GB" sz="5000" b="1" strike="noStrike" spc="-1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 </a:t>
            </a:r>
            <a:endParaRPr lang="en-GB" sz="5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GB" sz="5000" b="0" strike="noStrike" spc="-1">
              <a:latin typeface="Arial" panose="020B0604020202020204"/>
            </a:endParaRPr>
          </a:p>
        </p:txBody>
      </p:sp>
      <p:pic>
        <p:nvPicPr>
          <p:cNvPr id="4" name="Picture 3" descr="Random-Forest-Algorithm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06510" y="23343235"/>
            <a:ext cx="6280785" cy="3533140"/>
          </a:xfrm>
          <a:prstGeom prst="rect">
            <a:avLst/>
          </a:prstGeom>
        </p:spPr>
      </p:pic>
      <p:sp>
        <p:nvSpPr>
          <p:cNvPr id="5" name="CustomShape 6"/>
          <p:cNvSpPr/>
          <p:nvPr/>
        </p:nvSpPr>
        <p:spPr>
          <a:xfrm>
            <a:off x="9580245" y="27232610"/>
            <a:ext cx="5422900" cy="8528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altLang="en-GB" sz="5000" b="1" strike="noStrike" spc="-1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Random Forests</a:t>
            </a:r>
          </a:p>
        </p:txBody>
      </p:sp>
      <p:sp>
        <p:nvSpPr>
          <p:cNvPr id="7" name="CustomShape 14"/>
          <p:cNvSpPr/>
          <p:nvPr/>
        </p:nvSpPr>
        <p:spPr>
          <a:xfrm rot="5400000" flipV="1">
            <a:off x="16080556" y="25601480"/>
            <a:ext cx="789305" cy="95022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rgbClr val="C00000"/>
            </a:solidFill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17297972" y="21986240"/>
            <a:ext cx="11715177" cy="5469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altLang="en-GB" sz="3500" b="1" strike="noStrike" spc="-1" dirty="0" err="1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Experiments</a:t>
            </a:r>
            <a:r>
              <a:rPr lang="fr-FR" altLang="en-GB" sz="3500" b="1" strike="noStrike" spc="-1" dirty="0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 on </a:t>
            </a:r>
            <a:r>
              <a:rPr lang="fr-FR" altLang="en-GB" sz="3500" b="1" strike="noStrike" spc="-1" dirty="0" err="1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prediction</a:t>
            </a:r>
            <a:r>
              <a:rPr lang="fr-FR" altLang="en-GB" sz="3500" b="1" strike="noStrike" spc="-1" dirty="0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 of </a:t>
            </a:r>
            <a:r>
              <a:rPr lang="fr-FR" altLang="en-GB" sz="3500" b="1" strike="noStrike" spc="-1" dirty="0" err="1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presence</a:t>
            </a:r>
            <a:r>
              <a:rPr lang="fr-FR" altLang="en-GB" sz="3500" b="1" strike="noStrike" spc="-1" dirty="0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 and </a:t>
            </a:r>
            <a:r>
              <a:rPr lang="fr-FR" altLang="en-GB" sz="3500" b="1" strike="noStrike" spc="-1" dirty="0" err="1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co-presence</a:t>
            </a:r>
            <a:r>
              <a:rPr lang="fr-FR" altLang="en-GB" sz="3500" b="1" strike="noStrike" spc="-1" dirty="0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 class</a:t>
            </a:r>
            <a:r>
              <a:rPr lang="en-GB" sz="3500" b="1" strike="noStrike" spc="-1" dirty="0">
                <a:solidFill>
                  <a:srgbClr val="002060"/>
                </a:solidFill>
                <a:latin typeface="Calibri" panose="020F0502020204030204"/>
                <a:ea typeface="DejaVu Sans" panose="020B0603030804020204"/>
              </a:rPr>
              <a:t> </a:t>
            </a:r>
            <a:endParaRPr lang="en-GB" sz="2500" b="0" strike="noStrike" spc="-1" dirty="0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GB" sz="25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</a:t>
            </a:r>
            <a:r>
              <a:rPr lang="fr-FR" altLang="en-GB" sz="2500" b="0" strike="noStrike" spc="-1" dirty="0" err="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search</a:t>
            </a:r>
            <a:r>
              <a:rPr lang="fr-FR" altLang="en-GB" sz="25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of best hyper </a:t>
            </a:r>
            <a:r>
              <a:rPr lang="fr-FR" altLang="en-GB" sz="2500" b="0" strike="noStrike" spc="-1" dirty="0" err="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parameters</a:t>
            </a:r>
            <a:r>
              <a:rPr lang="fr-FR" altLang="en-GB" sz="25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altLang="en-GB" sz="25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for the </a:t>
            </a:r>
            <a:r>
              <a:rPr lang="fr-FR" altLang="en-GB" sz="2500" b="0" strike="noStrike" spc="-1" dirty="0" err="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classifiers</a:t>
            </a: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fr-FR" altLang="en-GB" sz="25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10x 10-folds cross-validation</a:t>
            </a: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fr-FR" altLang="en-GB" sz="2500" b="0" strike="noStrike" spc="-1" dirty="0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graphicFrame>
        <p:nvGraphicFramePr>
          <p:cNvPr id="9" name="Object 8"/>
          <p:cNvGraphicFramePr/>
          <p:nvPr>
            <p:extLst>
              <p:ext uri="{D42A27DB-BD31-4B8C-83A1-F6EECF244321}">
                <p14:modId xmlns:p14="http://schemas.microsoft.com/office/powerpoint/2010/main" val="3128553846"/>
              </p:ext>
            </p:extLst>
          </p:nvPr>
        </p:nvGraphicFramePr>
        <p:xfrm>
          <a:off x="22199779" y="22635762"/>
          <a:ext cx="4519463" cy="180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16" imgW="3352800" imgH="1295400" progId="Paint.Picture">
                  <p:embed/>
                </p:oleObj>
              </mc:Choice>
              <mc:Fallback>
                <p:oleObj r:id="rId16" imgW="3352800" imgH="12954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199779" y="22635762"/>
                        <a:ext cx="4519463" cy="1806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k-fol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265737" y="24674589"/>
            <a:ext cx="4618990" cy="2609215"/>
          </a:xfrm>
          <a:prstGeom prst="rect">
            <a:avLst/>
          </a:prstGeom>
        </p:spPr>
      </p:pic>
      <p:graphicFrame>
        <p:nvGraphicFramePr>
          <p:cNvPr id="12" name="Object 11"/>
          <p:cNvGraphicFramePr/>
          <p:nvPr>
            <p:extLst>
              <p:ext uri="{D42A27DB-BD31-4B8C-83A1-F6EECF244321}">
                <p14:modId xmlns:p14="http://schemas.microsoft.com/office/powerpoint/2010/main" val="1295135113"/>
              </p:ext>
            </p:extLst>
          </p:nvPr>
        </p:nvGraphicFramePr>
        <p:xfrm>
          <a:off x="19508689" y="29462681"/>
          <a:ext cx="9504460" cy="574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19" imgW="6981825" imgH="3838575" progId="Paint.Picture">
                  <p:embed/>
                </p:oleObj>
              </mc:Choice>
              <mc:Fallback>
                <p:oleObj r:id="rId19" imgW="6981825" imgH="383857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08689" y="29462681"/>
                        <a:ext cx="9504460" cy="574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ustomShape 6"/>
          <p:cNvSpPr/>
          <p:nvPr/>
        </p:nvSpPr>
        <p:spPr>
          <a:xfrm>
            <a:off x="22037180" y="28174739"/>
            <a:ext cx="5422900" cy="8528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altLang="en-GB" sz="3500" b="1" strike="noStrike" spc="-1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Performance scores for the </a:t>
            </a:r>
            <a:r>
              <a:rPr lang="fr-FR" altLang="en-GB" sz="3500" b="1" strike="noStrike" spc="-1" dirty="0" err="1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prediction</a:t>
            </a:r>
            <a:endParaRPr lang="fr-FR" altLang="en-GB" sz="3500" b="1" strike="noStrike" spc="-1" dirty="0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>
              <a:lnSpc>
                <a:spcPct val="100000"/>
              </a:lnSpc>
            </a:pPr>
            <a:r>
              <a:rPr lang="fr-FR" altLang="en-GB" sz="3500" b="1" strike="noStrike" spc="-1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lang="fr-FR" altLang="en-GB" sz="3500" b="1" strike="noStrike" spc="-1" dirty="0" err="1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presence</a:t>
            </a:r>
            <a:r>
              <a:rPr lang="fr-FR" altLang="en-GB" sz="3500" b="1" strike="noStrike" spc="-1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fr-FR" altLang="en-GB" sz="3500" b="1" strike="noStrike" spc="-1" dirty="0" err="1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co-presence</a:t>
            </a:r>
            <a:endParaRPr lang="fr-FR" altLang="en-GB" sz="3500" b="1" strike="noStrike" spc="-1" dirty="0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6" name="Picture 15" descr="5c802d90b8a4d14117a26b6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98258" y="35418853"/>
            <a:ext cx="8578090" cy="5076173"/>
          </a:xfrm>
          <a:prstGeom prst="rect">
            <a:avLst/>
          </a:prstGeom>
        </p:spPr>
      </p:pic>
      <p:pic>
        <p:nvPicPr>
          <p:cNvPr id="17" name="Picture 16" descr="5c8032a2b8a4d14117a26e7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487151" y="35499690"/>
            <a:ext cx="8442325" cy="4995336"/>
          </a:xfrm>
          <a:prstGeom prst="rect">
            <a:avLst/>
          </a:prstGeom>
        </p:spPr>
      </p:pic>
      <p:pic>
        <p:nvPicPr>
          <p:cNvPr id="19" name="Picture 18" descr="5c80ef06bbdc4666016d27b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48319" y="30025220"/>
            <a:ext cx="14302002" cy="3884294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F568E4DE-375A-41AF-B980-F2F0627A69F1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7" y="96503"/>
            <a:ext cx="3452547" cy="2443585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7D3942CC-E3E3-4587-9389-CB0FACCEAA6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80983" y="8247010"/>
            <a:ext cx="9663605" cy="5431369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F623A6BF-7DD9-4696-BDA1-04246D53594A}"/>
              </a:ext>
            </a:extLst>
          </p:cNvPr>
          <p:cNvSpPr txBox="1"/>
          <p:nvPr/>
        </p:nvSpPr>
        <p:spPr>
          <a:xfrm>
            <a:off x="21059846" y="11150853"/>
            <a:ext cx="4326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</a:t>
            </a:r>
            <a:r>
              <a:rPr lang="fr-FR" sz="2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fr-FR" sz="2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7378B35-28CB-4686-B532-4F694BAF9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6802" y="10731598"/>
            <a:ext cx="542231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sz="25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fr-FR" sz="25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25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sense</a:t>
            </a:r>
            <a:r>
              <a:rPr lang="fr-FR" sz="25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25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presence</a:t>
            </a:r>
            <a:r>
              <a:rPr lang="fr-FR" sz="25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(immersion)</a:t>
            </a:r>
          </a:p>
          <a:p>
            <a:pPr eaLnBrk="1" hangingPunct="1"/>
            <a:r>
              <a:rPr lang="fr-FR" sz="25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eaLnBrk="1" hangingPunct="1"/>
            <a:r>
              <a:rPr lang="fr-FR" sz="25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fr-FR" sz="25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25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co-presence</a:t>
            </a:r>
            <a:r>
              <a:rPr lang="fr-FR" sz="25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(social immersion)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3D37B583-2AD1-4BFD-9E0B-2546DFD83BCD}"/>
              </a:ext>
            </a:extLst>
          </p:cNvPr>
          <p:cNvCxnSpPr>
            <a:cxnSpLocks/>
          </p:cNvCxnSpPr>
          <p:nvPr/>
        </p:nvCxnSpPr>
        <p:spPr>
          <a:xfrm>
            <a:off x="20295136" y="11887305"/>
            <a:ext cx="417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F396EBE6-3CB3-4C61-8BC7-C83D3B246D48}"/>
              </a:ext>
            </a:extLst>
          </p:cNvPr>
          <p:cNvCxnSpPr>
            <a:cxnSpLocks/>
          </p:cNvCxnSpPr>
          <p:nvPr/>
        </p:nvCxnSpPr>
        <p:spPr>
          <a:xfrm>
            <a:off x="20295136" y="10932945"/>
            <a:ext cx="4234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>
            <a:extLst>
              <a:ext uri="{FF2B5EF4-FFF2-40B4-BE49-F238E27FC236}">
                <a16:creationId xmlns:a16="http://schemas.microsoft.com/office/drawing/2014/main" id="{9ED0E455-1F61-4776-A699-59FBCE1B5F3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97306" y="17879095"/>
            <a:ext cx="26681927" cy="2189287"/>
          </a:xfrm>
          <a:prstGeom prst="rect">
            <a:avLst/>
          </a:prstGeom>
        </p:spPr>
      </p:pic>
      <p:sp>
        <p:nvSpPr>
          <p:cNvPr id="86" name="Rectangle à coins arrondis 26">
            <a:extLst>
              <a:ext uri="{FF2B5EF4-FFF2-40B4-BE49-F238E27FC236}">
                <a16:creationId xmlns:a16="http://schemas.microsoft.com/office/drawing/2014/main" id="{87402DC7-8BFA-40D8-946D-97E9148DD5D4}"/>
              </a:ext>
            </a:extLst>
          </p:cNvPr>
          <p:cNvSpPr/>
          <p:nvPr/>
        </p:nvSpPr>
        <p:spPr>
          <a:xfrm>
            <a:off x="4886845" y="17800457"/>
            <a:ext cx="2403069" cy="245655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14101E0C-5880-41BA-89C2-916D6E642535}"/>
              </a:ext>
            </a:extLst>
          </p:cNvPr>
          <p:cNvCxnSpPr>
            <a:cxnSpLocks/>
          </p:cNvCxnSpPr>
          <p:nvPr/>
        </p:nvCxnSpPr>
        <p:spPr>
          <a:xfrm>
            <a:off x="9143682" y="14002102"/>
            <a:ext cx="0" cy="320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35EAF549-517F-4AE6-98F0-73DCC062D885}"/>
              </a:ext>
            </a:extLst>
          </p:cNvPr>
          <p:cNvSpPr txBox="1"/>
          <p:nvPr/>
        </p:nvSpPr>
        <p:spPr>
          <a:xfrm>
            <a:off x="10157718" y="14641412"/>
            <a:ext cx="7696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i="1" dirty="0">
                <a:latin typeface="Calibri" panose="020F0502020204030204" pitchFamily="34" charset="0"/>
                <a:cs typeface="Calibri" panose="020F0502020204030204" pitchFamily="34" charset="0"/>
              </a:rPr>
              <a:t>Pre-process of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3500" dirty="0">
                <a:latin typeface="Calibri" panose="020F0502020204030204" pitchFamily="34" charset="0"/>
                <a:cs typeface="Calibri" panose="020F0502020204030204" pitchFamily="34" charset="0"/>
              </a:rPr>
              <a:t> Split interaction in phases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fr-FR" sz="3500" dirty="0">
                <a:latin typeface="Calibri" panose="020F0502020204030204" pitchFamily="34" charset="0"/>
                <a:cs typeface="Calibri" panose="020F0502020204030204" pitchFamily="34" charset="0"/>
              </a:rPr>
              <a:t> of high-</a:t>
            </a:r>
            <a:r>
              <a:rPr lang="fr-FR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fr-FR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DE85F65-9A4E-4BA1-A579-7A0B47ED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5740" y="13173910"/>
            <a:ext cx="710549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Reduce the dimensionality of the data </a:t>
            </a:r>
          </a:p>
          <a:p>
            <a:pPr eaLnBrk="1" hangingPunct="1"/>
            <a:r>
              <a:rPr lang="fr-F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Define Interpretable</a:t>
            </a:r>
            <a:r>
              <a:rPr lang="fr-F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en-US" sz="35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6510A632-1866-4578-99A5-80DCC5ABCFEE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6815" b="-1"/>
          <a:stretch/>
        </p:blipFill>
        <p:spPr>
          <a:xfrm>
            <a:off x="22265737" y="16418796"/>
            <a:ext cx="2901389" cy="788567"/>
          </a:xfrm>
          <a:prstGeom prst="rect">
            <a:avLst/>
          </a:prstGeom>
        </p:spPr>
      </p:pic>
      <p:sp>
        <p:nvSpPr>
          <p:cNvPr id="91" name="Rectangle à coins arrondis 26">
            <a:extLst>
              <a:ext uri="{FF2B5EF4-FFF2-40B4-BE49-F238E27FC236}">
                <a16:creationId xmlns:a16="http://schemas.microsoft.com/office/drawing/2014/main" id="{AEDAE30A-1702-417B-B530-9D19856CEE7B}"/>
              </a:ext>
            </a:extLst>
          </p:cNvPr>
          <p:cNvSpPr/>
          <p:nvPr/>
        </p:nvSpPr>
        <p:spPr>
          <a:xfrm>
            <a:off x="22265737" y="17537607"/>
            <a:ext cx="2711065" cy="294399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CustomShape 10">
            <a:extLst>
              <a:ext uri="{FF2B5EF4-FFF2-40B4-BE49-F238E27FC236}">
                <a16:creationId xmlns:a16="http://schemas.microsoft.com/office/drawing/2014/main" id="{45206C03-B71F-4B28-B88F-490639EFFFC5}"/>
              </a:ext>
            </a:extLst>
          </p:cNvPr>
          <p:cNvSpPr/>
          <p:nvPr/>
        </p:nvSpPr>
        <p:spPr>
          <a:xfrm>
            <a:off x="4743302" y="34019502"/>
            <a:ext cx="10112036" cy="210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457200" indent="-4572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3500" b="1" strike="noStrike" spc="-1" dirty="0">
                <a:solidFill>
                  <a:srgbClr val="002060"/>
                </a:solidFill>
                <a:latin typeface="Calibri" panose="020F0502020204030204"/>
              </a:rPr>
              <a:t>Importance of </a:t>
            </a:r>
            <a:r>
              <a:rPr lang="en-GB" sz="3500" b="1" strike="noStrike" spc="-1" dirty="0">
                <a:solidFill>
                  <a:srgbClr val="C00000"/>
                </a:solidFill>
                <a:latin typeface="Calibri" panose="020F0502020204030204"/>
              </a:rPr>
              <a:t>discourse segmentation </a:t>
            </a:r>
            <a:r>
              <a:rPr lang="en-GB" sz="3500" b="1" strike="noStrike" spc="-1" dirty="0">
                <a:solidFill>
                  <a:srgbClr val="002060"/>
                </a:solidFill>
                <a:latin typeface="Calibri" panose="020F0502020204030204"/>
              </a:rPr>
              <a:t>to predict the sense of presence and co-presence  </a:t>
            </a:r>
            <a:endParaRPr lang="en-GB" sz="3500" b="0" strike="noStrike" spc="-1" dirty="0">
              <a:latin typeface="Arial" panose="020B0604020202020204"/>
            </a:endParaRPr>
          </a:p>
        </p:txBody>
      </p:sp>
      <p:sp>
        <p:nvSpPr>
          <p:cNvPr id="93" name="CustomShape 6">
            <a:extLst>
              <a:ext uri="{FF2B5EF4-FFF2-40B4-BE49-F238E27FC236}">
                <a16:creationId xmlns:a16="http://schemas.microsoft.com/office/drawing/2014/main" id="{A815296C-04F4-4D1C-AC35-E5BAA8ADFA8F}"/>
              </a:ext>
            </a:extLst>
          </p:cNvPr>
          <p:cNvSpPr/>
          <p:nvPr/>
        </p:nvSpPr>
        <p:spPr>
          <a:xfrm>
            <a:off x="9920398" y="28703904"/>
            <a:ext cx="5422900" cy="8528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en-GB" sz="5000" b="1" strike="noStrike" spc="-1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What have we learnt ? </a:t>
            </a:r>
          </a:p>
        </p:txBody>
      </p:sp>
      <p:sp>
        <p:nvSpPr>
          <p:cNvPr id="24" name="Flèche : courbe vers le haut 23">
            <a:extLst>
              <a:ext uri="{FF2B5EF4-FFF2-40B4-BE49-F238E27FC236}">
                <a16:creationId xmlns:a16="http://schemas.microsoft.com/office/drawing/2014/main" id="{5A5BD488-6774-4861-915F-4EB65F822A40}"/>
              </a:ext>
            </a:extLst>
          </p:cNvPr>
          <p:cNvSpPr/>
          <p:nvPr/>
        </p:nvSpPr>
        <p:spPr>
          <a:xfrm rot="2346291" flipH="1">
            <a:off x="3081821" y="34167682"/>
            <a:ext cx="1777440" cy="7187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CustomShape 10">
            <a:extLst>
              <a:ext uri="{FF2B5EF4-FFF2-40B4-BE49-F238E27FC236}">
                <a16:creationId xmlns:a16="http://schemas.microsoft.com/office/drawing/2014/main" id="{478C2493-A0EE-42EB-8F81-EE10B6452D88}"/>
              </a:ext>
            </a:extLst>
          </p:cNvPr>
          <p:cNvSpPr/>
          <p:nvPr/>
        </p:nvSpPr>
        <p:spPr>
          <a:xfrm>
            <a:off x="20398189" y="35379913"/>
            <a:ext cx="9992087" cy="210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457200" indent="-4572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3500" b="1" i="1" strike="noStrike" spc="-1" dirty="0">
                <a:solidFill>
                  <a:srgbClr val="002060"/>
                </a:solidFill>
                <a:latin typeface="Calibri" panose="020F0502020204030204"/>
              </a:rPr>
              <a:t>Cues of </a:t>
            </a:r>
            <a:r>
              <a:rPr lang="en-GB" sz="3500" b="1" i="1" u="sng" strike="noStrike" spc="-1" dirty="0">
                <a:solidFill>
                  <a:srgbClr val="002060"/>
                </a:solidFill>
                <a:latin typeface="Calibri" panose="020F0502020204030204"/>
              </a:rPr>
              <a:t>presence</a:t>
            </a:r>
            <a:r>
              <a:rPr lang="en-GB" sz="3500" b="1" i="1" strike="noStrike" spc="-1" dirty="0">
                <a:solidFill>
                  <a:srgbClr val="002060"/>
                </a:solidFill>
                <a:latin typeface="Calibri" panose="020F0502020204030204"/>
              </a:rPr>
              <a:t> : </a:t>
            </a:r>
          </a:p>
          <a:p>
            <a:pPr algn="ctr">
              <a:lnSpc>
                <a:spcPct val="100000"/>
              </a:lnSpc>
            </a:pPr>
            <a:r>
              <a:rPr lang="en-GB" sz="3500" b="1" i="1" spc="-1" dirty="0">
                <a:solidFill>
                  <a:srgbClr val="C00000"/>
                </a:solidFill>
                <a:latin typeface="Calibri" panose="020F0502020204030204"/>
              </a:rPr>
              <a:t>behaviour </a:t>
            </a:r>
            <a:r>
              <a:rPr lang="en-GB" sz="3500" b="1" strike="noStrike" spc="-1" dirty="0">
                <a:solidFill>
                  <a:srgbClr val="002060"/>
                </a:solidFill>
                <a:latin typeface="Calibri" panose="020F0502020204030204"/>
              </a:rPr>
              <a:t>of </a:t>
            </a:r>
            <a:r>
              <a:rPr lang="en-GB" sz="3500" b="1" i="1" strike="noStrike" spc="-1" dirty="0">
                <a:solidFill>
                  <a:srgbClr val="C00000"/>
                </a:solidFill>
                <a:latin typeface="Calibri" panose="020F0502020204030204"/>
              </a:rPr>
              <a:t>both participants </a:t>
            </a:r>
          </a:p>
          <a:p>
            <a:pPr marL="457200" indent="-4572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3500" b="1" i="1" spc="-1" dirty="0">
                <a:solidFill>
                  <a:srgbClr val="002060"/>
                </a:solidFill>
                <a:latin typeface="Calibri" panose="020F0502020204030204"/>
              </a:rPr>
              <a:t>Cues  </a:t>
            </a:r>
            <a:r>
              <a:rPr lang="en-GB" sz="3500" b="1" i="1" u="sng" spc="-1" dirty="0">
                <a:solidFill>
                  <a:srgbClr val="002060"/>
                </a:solidFill>
                <a:latin typeface="Calibri" panose="020F0502020204030204"/>
              </a:rPr>
              <a:t>co-presence</a:t>
            </a:r>
            <a:r>
              <a:rPr lang="en-GB" sz="3500" b="1" i="1" spc="-1" dirty="0">
                <a:solidFill>
                  <a:srgbClr val="002060"/>
                </a:solidFill>
                <a:latin typeface="Calibri" panose="020F0502020204030204"/>
              </a:rPr>
              <a:t> : </a:t>
            </a:r>
          </a:p>
          <a:p>
            <a:pPr algn="ctr">
              <a:lnSpc>
                <a:spcPct val="100000"/>
              </a:lnSpc>
            </a:pPr>
            <a:r>
              <a:rPr lang="en-GB" sz="3500" b="1" i="1" spc="-1" dirty="0">
                <a:solidFill>
                  <a:srgbClr val="C00000"/>
                </a:solidFill>
                <a:latin typeface="Calibri" panose="020F0502020204030204"/>
              </a:rPr>
              <a:t>virtual agent’s </a:t>
            </a:r>
            <a:r>
              <a:rPr lang="en-GB" sz="3500" b="1" i="1" spc="-1" dirty="0" err="1">
                <a:solidFill>
                  <a:srgbClr val="002060"/>
                </a:solidFill>
                <a:latin typeface="Calibri" panose="020F0502020204030204"/>
              </a:rPr>
              <a:t>behavior</a:t>
            </a:r>
            <a:endParaRPr lang="en-GB" sz="3500" b="0" i="1" strike="noStrike" spc="-1" dirty="0">
              <a:solidFill>
                <a:srgbClr val="002060"/>
              </a:solidFill>
              <a:latin typeface="Arial" panose="020B0604020202020204"/>
            </a:endParaRPr>
          </a:p>
        </p:txBody>
      </p:sp>
      <p:sp>
        <p:nvSpPr>
          <p:cNvPr id="95" name="Flèche : courbe vers le haut 94">
            <a:extLst>
              <a:ext uri="{FF2B5EF4-FFF2-40B4-BE49-F238E27FC236}">
                <a16:creationId xmlns:a16="http://schemas.microsoft.com/office/drawing/2014/main" id="{8C338B52-0635-4CB7-8116-8BAF97541025}"/>
              </a:ext>
            </a:extLst>
          </p:cNvPr>
          <p:cNvSpPr/>
          <p:nvPr/>
        </p:nvSpPr>
        <p:spPr>
          <a:xfrm rot="6707977" flipH="1" flipV="1">
            <a:off x="28357571" y="35594941"/>
            <a:ext cx="2272467" cy="1302188"/>
          </a:xfrm>
          <a:prstGeom prst="curvedUpArrow">
            <a:avLst>
              <a:gd name="adj1" fmla="val 25000"/>
              <a:gd name="adj2" fmla="val 50000"/>
              <a:gd name="adj3" fmla="val 51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Flèche : courbe vers le haut 95">
            <a:extLst>
              <a:ext uri="{FF2B5EF4-FFF2-40B4-BE49-F238E27FC236}">
                <a16:creationId xmlns:a16="http://schemas.microsoft.com/office/drawing/2014/main" id="{197CB86B-4EF3-4FCE-9CDD-4AB6DAEF40FE}"/>
              </a:ext>
            </a:extLst>
          </p:cNvPr>
          <p:cNvSpPr/>
          <p:nvPr/>
        </p:nvSpPr>
        <p:spPr>
          <a:xfrm rot="20914354" flipH="1">
            <a:off x="19829289" y="39730044"/>
            <a:ext cx="3426555" cy="846965"/>
          </a:xfrm>
          <a:prstGeom prst="curvedUpArrow">
            <a:avLst>
              <a:gd name="adj1" fmla="val 25000"/>
              <a:gd name="adj2" fmla="val 50000"/>
              <a:gd name="adj3" fmla="val 55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ustomShape 10">
            <a:extLst>
              <a:ext uri="{FF2B5EF4-FFF2-40B4-BE49-F238E27FC236}">
                <a16:creationId xmlns:a16="http://schemas.microsoft.com/office/drawing/2014/main" id="{CEAE4C15-52CB-47B1-8306-9DBCA090420B}"/>
              </a:ext>
            </a:extLst>
          </p:cNvPr>
          <p:cNvSpPr/>
          <p:nvPr/>
        </p:nvSpPr>
        <p:spPr>
          <a:xfrm>
            <a:off x="21059846" y="38241170"/>
            <a:ext cx="9348255" cy="210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457200" indent="-4572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3500" b="1" spc="-1" dirty="0">
                <a:solidFill>
                  <a:srgbClr val="002060"/>
                </a:solidFill>
                <a:latin typeface="Calibri" panose="020F0502020204030204"/>
              </a:rPr>
              <a:t>Sense of presence </a:t>
            </a:r>
            <a:r>
              <a:rPr lang="en-GB" sz="3500" b="1" i="1" spc="-1" dirty="0">
                <a:solidFill>
                  <a:srgbClr val="002060"/>
                </a:solidFill>
                <a:latin typeface="Calibri" panose="020F0502020204030204"/>
              </a:rPr>
              <a:t>and</a:t>
            </a:r>
            <a:r>
              <a:rPr lang="en-GB" sz="3500" b="1" spc="-1" dirty="0">
                <a:solidFill>
                  <a:srgbClr val="002060"/>
                </a:solidFill>
                <a:latin typeface="Calibri" panose="020F0502020204030204"/>
              </a:rPr>
              <a:t> co-presence expressed through </a:t>
            </a:r>
            <a:r>
              <a:rPr lang="en-GB" sz="3500" b="1" strike="noStrike" spc="-1" dirty="0">
                <a:solidFill>
                  <a:srgbClr val="C00000"/>
                </a:solidFill>
                <a:latin typeface="Calibri" panose="020F0502020204030204"/>
              </a:rPr>
              <a:t>multimodal behavioural cues </a:t>
            </a:r>
            <a:r>
              <a:rPr lang="en-GB" sz="3500" b="1" strike="noStrike" spc="-1" dirty="0">
                <a:solidFill>
                  <a:srgbClr val="002060"/>
                </a:solidFill>
                <a:latin typeface="Calibri" panose="020F0502020204030204"/>
              </a:rPr>
              <a:t>of</a:t>
            </a:r>
            <a:endParaRPr lang="en-GB" sz="3500" b="1" i="1" strike="noStrike" spc="-1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98" name="Rectangle à coins arrondis 26">
            <a:extLst>
              <a:ext uri="{FF2B5EF4-FFF2-40B4-BE49-F238E27FC236}">
                <a16:creationId xmlns:a16="http://schemas.microsoft.com/office/drawing/2014/main" id="{4A4F79F4-63F2-4940-AE70-D79FD4C88708}"/>
              </a:ext>
            </a:extLst>
          </p:cNvPr>
          <p:cNvSpPr/>
          <p:nvPr/>
        </p:nvSpPr>
        <p:spPr>
          <a:xfrm>
            <a:off x="20308197" y="34699433"/>
            <a:ext cx="3718687" cy="4572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Rectangle à coins arrondis 26">
            <a:extLst>
              <a:ext uri="{FF2B5EF4-FFF2-40B4-BE49-F238E27FC236}">
                <a16:creationId xmlns:a16="http://schemas.microsoft.com/office/drawing/2014/main" id="{76430E0E-0DAC-47FC-B667-5F49F79A5B03}"/>
              </a:ext>
            </a:extLst>
          </p:cNvPr>
          <p:cNvSpPr/>
          <p:nvPr/>
        </p:nvSpPr>
        <p:spPr>
          <a:xfrm>
            <a:off x="25230490" y="32887472"/>
            <a:ext cx="3718687" cy="4572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/>
      <p:bldP spid="89" grpId="0"/>
      <p:bldP spid="91" grpId="0" animBg="1"/>
      <p:bldP spid="98" grpId="0" animBg="1"/>
      <p:bldP spid="9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244</Words>
  <Application>Microsoft Office PowerPoint</Application>
  <PresentationFormat>Personnalisé</PresentationFormat>
  <Paragraphs>57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LinBiolinumTB</vt:lpstr>
      <vt:lpstr>Symbol</vt:lpstr>
      <vt:lpstr>Times New Roman</vt:lpstr>
      <vt:lpstr>Wingdings</vt:lpstr>
      <vt:lpstr>Office Theme</vt:lpstr>
      <vt:lpstr>Bitmap Image</vt:lpstr>
      <vt:lpstr>Présentation PowerPoint</vt:lpstr>
    </vt:vector>
  </TitlesOfParts>
  <Company>lsis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savinfo lsis</dc:creator>
  <cp:lastModifiedBy>OCHS Magalie</cp:lastModifiedBy>
  <cp:revision>77</cp:revision>
  <dcterms:created xsi:type="dcterms:W3CDTF">2016-12-05T14:03:00Z</dcterms:created>
  <dcterms:modified xsi:type="dcterms:W3CDTF">2019-05-06T13:55:57Z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lsis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Personnalisé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  <property fmtid="{D5CDD505-2E9C-101B-9397-08002B2CF9AE}" pid="13" name="KSOProductBuildVer">
    <vt:lpwstr>2057-10.2.0.7646</vt:lpwstr>
  </property>
</Properties>
</file>