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3" r:id="rId4"/>
    <p:sldId id="261" r:id="rId5"/>
    <p:sldId id="257" r:id="rId6"/>
    <p:sldId id="262" r:id="rId7"/>
    <p:sldId id="260" r:id="rId8"/>
    <p:sldId id="265" r:id="rId9"/>
    <p:sldId id="266" r:id="rId10"/>
    <p:sldId id="264" r:id="rId11"/>
    <p:sldId id="271" r:id="rId12"/>
    <p:sldId id="272" r:id="rId13"/>
    <p:sldId id="268" r:id="rId14"/>
    <p:sldId id="26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8" r:id="rId24"/>
    <p:sldId id="287" r:id="rId25"/>
    <p:sldId id="291" r:id="rId26"/>
    <p:sldId id="292" r:id="rId27"/>
    <p:sldId id="293" r:id="rId28"/>
    <p:sldId id="294" r:id="rId29"/>
    <p:sldId id="295" r:id="rId30"/>
    <p:sldId id="288" r:id="rId31"/>
    <p:sldId id="290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ie Bousquet" initials="JB" lastIdx="1" clrIdx="0">
    <p:extLst>
      <p:ext uri="{19B8F6BF-5375-455C-9EA6-DF929625EA0E}">
        <p15:presenceInfo xmlns:p15="http://schemas.microsoft.com/office/powerpoint/2012/main" userId="1c01e508abd419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EF52C-2834-42EE-B70E-722F84BB00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F788F-918D-4739-A0DC-883D32E528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4D01-F512-464E-AA9F-C08E757BD94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9AC88-D08F-4D8E-AF71-56EB099AD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415D47-DA73-4A55-AEF1-445F3D77B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D233-3205-4DAC-8233-AFB5D178F0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DFBD-F619-466E-8BEA-61F8BD9F8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27393-0184-47F3-AEC4-FF2AE35D8E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Refaire</a:t>
            </a:r>
            <a:r>
              <a:rPr lang="en-GB" dirty="0"/>
              <a:t>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exps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avec </a:t>
            </a:r>
            <a:r>
              <a:rPr lang="en-GB" dirty="0" err="1"/>
              <a:t>doctor+agent</a:t>
            </a:r>
            <a:r>
              <a:rPr lang="en-GB" dirty="0"/>
              <a:t> au lieu de doctor tout </a:t>
            </a:r>
            <a:r>
              <a:rPr lang="en-GB" dirty="0" err="1"/>
              <a:t>seul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C3C2B-ADB0-4F03-BE47-389BD10640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Doctor+agent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C3C2B-ADB0-4F03-BE47-389BD106402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3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Suivant</a:t>
            </a:r>
            <a:r>
              <a:rPr lang="en-GB" dirty="0"/>
              <a:t> </a:t>
            </a:r>
            <a:r>
              <a:rPr lang="en-GB" dirty="0" err="1"/>
              <a:t>résultat</a:t>
            </a:r>
            <a:r>
              <a:rPr lang="en-GB" dirty="0"/>
              <a:t> des </a:t>
            </a:r>
            <a:r>
              <a:rPr lang="en-GB" dirty="0" err="1"/>
              <a:t>exps</a:t>
            </a:r>
            <a:r>
              <a:rPr lang="en-GB" dirty="0"/>
              <a:t> </a:t>
            </a:r>
            <a:r>
              <a:rPr lang="en-GB" dirty="0" err="1"/>
              <a:t>précédentes</a:t>
            </a:r>
            <a:r>
              <a:rPr lang="en-GB" dirty="0"/>
              <a:t> avec </a:t>
            </a:r>
            <a:r>
              <a:rPr lang="en-GB" dirty="0" err="1"/>
              <a:t>doctor+agent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C3C2B-ADB0-4F03-BE47-389BD106402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2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456-919D-4C0D-A386-B511FCCC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333A-351F-4815-878D-64489964B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3879-38F2-45CC-AAF6-7F92EAF3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7C15-FDD9-4133-A5CD-D0241AA1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6A91-9729-4B2E-AA07-534416BE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EB34-C23B-48A7-BA66-F4DDC672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9CAB8-7164-46E0-AF9F-5DE4251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9A28-2667-4D1C-BF6A-88566AD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B031-E272-426E-B493-E5E43D99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6099-5532-4612-8850-29698A6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44838-9BC0-45BA-88EE-C85FD59B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AF119-E9D2-4905-8F23-DDE2065F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BA53-6D21-450E-BE23-F08B03C5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593D-1CC7-407F-84D3-59A6B01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F610-F8E3-4E49-9C1F-338712E9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F1D6-3792-4953-BA1F-F712AC12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2D5E-E1D1-48E1-BF93-DB92C143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8870-DC14-4EEA-A076-7FBF8136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513B-5B68-4293-9160-60D66129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018E-2C48-4E3F-B26F-13208D78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54EC-B275-4B8F-90B4-D532DA85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1A27-BF3E-45E2-9248-DFBCE768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6E55-DC11-4720-800B-990252C5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A892B-CA94-41CF-B6FE-0C4CBFB9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2D03-2303-4CFE-BC4F-26A948FD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C210-E21A-4D99-9A2B-B8B2EA7E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F724-05C1-4DF6-B6C5-3F0B4D6A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055C7-51DA-40ED-A1D3-D254FC68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9EDA-DAB6-4FD9-8559-F919DABB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6E124-2AA0-4A47-99E3-51CA6F0E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08A3A-F35C-4CC3-A202-4B31900C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0979-CFE8-4F65-AA0E-F15CFF89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C71F-0422-4705-BB2E-47DB0E98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E84A-B5BE-46C8-9E17-E7AA5650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5CCDF-3E98-4510-BCF6-2754BE38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5D6F2-2912-489B-B1C4-9B00C910B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8E60A-2B13-4816-BF02-3C507E5D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A6028-FD45-4903-ADEA-13F0592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0A92E-A779-44F7-BC08-1D27B85C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7964-A822-4C83-BBA8-39A1EBB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454E2-6ED4-446D-B2B3-E9E8AD75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898FA-FAD8-4907-BF9A-12236F1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A1090-8782-4E45-A909-529B7B77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2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75D32-2DC7-45D3-837C-178448FA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DD665-E09A-4267-A74E-8186349D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FB632-D8CA-4D0B-841B-87C65500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D5AA-A6F6-453E-B032-2630021F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4C83-2613-417B-9843-8A62273D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6C4D-7263-40BC-AF45-5F03722D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FACE-2CFC-4159-BFE3-BE5A54AD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6E070-07BA-4F56-80FB-1CA533DD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8D0A-D66B-492A-A746-7640C691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F2C2-C5F0-4683-BEFB-57C1D62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89393-067C-4368-86B3-903025FC2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27044-ECCD-4547-B5FD-22364BE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8BFE-A12F-47B5-8306-0DDC2EFF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C4A3-B666-4672-B44A-95485466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DF0FC-6773-4025-9DBA-BCA45992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C9B-E0E7-483C-ADB4-196F2CEC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68BD-C2D0-4B9D-BD17-2378C7675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E3D-A7D8-4613-8B8E-2B39CD235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D902-B29D-47DE-BB7A-AD2A5590C51E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4A7A-2B25-4371-B20E-81C786AD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0CBA-5FD2-476C-A7CC-9A1F8664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FC65-A792-42F0-A9CC-500E80295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5E38-CF5F-407B-8D7C-E774A29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A99872-C5C3-4A3E-9D88-CBD9828F3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Entropy</a:t>
                </a:r>
              </a:p>
              <a:p>
                <a:pPr lvl="1"/>
                <a:r>
                  <a:rPr lang="en-GB" dirty="0"/>
                  <a:t>Issue for agent: doctor entropy was computed instead</a:t>
                </a:r>
              </a:p>
              <a:p>
                <a:pPr lvl="1"/>
                <a:r>
                  <a:rPr lang="en-GB" dirty="0"/>
                  <a:t>Problem: agent has close to no displacement on x/y/z (rotates head but does not move it)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 null entropy for agent 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New features (doctor and agent, phase and no phase)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Angular speeds (</a:t>
                </a:r>
                <a:r>
                  <a:rPr lang="en-GB" dirty="0" err="1">
                    <a:sym typeface="Wingdings" panose="05000000000000000000" pitchFamily="2" charset="2"/>
                  </a:rPr>
                  <a:t>avg</a:t>
                </a:r>
                <a:r>
                  <a:rPr lang="en-GB" dirty="0">
                    <a:sym typeface="Wingdings" panose="05000000000000000000" pitchFamily="2" charset="2"/>
                  </a:rPr>
                  <a:t> and std for yaw, pitch and roll, for 5 body parts, summarized as 2 body parts – head and hand)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Answers delays (related to phase based on middle point of delay period)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Changes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AvgSentenceLength</a:t>
                </a:r>
                <a:r>
                  <a:rPr lang="en-GB" dirty="0">
                    <a:sym typeface="Wingdings" panose="05000000000000000000" pitchFamily="2" charset="2"/>
                  </a:rPr>
                  <a:t> related to phase based on middle point of sentence (instead of end of sentence)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E6F removed (2 samples): noisy sound, outlier values for verbal features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0)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Agent </a:t>
                </a:r>
                <a:r>
                  <a:rPr lang="en-GB" dirty="0" err="1">
                    <a:sym typeface="Wingdings" panose="05000000000000000000" pitchFamily="2" charset="2"/>
                  </a:rPr>
                  <a:t>pos</a:t>
                </a:r>
                <a:r>
                  <a:rPr lang="en-GB" dirty="0">
                    <a:sym typeface="Wingdings" panose="05000000000000000000" pitchFamily="2" charset="2"/>
                  </a:rPr>
                  <a:t> recomputed with better timing information (from unity rec instead of chat xml)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TBD: IPUs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A99872-C5C3-4A3E-9D88-CBD9828F3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  <a:blipFill>
                <a:blip r:embed="rId2"/>
                <a:stretch>
                  <a:fillRect l="-812" t="-2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3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B8C-E81D-49E8-98AA-44E3BD6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B6D76-BA88-447F-B999-5517D3AB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Run experiments with new features with SVM/RF</a:t>
                </a:r>
              </a:p>
              <a:p>
                <a:r>
                  <a:rPr lang="en-GB" dirty="0"/>
                  <a:t>Different approach (complement ?) : automatic feature selection</a:t>
                </a:r>
              </a:p>
              <a:p>
                <a:pPr lvl="1"/>
                <a:r>
                  <a:rPr lang="en-GB" dirty="0"/>
                  <a:t>Keep best features from SVM (L1 penalty or L2 penalty + recursive feature elimination) + classifier </a:t>
                </a:r>
                <a:r>
                  <a:rPr lang="en-GB" dirty="0">
                    <a:sym typeface="Wingdings" panose="05000000000000000000" pitchFamily="2" charset="2"/>
                  </a:rPr>
                  <a:t> no improvement so far</a:t>
                </a:r>
                <a:endParaRPr lang="en-GB" dirty="0"/>
              </a:p>
              <a:p>
                <a:pPr lvl="1"/>
                <a:r>
                  <a:rPr lang="en-GB" dirty="0"/>
                  <a:t>Keep best features from statistical analysis</a:t>
                </a:r>
              </a:p>
              <a:p>
                <a:pPr lvl="2"/>
                <a:r>
                  <a:rPr lang="en-GB" dirty="0"/>
                  <a:t>Variables variance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dirty="0"/>
                  <a:t>PCA)</a:t>
                </a:r>
              </a:p>
              <a:p>
                <a:pPr lvl="2"/>
                <a:r>
                  <a:rPr lang="en-GB" dirty="0"/>
                  <a:t>Covariance/mutual information (expectation: better feature importance metric)</a:t>
                </a:r>
              </a:p>
              <a:p>
                <a:pPr lvl="3"/>
                <a:r>
                  <a:rPr lang="en-GB" dirty="0"/>
                  <a:t>TBD: check decision of which feature is kept/removed if they covary</a:t>
                </a:r>
              </a:p>
              <a:p>
                <a:pPr lvl="1"/>
                <a:r>
                  <a:rPr lang="en-GB" dirty="0"/>
                  <a:t>TBD: compute feature importance score (highest score = feature selected most often)</a:t>
                </a:r>
              </a:p>
              <a:p>
                <a:pPr lvl="1"/>
                <a:r>
                  <a:rPr lang="en-GB" dirty="0"/>
                  <a:t>PCA (Principal Component Analysis), LDA (Linear Discriminant Analysis): dimensionality reduction (projection </a:t>
                </a:r>
                <a:r>
                  <a:rPr lang="en-GB" dirty="0">
                    <a:sym typeface="Wingdings" panose="05000000000000000000" pitchFamily="2" charset="2"/>
                  </a:rPr>
                  <a:t> difficulty to re-map to original features to be interpreted)</a:t>
                </a: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B6D76-BA88-447F-B999-5517D3AB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2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EB82-9BDE-4C35-B7E8-DBD1B486B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June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1134-0644-4419-B93E-A672769BB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4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6EFF-6B75-4E6C-BAFD-E18688F0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045A-0B18-417D-BFC4-26B30F64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Yaw/Pitch/Roll features are now averaged</a:t>
            </a:r>
          </a:p>
          <a:p>
            <a:pPr lvl="1"/>
            <a:r>
              <a:rPr lang="en-GB" dirty="0"/>
              <a:t>List of available features (doctor/no phase)</a:t>
            </a:r>
          </a:p>
          <a:p>
            <a:pPr lvl="2"/>
            <a:r>
              <a:rPr lang="en-GB" dirty="0"/>
              <a:t>'Duration’, </a:t>
            </a:r>
          </a:p>
          <a:p>
            <a:pPr lvl="2"/>
            <a:r>
              <a:rPr lang="en-GB" dirty="0"/>
              <a:t>'Expert’,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Avg_AnswersDelay_Mid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Avg_HandEntropy_Mid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Avg_IPUlen_Mid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Avg_MeanMeanAngularSpeed_Hand_Mid</a:t>
            </a:r>
            <a:r>
              <a:rPr lang="en-GB" dirty="0"/>
              <a:t>’, 	(mean of rotation speed over time, then mean over 4 body parts, then averaged over yaw/pitch/roll)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Avg_SentenceLength_Mid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Avg_StdMeanAngularSpeed_Hand_Mid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Head_Entropy_Mid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MeanMeanAngularSpeed_Head_Mid</a:t>
            </a:r>
            <a:r>
              <a:rPr lang="en-GB" dirty="0"/>
              <a:t>’, </a:t>
            </a:r>
          </a:p>
          <a:p>
            <a:pPr lvl="2"/>
            <a:r>
              <a:rPr lang="en-GB" dirty="0"/>
              <a:t>'Ratio1_Mid’, </a:t>
            </a:r>
          </a:p>
          <a:p>
            <a:pPr lvl="2"/>
            <a:r>
              <a:rPr lang="en-GB" dirty="0"/>
              <a:t>'Ratio2_Mid’, </a:t>
            </a:r>
          </a:p>
          <a:p>
            <a:pPr lvl="2"/>
            <a:r>
              <a:rPr lang="en-GB" dirty="0"/>
              <a:t>'</a:t>
            </a:r>
            <a:r>
              <a:rPr lang="en-GB" dirty="0" err="1"/>
              <a:t>StdMeanAngularSpeed_Head_Mid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X3 phases (start/mid/end), x2 agent (except entropy)</a:t>
            </a:r>
          </a:p>
        </p:txBody>
      </p:sp>
    </p:spTree>
    <p:extLst>
      <p:ext uri="{BB962C8B-B14F-4D97-AF65-F5344CB8AC3E}">
        <p14:creationId xmlns:p14="http://schemas.microsoft.com/office/powerpoint/2010/main" val="16789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2F0D-E7E3-4306-8C0F-66467EB7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C29-FBAA-4C65-A1AF-626896FC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Improvements on methodology:</a:t>
            </a:r>
          </a:p>
          <a:p>
            <a:pPr lvl="1"/>
            <a:r>
              <a:rPr lang="en-GB" dirty="0" err="1"/>
              <a:t>Gridsearch</a:t>
            </a:r>
            <a:r>
              <a:rPr lang="en-GB" dirty="0"/>
              <a:t> was optimizing f1_macro score instead of f1_macro_weighted</a:t>
            </a:r>
          </a:p>
          <a:p>
            <a:pPr lvl="2"/>
            <a:r>
              <a:rPr lang="en-GB" dirty="0"/>
              <a:t>“weighted” scores are weighted means, weights taking into account class imbalance</a:t>
            </a:r>
          </a:p>
          <a:p>
            <a:pPr lvl="1"/>
            <a:r>
              <a:rPr lang="en-GB" dirty="0"/>
              <a:t>Test loop was convoluted, redundant, not always statistically pertinent</a:t>
            </a:r>
          </a:p>
          <a:p>
            <a:pPr lvl="2"/>
            <a:r>
              <a:rPr lang="en-GB" dirty="0"/>
              <a:t>Initially: </a:t>
            </a:r>
            <a:r>
              <a:rPr lang="en-GB" dirty="0" err="1"/>
              <a:t>gridsearch</a:t>
            </a:r>
            <a:r>
              <a:rPr lang="en-GB" dirty="0"/>
              <a:t> (only if </a:t>
            </a:r>
            <a:r>
              <a:rPr lang="en-GB" dirty="0" err="1"/>
              <a:t>hyperparams</a:t>
            </a:r>
            <a:r>
              <a:rPr lang="en-GB" dirty="0"/>
              <a:t> to search), then cross-validation, then test, repeated across 100 shuffled stratified splits, returning valid and test scores</a:t>
            </a:r>
          </a:p>
          <a:p>
            <a:pPr lvl="2"/>
            <a:r>
              <a:rPr lang="en-GB" dirty="0"/>
              <a:t>Replaced by </a:t>
            </a:r>
            <a:r>
              <a:rPr lang="en-GB" dirty="0" err="1"/>
              <a:t>gridsearch</a:t>
            </a:r>
            <a:r>
              <a:rPr lang="en-GB" dirty="0"/>
              <a:t> (always, used as </a:t>
            </a:r>
            <a:r>
              <a:rPr lang="en-GB" dirty="0" err="1"/>
              <a:t>kfolds</a:t>
            </a:r>
            <a:r>
              <a:rPr lang="en-GB" dirty="0"/>
              <a:t>-cv if only 1 combination of </a:t>
            </a:r>
            <a:r>
              <a:rPr lang="en-GB" dirty="0" err="1"/>
              <a:t>hyperparams</a:t>
            </a:r>
            <a:r>
              <a:rPr lang="en-GB" dirty="0"/>
              <a:t>), then test, repeated across 10x10-folds CV stratified splits, returning train, valid and test scores – 2 cross-validations, imbricated</a:t>
            </a:r>
          </a:p>
          <a:p>
            <a:pPr lvl="2"/>
            <a:r>
              <a:rPr lang="en-GB" dirty="0"/>
              <a:t>Advantages: </a:t>
            </a:r>
          </a:p>
          <a:p>
            <a:pPr lvl="3"/>
            <a:r>
              <a:rPr lang="en-GB" dirty="0"/>
              <a:t>Train vs valid vs test scores gives evidences of over/under-fitting not only during training but also during model selection</a:t>
            </a:r>
          </a:p>
          <a:p>
            <a:pPr lvl="3"/>
            <a:r>
              <a:rPr lang="en-GB" dirty="0" err="1"/>
              <a:t>Kfold</a:t>
            </a:r>
            <a:r>
              <a:rPr lang="en-GB" dirty="0"/>
              <a:t> splits instead of Shuffled splits guarantee that each sample participated </a:t>
            </a:r>
            <a:r>
              <a:rPr lang="en-GB" dirty="0" err="1"/>
              <a:t>iid</a:t>
            </a:r>
            <a:r>
              <a:rPr lang="en-GB" dirty="0"/>
              <a:t> to train/test sets (not the case with shuffled where samples could never participate, or participate more than others)</a:t>
            </a:r>
          </a:p>
          <a:p>
            <a:pPr lvl="1"/>
            <a:r>
              <a:rPr lang="en-GB" dirty="0"/>
              <a:t>Error bars: instead of standard deviation/sqrt(N) (standard error of the mean), what is computed is confidence interval based on global variance (based on </a:t>
            </a:r>
            <a:r>
              <a:rPr lang="en-GB" dirty="0" err="1"/>
              <a:t>stds</a:t>
            </a:r>
            <a:r>
              <a:rPr lang="en-GB" dirty="0"/>
              <a:t> of </a:t>
            </a:r>
            <a:r>
              <a:rPr lang="en-GB" dirty="0" err="1"/>
              <a:t>gridsearch</a:t>
            </a:r>
            <a:r>
              <a:rPr lang="en-GB" dirty="0"/>
              <a:t> 10-folds CV)</a:t>
            </a:r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6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56406707-A24E-4F0F-A682-A93B1646E585}"/>
              </a:ext>
            </a:extLst>
          </p:cNvPr>
          <p:cNvSpPr txBox="1"/>
          <p:nvPr/>
        </p:nvSpPr>
        <p:spPr>
          <a:xfrm>
            <a:off x="1939552" y="4779906"/>
            <a:ext cx="42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70C0"/>
                </a:solidFill>
              </a:rPr>
              <a:t>StratifiedKFold</a:t>
            </a:r>
            <a:r>
              <a:rPr lang="en-GB" sz="1400" dirty="0">
                <a:solidFill>
                  <a:srgbClr val="0070C0"/>
                </a:solidFill>
              </a:rPr>
              <a:t>, parameters search, evaluation</a:t>
            </a:r>
          </a:p>
          <a:p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B1983-C2C1-45A2-8769-044FCA1C3C41}"/>
              </a:ext>
            </a:extLst>
          </p:cNvPr>
          <p:cNvSpPr txBox="1"/>
          <p:nvPr/>
        </p:nvSpPr>
        <p:spPr>
          <a:xfrm>
            <a:off x="1908699" y="58353"/>
            <a:ext cx="764695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BF213-34D0-4D65-8B7B-9DF441A5E4C8}"/>
              </a:ext>
            </a:extLst>
          </p:cNvPr>
          <p:cNvSpPr txBox="1"/>
          <p:nvPr/>
        </p:nvSpPr>
        <p:spPr>
          <a:xfrm>
            <a:off x="1908699" y="679790"/>
            <a:ext cx="653860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E3B36-FBB7-41A1-894F-A94387143CE3}"/>
              </a:ext>
            </a:extLst>
          </p:cNvPr>
          <p:cNvSpPr txBox="1"/>
          <p:nvPr/>
        </p:nvSpPr>
        <p:spPr>
          <a:xfrm>
            <a:off x="8447303" y="678013"/>
            <a:ext cx="110835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DE25-6717-41CB-915F-84C0292EE4F2}"/>
              </a:ext>
            </a:extLst>
          </p:cNvPr>
          <p:cNvSpPr txBox="1"/>
          <p:nvPr/>
        </p:nvSpPr>
        <p:spPr>
          <a:xfrm>
            <a:off x="9982200" y="724180"/>
            <a:ext cx="254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Outer: </a:t>
            </a:r>
            <a:r>
              <a:rPr lang="en-GB" sz="1200" b="1" dirty="0" err="1"/>
              <a:t>RepeatedStratifiedKFold</a:t>
            </a:r>
            <a:endParaRPr lang="en-GB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94636-EF20-4297-AE5A-6A13FEB8B35A}"/>
              </a:ext>
            </a:extLst>
          </p:cNvPr>
          <p:cNvSpPr txBox="1"/>
          <p:nvPr/>
        </p:nvSpPr>
        <p:spPr>
          <a:xfrm>
            <a:off x="506027" y="679790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Split 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429511-EF9B-43AC-B4B0-A22E1028EED6}"/>
              </a:ext>
            </a:extLst>
          </p:cNvPr>
          <p:cNvGrpSpPr/>
          <p:nvPr/>
        </p:nvGrpSpPr>
        <p:grpSpPr>
          <a:xfrm>
            <a:off x="2157283" y="1311881"/>
            <a:ext cx="6120000" cy="276999"/>
            <a:chOff x="1908699" y="1759556"/>
            <a:chExt cx="6120000" cy="2769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0C2C60-A9B7-49C1-BF4B-4F72B7FF5357}"/>
                </a:ext>
              </a:extLst>
            </p:cNvPr>
            <p:cNvSpPr txBox="1"/>
            <p:nvPr/>
          </p:nvSpPr>
          <p:spPr>
            <a:xfrm>
              <a:off x="190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B3397E-F4D2-4380-A4F9-444C82B7DAFE}"/>
                </a:ext>
              </a:extLst>
            </p:cNvPr>
            <p:cNvSpPr txBox="1"/>
            <p:nvPr/>
          </p:nvSpPr>
          <p:spPr>
            <a:xfrm>
              <a:off x="252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865470-E942-41C6-B407-3B1348C7FE28}"/>
                </a:ext>
              </a:extLst>
            </p:cNvPr>
            <p:cNvSpPr txBox="1"/>
            <p:nvPr/>
          </p:nvSpPr>
          <p:spPr>
            <a:xfrm>
              <a:off x="313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8A29E0-6527-4CB4-916E-1E2E86A0202A}"/>
                </a:ext>
              </a:extLst>
            </p:cNvPr>
            <p:cNvSpPr txBox="1"/>
            <p:nvPr/>
          </p:nvSpPr>
          <p:spPr>
            <a:xfrm>
              <a:off x="374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B51A9-56A0-419B-AA58-499D7834E122}"/>
                </a:ext>
              </a:extLst>
            </p:cNvPr>
            <p:cNvSpPr txBox="1"/>
            <p:nvPr/>
          </p:nvSpPr>
          <p:spPr>
            <a:xfrm>
              <a:off x="435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69663C-0CE6-4329-AEEF-77BF4D09491B}"/>
                </a:ext>
              </a:extLst>
            </p:cNvPr>
            <p:cNvSpPr txBox="1"/>
            <p:nvPr/>
          </p:nvSpPr>
          <p:spPr>
            <a:xfrm>
              <a:off x="496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A25E2E-F265-45C4-B49E-547078F83DAB}"/>
                </a:ext>
              </a:extLst>
            </p:cNvPr>
            <p:cNvSpPr txBox="1"/>
            <p:nvPr/>
          </p:nvSpPr>
          <p:spPr>
            <a:xfrm>
              <a:off x="558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55B38A-F5CA-4295-9408-BD267095E670}"/>
                </a:ext>
              </a:extLst>
            </p:cNvPr>
            <p:cNvSpPr txBox="1"/>
            <p:nvPr/>
          </p:nvSpPr>
          <p:spPr>
            <a:xfrm>
              <a:off x="619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FDCAE1-B577-448D-A2D6-6D3441C26FEE}"/>
                </a:ext>
              </a:extLst>
            </p:cNvPr>
            <p:cNvSpPr txBox="1"/>
            <p:nvPr/>
          </p:nvSpPr>
          <p:spPr>
            <a:xfrm>
              <a:off x="680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0282FC-9F44-42F6-9C76-F76BCC6CACF4}"/>
                </a:ext>
              </a:extLst>
            </p:cNvPr>
            <p:cNvSpPr txBox="1"/>
            <p:nvPr/>
          </p:nvSpPr>
          <p:spPr>
            <a:xfrm>
              <a:off x="741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</a:t>
              </a:r>
              <a:r>
                <a:rPr lang="en-GB" sz="1000" dirty="0"/>
                <a:t>10</a:t>
              </a:r>
              <a:endParaRPr lang="en-GB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5BE128-9E3D-40A6-868B-455C77D7486A}"/>
              </a:ext>
            </a:extLst>
          </p:cNvPr>
          <p:cNvGrpSpPr/>
          <p:nvPr/>
        </p:nvGrpSpPr>
        <p:grpSpPr>
          <a:xfrm>
            <a:off x="2157283" y="1664306"/>
            <a:ext cx="6120000" cy="276999"/>
            <a:chOff x="1908699" y="1759556"/>
            <a:chExt cx="6120000" cy="276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F672AD-EE45-48B4-8DBA-42C74DBA8879}"/>
                </a:ext>
              </a:extLst>
            </p:cNvPr>
            <p:cNvSpPr txBox="1"/>
            <p:nvPr/>
          </p:nvSpPr>
          <p:spPr>
            <a:xfrm>
              <a:off x="190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3B9FBF-A6E9-4C39-AD06-36E8CC11E794}"/>
                </a:ext>
              </a:extLst>
            </p:cNvPr>
            <p:cNvSpPr txBox="1"/>
            <p:nvPr/>
          </p:nvSpPr>
          <p:spPr>
            <a:xfrm>
              <a:off x="252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1ED292-0A5E-462F-8BA5-161BD5C10F4C}"/>
                </a:ext>
              </a:extLst>
            </p:cNvPr>
            <p:cNvSpPr txBox="1"/>
            <p:nvPr/>
          </p:nvSpPr>
          <p:spPr>
            <a:xfrm>
              <a:off x="313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F916A7-19E7-485C-B243-140479C6DDBB}"/>
                </a:ext>
              </a:extLst>
            </p:cNvPr>
            <p:cNvSpPr txBox="1"/>
            <p:nvPr/>
          </p:nvSpPr>
          <p:spPr>
            <a:xfrm>
              <a:off x="374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17BB3B-C8AC-43CC-B68B-E9D5D891B48A}"/>
                </a:ext>
              </a:extLst>
            </p:cNvPr>
            <p:cNvSpPr txBox="1"/>
            <p:nvPr/>
          </p:nvSpPr>
          <p:spPr>
            <a:xfrm>
              <a:off x="435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59AA56-E819-4947-A6FC-727227CEA460}"/>
                </a:ext>
              </a:extLst>
            </p:cNvPr>
            <p:cNvSpPr txBox="1"/>
            <p:nvPr/>
          </p:nvSpPr>
          <p:spPr>
            <a:xfrm>
              <a:off x="496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76B13E-A2DD-4264-BF5F-3251105E9917}"/>
                </a:ext>
              </a:extLst>
            </p:cNvPr>
            <p:cNvSpPr txBox="1"/>
            <p:nvPr/>
          </p:nvSpPr>
          <p:spPr>
            <a:xfrm>
              <a:off x="558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06225A-E98C-4516-BFA8-09C689130FFB}"/>
                </a:ext>
              </a:extLst>
            </p:cNvPr>
            <p:cNvSpPr txBox="1"/>
            <p:nvPr/>
          </p:nvSpPr>
          <p:spPr>
            <a:xfrm>
              <a:off x="619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9B2BCE-3CED-4B6B-A596-CE123DF2ED8B}"/>
                </a:ext>
              </a:extLst>
            </p:cNvPr>
            <p:cNvSpPr txBox="1"/>
            <p:nvPr/>
          </p:nvSpPr>
          <p:spPr>
            <a:xfrm>
              <a:off x="680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7A638-BA09-4731-8816-488A757A70BD}"/>
                </a:ext>
              </a:extLst>
            </p:cNvPr>
            <p:cNvSpPr txBox="1"/>
            <p:nvPr/>
          </p:nvSpPr>
          <p:spPr>
            <a:xfrm>
              <a:off x="741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</a:t>
              </a:r>
              <a:r>
                <a:rPr lang="en-GB" sz="1000" dirty="0"/>
                <a:t>10</a:t>
              </a:r>
              <a:endParaRPr lang="en-GB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B682A2-D25B-4071-A6F8-5DF06664C10E}"/>
              </a:ext>
            </a:extLst>
          </p:cNvPr>
          <p:cNvGrpSpPr/>
          <p:nvPr/>
        </p:nvGrpSpPr>
        <p:grpSpPr>
          <a:xfrm>
            <a:off x="2137207" y="2007206"/>
            <a:ext cx="6120000" cy="276999"/>
            <a:chOff x="1908699" y="1759556"/>
            <a:chExt cx="6120000" cy="27699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F4CA51-1F55-498E-80E3-28DCE0618A1C}"/>
                </a:ext>
              </a:extLst>
            </p:cNvPr>
            <p:cNvSpPr txBox="1"/>
            <p:nvPr/>
          </p:nvSpPr>
          <p:spPr>
            <a:xfrm>
              <a:off x="190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98EF66-BDF0-4B7F-A1D1-BC75498CA4F9}"/>
                </a:ext>
              </a:extLst>
            </p:cNvPr>
            <p:cNvSpPr txBox="1"/>
            <p:nvPr/>
          </p:nvSpPr>
          <p:spPr>
            <a:xfrm>
              <a:off x="252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D90B7B-C90A-4625-BE12-1CBC46CAEDF1}"/>
                </a:ext>
              </a:extLst>
            </p:cNvPr>
            <p:cNvSpPr txBox="1"/>
            <p:nvPr/>
          </p:nvSpPr>
          <p:spPr>
            <a:xfrm>
              <a:off x="313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E2CB22-D127-476E-A843-F32EA17600F7}"/>
                </a:ext>
              </a:extLst>
            </p:cNvPr>
            <p:cNvSpPr txBox="1"/>
            <p:nvPr/>
          </p:nvSpPr>
          <p:spPr>
            <a:xfrm>
              <a:off x="374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2FF072-5534-4A1B-AF6B-44EF5E3C8B01}"/>
                </a:ext>
              </a:extLst>
            </p:cNvPr>
            <p:cNvSpPr txBox="1"/>
            <p:nvPr/>
          </p:nvSpPr>
          <p:spPr>
            <a:xfrm>
              <a:off x="435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95F4DE-F5DF-49A3-BC6F-61C71E5E2906}"/>
                </a:ext>
              </a:extLst>
            </p:cNvPr>
            <p:cNvSpPr txBox="1"/>
            <p:nvPr/>
          </p:nvSpPr>
          <p:spPr>
            <a:xfrm>
              <a:off x="496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6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A715CF-DCE2-41E5-ACFD-C35EB89A7E20}"/>
                </a:ext>
              </a:extLst>
            </p:cNvPr>
            <p:cNvSpPr txBox="1"/>
            <p:nvPr/>
          </p:nvSpPr>
          <p:spPr>
            <a:xfrm>
              <a:off x="558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7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05DA31-1635-4026-B211-F720848EDF57}"/>
                </a:ext>
              </a:extLst>
            </p:cNvPr>
            <p:cNvSpPr txBox="1"/>
            <p:nvPr/>
          </p:nvSpPr>
          <p:spPr>
            <a:xfrm>
              <a:off x="619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A36C23-7D8F-4A3F-B447-F398835CDA7F}"/>
                </a:ext>
              </a:extLst>
            </p:cNvPr>
            <p:cNvSpPr txBox="1"/>
            <p:nvPr/>
          </p:nvSpPr>
          <p:spPr>
            <a:xfrm>
              <a:off x="680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9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DACFF2-743B-4F0D-81EF-14C92D86CE2A}"/>
                </a:ext>
              </a:extLst>
            </p:cNvPr>
            <p:cNvSpPr txBox="1"/>
            <p:nvPr/>
          </p:nvSpPr>
          <p:spPr>
            <a:xfrm>
              <a:off x="741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</a:t>
              </a:r>
              <a:r>
                <a:rPr lang="en-GB" sz="1000" dirty="0"/>
                <a:t>10</a:t>
              </a:r>
              <a:endParaRPr lang="en-GB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3D4181-0D68-47E7-B634-5855401387A5}"/>
              </a:ext>
            </a:extLst>
          </p:cNvPr>
          <p:cNvGrpSpPr/>
          <p:nvPr/>
        </p:nvGrpSpPr>
        <p:grpSpPr>
          <a:xfrm>
            <a:off x="2157283" y="3102581"/>
            <a:ext cx="6120000" cy="276999"/>
            <a:chOff x="1908699" y="1759556"/>
            <a:chExt cx="6120000" cy="2769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C50ECA-FA30-462B-AD76-D20521964BCB}"/>
                </a:ext>
              </a:extLst>
            </p:cNvPr>
            <p:cNvSpPr txBox="1"/>
            <p:nvPr/>
          </p:nvSpPr>
          <p:spPr>
            <a:xfrm>
              <a:off x="190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CE0210-C0D4-4CBC-A408-7A0EE7FF2809}"/>
                </a:ext>
              </a:extLst>
            </p:cNvPr>
            <p:cNvSpPr txBox="1"/>
            <p:nvPr/>
          </p:nvSpPr>
          <p:spPr>
            <a:xfrm>
              <a:off x="252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7A5634-DB44-46B8-BBB0-DD7E0C6E00A9}"/>
                </a:ext>
              </a:extLst>
            </p:cNvPr>
            <p:cNvSpPr txBox="1"/>
            <p:nvPr/>
          </p:nvSpPr>
          <p:spPr>
            <a:xfrm>
              <a:off x="313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223FE6-0FCE-4158-BA10-2E1C93A0AF09}"/>
                </a:ext>
              </a:extLst>
            </p:cNvPr>
            <p:cNvSpPr txBox="1"/>
            <p:nvPr/>
          </p:nvSpPr>
          <p:spPr>
            <a:xfrm>
              <a:off x="374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798F77-BFE7-46B9-BD9A-78D7DAEE3D66}"/>
                </a:ext>
              </a:extLst>
            </p:cNvPr>
            <p:cNvSpPr txBox="1"/>
            <p:nvPr/>
          </p:nvSpPr>
          <p:spPr>
            <a:xfrm>
              <a:off x="435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92129C-EBC7-4D1A-9532-237453913E0B}"/>
                </a:ext>
              </a:extLst>
            </p:cNvPr>
            <p:cNvSpPr txBox="1"/>
            <p:nvPr/>
          </p:nvSpPr>
          <p:spPr>
            <a:xfrm>
              <a:off x="4968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0CD5DAA-0AEE-4E68-BF6C-46744AD5E4A7}"/>
                </a:ext>
              </a:extLst>
            </p:cNvPr>
            <p:cNvSpPr txBox="1"/>
            <p:nvPr/>
          </p:nvSpPr>
          <p:spPr>
            <a:xfrm>
              <a:off x="5580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9C492D-7AB8-493B-B925-6D0B5E675F48}"/>
                </a:ext>
              </a:extLst>
            </p:cNvPr>
            <p:cNvSpPr txBox="1"/>
            <p:nvPr/>
          </p:nvSpPr>
          <p:spPr>
            <a:xfrm>
              <a:off x="6192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737874-ED02-4598-BECF-FA1E39CAB694}"/>
                </a:ext>
              </a:extLst>
            </p:cNvPr>
            <p:cNvSpPr txBox="1"/>
            <p:nvPr/>
          </p:nvSpPr>
          <p:spPr>
            <a:xfrm>
              <a:off x="6804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6E0FFE-0B8C-4E7A-97F6-6C48A9033617}"/>
                </a:ext>
              </a:extLst>
            </p:cNvPr>
            <p:cNvSpPr txBox="1"/>
            <p:nvPr/>
          </p:nvSpPr>
          <p:spPr>
            <a:xfrm>
              <a:off x="7416699" y="1759556"/>
              <a:ext cx="612000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Fold </a:t>
              </a:r>
              <a:r>
                <a:rPr lang="en-GB" sz="1000" dirty="0"/>
                <a:t>10</a:t>
              </a:r>
              <a:endParaRPr lang="en-GB" sz="12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FC212E6-D157-4351-A111-548F9C72EAB6}"/>
              </a:ext>
            </a:extLst>
          </p:cNvPr>
          <p:cNvSpPr txBox="1"/>
          <p:nvPr/>
        </p:nvSpPr>
        <p:spPr>
          <a:xfrm>
            <a:off x="1908699" y="4451690"/>
            <a:ext cx="7646955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85DAC22-90B1-4188-AAC8-897CB7FAA5E7}"/>
              </a:ext>
            </a:extLst>
          </p:cNvPr>
          <p:cNvSpPr/>
          <p:nvPr/>
        </p:nvSpPr>
        <p:spPr>
          <a:xfrm>
            <a:off x="5077760" y="2352676"/>
            <a:ext cx="139524" cy="138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68E96E3-F5BE-45A1-B647-823DBEF7C864}"/>
              </a:ext>
            </a:extLst>
          </p:cNvPr>
          <p:cNvSpPr/>
          <p:nvPr/>
        </p:nvSpPr>
        <p:spPr>
          <a:xfrm>
            <a:off x="5077760" y="2612431"/>
            <a:ext cx="139524" cy="138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01753D9-761A-4B4A-80A1-51CFF164706D}"/>
              </a:ext>
            </a:extLst>
          </p:cNvPr>
          <p:cNvSpPr/>
          <p:nvPr/>
        </p:nvSpPr>
        <p:spPr>
          <a:xfrm>
            <a:off x="5077760" y="2872186"/>
            <a:ext cx="139524" cy="132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E1C7B95D-469A-4C99-B1AC-609FF5ABA478}"/>
              </a:ext>
            </a:extLst>
          </p:cNvPr>
          <p:cNvSpPr/>
          <p:nvPr/>
        </p:nvSpPr>
        <p:spPr>
          <a:xfrm>
            <a:off x="8382934" y="1311881"/>
            <a:ext cx="312953" cy="20676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B65D52-5FD7-4BE7-9B52-B68A3B19097B}"/>
              </a:ext>
            </a:extLst>
          </p:cNvPr>
          <p:cNvSpPr txBox="1"/>
          <p:nvPr/>
        </p:nvSpPr>
        <p:spPr>
          <a:xfrm>
            <a:off x="8758712" y="2161064"/>
            <a:ext cx="329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Model selection</a:t>
            </a:r>
          </a:p>
          <a:p>
            <a:r>
              <a:rPr lang="en-GB" dirty="0">
                <a:solidFill>
                  <a:srgbClr val="0070C0"/>
                </a:solidFill>
              </a:rPr>
              <a:t>(hyper-parameters search)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B15724-3AAD-4AFC-A644-C3F8E8F37BDE}"/>
              </a:ext>
            </a:extLst>
          </p:cNvPr>
          <p:cNvSpPr txBox="1"/>
          <p:nvPr/>
        </p:nvSpPr>
        <p:spPr>
          <a:xfrm>
            <a:off x="8447309" y="3652014"/>
            <a:ext cx="1108358" cy="36933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Test Data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E5DB45AD-DD30-4C02-8F1D-460EB88543D0}"/>
              </a:ext>
            </a:extLst>
          </p:cNvPr>
          <p:cNvSpPr/>
          <p:nvPr/>
        </p:nvSpPr>
        <p:spPr>
          <a:xfrm>
            <a:off x="9664153" y="3602506"/>
            <a:ext cx="235434" cy="418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E334AD-DDA1-45FF-96E8-15A8F976E921}"/>
              </a:ext>
            </a:extLst>
          </p:cNvPr>
          <p:cNvSpPr txBox="1"/>
          <p:nvPr/>
        </p:nvSpPr>
        <p:spPr>
          <a:xfrm>
            <a:off x="9884547" y="3632964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Model evaluation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1C4265FF-DAEC-4321-8F23-DDAF1C262E5C}"/>
              </a:ext>
            </a:extLst>
          </p:cNvPr>
          <p:cNvSpPr/>
          <p:nvPr/>
        </p:nvSpPr>
        <p:spPr>
          <a:xfrm>
            <a:off x="9664153" y="653259"/>
            <a:ext cx="235434" cy="418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98A1B1-DD8C-49D2-B36A-B5651BC34839}"/>
              </a:ext>
            </a:extLst>
          </p:cNvPr>
          <p:cNvSpPr txBox="1"/>
          <p:nvPr/>
        </p:nvSpPr>
        <p:spPr>
          <a:xfrm>
            <a:off x="506026" y="4442126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Split 2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065BC6F-0FCD-4684-9ADB-D3C6F1421E68}"/>
              </a:ext>
            </a:extLst>
          </p:cNvPr>
          <p:cNvSpPr/>
          <p:nvPr/>
        </p:nvSpPr>
        <p:spPr>
          <a:xfrm>
            <a:off x="5175406" y="5019675"/>
            <a:ext cx="257175" cy="1619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EA16072-2172-44C1-A6EE-0F12A46E55EB}"/>
              </a:ext>
            </a:extLst>
          </p:cNvPr>
          <p:cNvSpPr/>
          <p:nvPr/>
        </p:nvSpPr>
        <p:spPr>
          <a:xfrm>
            <a:off x="5175406" y="5279430"/>
            <a:ext cx="257175" cy="1619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63A11A8-02DB-47B8-B1DD-B6DEF26BBB14}"/>
              </a:ext>
            </a:extLst>
          </p:cNvPr>
          <p:cNvSpPr/>
          <p:nvPr/>
        </p:nvSpPr>
        <p:spPr>
          <a:xfrm>
            <a:off x="5175406" y="5539185"/>
            <a:ext cx="257175" cy="1619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0FCBA6-47D6-4FD0-B43E-B749B1EA5696}"/>
              </a:ext>
            </a:extLst>
          </p:cNvPr>
          <p:cNvSpPr txBox="1"/>
          <p:nvPr/>
        </p:nvSpPr>
        <p:spPr>
          <a:xfrm>
            <a:off x="1908699" y="5798940"/>
            <a:ext cx="76469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5AF9A2-FAAD-4861-9FC2-CB9F543ECFB5}"/>
              </a:ext>
            </a:extLst>
          </p:cNvPr>
          <p:cNvSpPr txBox="1"/>
          <p:nvPr/>
        </p:nvSpPr>
        <p:spPr>
          <a:xfrm>
            <a:off x="6973586" y="5797163"/>
            <a:ext cx="110835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Test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F5DC31-22E1-4E49-AC3B-BBA0CEAC5521}"/>
              </a:ext>
            </a:extLst>
          </p:cNvPr>
          <p:cNvSpPr txBox="1"/>
          <p:nvPr/>
        </p:nvSpPr>
        <p:spPr>
          <a:xfrm>
            <a:off x="506025" y="5797163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Split 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65A584-42B7-499B-B383-07BD639497AA}"/>
              </a:ext>
            </a:extLst>
          </p:cNvPr>
          <p:cNvSpPr txBox="1"/>
          <p:nvPr/>
        </p:nvSpPr>
        <p:spPr>
          <a:xfrm>
            <a:off x="963017" y="1633418"/>
            <a:ext cx="122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0070C0"/>
                </a:solidFill>
              </a:rPr>
              <a:t>Split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DBB1FF-2A0E-4D56-8E9F-88B80DFC7A13}"/>
              </a:ext>
            </a:extLst>
          </p:cNvPr>
          <p:cNvSpPr txBox="1"/>
          <p:nvPr/>
        </p:nvSpPr>
        <p:spPr>
          <a:xfrm>
            <a:off x="932164" y="1972382"/>
            <a:ext cx="122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0070C0"/>
                </a:solidFill>
              </a:rPr>
              <a:t>Split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974A32-94BA-471F-BD0C-082E03E0D2B6}"/>
              </a:ext>
            </a:extLst>
          </p:cNvPr>
          <p:cNvSpPr txBox="1"/>
          <p:nvPr/>
        </p:nvSpPr>
        <p:spPr>
          <a:xfrm>
            <a:off x="932164" y="3070008"/>
            <a:ext cx="122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0070C0"/>
                </a:solidFill>
              </a:rPr>
              <a:t>Split 10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AA0D913E-8B29-47BE-9CE4-CB7B2170EC65}"/>
              </a:ext>
            </a:extLst>
          </p:cNvPr>
          <p:cNvSpPr/>
          <p:nvPr/>
        </p:nvSpPr>
        <p:spPr>
          <a:xfrm rot="5400000">
            <a:off x="8890195" y="5821431"/>
            <a:ext cx="222567" cy="1108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E2EB6-8F11-47DF-97A0-3F9DE664A7BE}"/>
              </a:ext>
            </a:extLst>
          </p:cNvPr>
          <p:cNvSpPr txBox="1"/>
          <p:nvPr/>
        </p:nvSpPr>
        <p:spPr>
          <a:xfrm>
            <a:off x="7641917" y="6488668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Evaluate model uncertainty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73CD1E-3BC6-41E1-A632-972353E15E45}"/>
              </a:ext>
            </a:extLst>
          </p:cNvPr>
          <p:cNvSpPr txBox="1"/>
          <p:nvPr/>
        </p:nvSpPr>
        <p:spPr>
          <a:xfrm>
            <a:off x="726722" y="1286153"/>
            <a:ext cx="15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Inner: </a:t>
            </a:r>
            <a:r>
              <a:rPr lang="en-GB" sz="1200" dirty="0" err="1">
                <a:solidFill>
                  <a:srgbClr val="0070C0"/>
                </a:solidFill>
              </a:rPr>
              <a:t>StratifiedKFold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CB33B1-CC94-4D4E-B4BB-8FD92A5966F5}"/>
              </a:ext>
            </a:extLst>
          </p:cNvPr>
          <p:cNvSpPr txBox="1"/>
          <p:nvPr/>
        </p:nvSpPr>
        <p:spPr>
          <a:xfrm>
            <a:off x="1911740" y="6140866"/>
            <a:ext cx="42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70C0"/>
                </a:solidFill>
              </a:rPr>
              <a:t>StratifiedKFold</a:t>
            </a:r>
            <a:r>
              <a:rPr lang="en-GB" sz="1400" dirty="0">
                <a:solidFill>
                  <a:srgbClr val="0070C0"/>
                </a:solidFill>
              </a:rPr>
              <a:t>, parameters search, evaluation</a:t>
            </a:r>
          </a:p>
          <a:p>
            <a:endParaRPr lang="en-GB" sz="1400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08A88E-751E-4A74-AE16-C8CEE5C122A9}"/>
              </a:ext>
            </a:extLst>
          </p:cNvPr>
          <p:cNvCxnSpPr/>
          <p:nvPr/>
        </p:nvCxnSpPr>
        <p:spPr>
          <a:xfrm>
            <a:off x="2636342" y="689728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99676C3-AAEF-48AF-A578-F16B68B47EC0}"/>
              </a:ext>
            </a:extLst>
          </p:cNvPr>
          <p:cNvCxnSpPr/>
          <p:nvPr/>
        </p:nvCxnSpPr>
        <p:spPr>
          <a:xfrm>
            <a:off x="3359216" y="679893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B445E56-8B93-44E9-AC2A-7A5A29999EBD}"/>
              </a:ext>
            </a:extLst>
          </p:cNvPr>
          <p:cNvCxnSpPr/>
          <p:nvPr/>
        </p:nvCxnSpPr>
        <p:spPr>
          <a:xfrm>
            <a:off x="4082090" y="679893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590054-1E9F-49D0-B389-E41D39D72FDD}"/>
              </a:ext>
            </a:extLst>
          </p:cNvPr>
          <p:cNvCxnSpPr/>
          <p:nvPr/>
        </p:nvCxnSpPr>
        <p:spPr>
          <a:xfrm>
            <a:off x="4804964" y="678013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F57EE86-AE34-4241-AC6D-7442D0160168}"/>
              </a:ext>
            </a:extLst>
          </p:cNvPr>
          <p:cNvCxnSpPr/>
          <p:nvPr/>
        </p:nvCxnSpPr>
        <p:spPr>
          <a:xfrm>
            <a:off x="5527838" y="689728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2E24160-D820-4872-B542-90196050E818}"/>
              </a:ext>
            </a:extLst>
          </p:cNvPr>
          <p:cNvCxnSpPr/>
          <p:nvPr/>
        </p:nvCxnSpPr>
        <p:spPr>
          <a:xfrm>
            <a:off x="6250712" y="67979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E3CABE-F9A2-4357-8DCA-FCDB58832A13}"/>
              </a:ext>
            </a:extLst>
          </p:cNvPr>
          <p:cNvCxnSpPr/>
          <p:nvPr/>
        </p:nvCxnSpPr>
        <p:spPr>
          <a:xfrm>
            <a:off x="6973586" y="671972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9B64A71-4EA7-4A51-B42F-26467181B952}"/>
              </a:ext>
            </a:extLst>
          </p:cNvPr>
          <p:cNvCxnSpPr/>
          <p:nvPr/>
        </p:nvCxnSpPr>
        <p:spPr>
          <a:xfrm>
            <a:off x="7696460" y="689728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C178AB-1396-42EB-A40E-F262380D1232}"/>
              </a:ext>
            </a:extLst>
          </p:cNvPr>
          <p:cNvCxnSpPr/>
          <p:nvPr/>
        </p:nvCxnSpPr>
        <p:spPr>
          <a:xfrm>
            <a:off x="2662975" y="445463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CB6674-57A1-4CA3-A5C1-3BB07F3C0F0C}"/>
              </a:ext>
            </a:extLst>
          </p:cNvPr>
          <p:cNvCxnSpPr/>
          <p:nvPr/>
        </p:nvCxnSpPr>
        <p:spPr>
          <a:xfrm>
            <a:off x="3385849" y="444479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181384-4AED-4269-9FA4-CBE5C2805E09}"/>
              </a:ext>
            </a:extLst>
          </p:cNvPr>
          <p:cNvCxnSpPr/>
          <p:nvPr/>
        </p:nvCxnSpPr>
        <p:spPr>
          <a:xfrm>
            <a:off x="4108723" y="444479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0CA332-9F8F-4BC2-90EE-6DC9F15DF188}"/>
              </a:ext>
            </a:extLst>
          </p:cNvPr>
          <p:cNvCxnSpPr/>
          <p:nvPr/>
        </p:nvCxnSpPr>
        <p:spPr>
          <a:xfrm>
            <a:off x="4831597" y="444291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AADE0-8FAC-4733-AED0-AFFC7BC5E8B4}"/>
              </a:ext>
            </a:extLst>
          </p:cNvPr>
          <p:cNvCxnSpPr/>
          <p:nvPr/>
        </p:nvCxnSpPr>
        <p:spPr>
          <a:xfrm>
            <a:off x="5554471" y="445463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D72A601-4466-4C3D-9EC2-1E15A4C5F1B0}"/>
              </a:ext>
            </a:extLst>
          </p:cNvPr>
          <p:cNvCxnSpPr/>
          <p:nvPr/>
        </p:nvCxnSpPr>
        <p:spPr>
          <a:xfrm>
            <a:off x="6277345" y="4444692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C598E3-A401-4EFC-BCFC-944542C86A4A}"/>
              </a:ext>
            </a:extLst>
          </p:cNvPr>
          <p:cNvCxnSpPr/>
          <p:nvPr/>
        </p:nvCxnSpPr>
        <p:spPr>
          <a:xfrm>
            <a:off x="7000219" y="4436874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29060B0-50E1-4A51-A65B-68556F5301E2}"/>
              </a:ext>
            </a:extLst>
          </p:cNvPr>
          <p:cNvCxnSpPr/>
          <p:nvPr/>
        </p:nvCxnSpPr>
        <p:spPr>
          <a:xfrm>
            <a:off x="7723093" y="445463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92CFE35-4BE2-4D8A-86A1-358B1007EC12}"/>
              </a:ext>
            </a:extLst>
          </p:cNvPr>
          <p:cNvCxnSpPr/>
          <p:nvPr/>
        </p:nvCxnSpPr>
        <p:spPr>
          <a:xfrm>
            <a:off x="2636342" y="580188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5803BBB-6B26-4573-8CF3-58743C39F8F0}"/>
              </a:ext>
            </a:extLst>
          </p:cNvPr>
          <p:cNvCxnSpPr/>
          <p:nvPr/>
        </p:nvCxnSpPr>
        <p:spPr>
          <a:xfrm>
            <a:off x="3359216" y="579204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1B148CB-745C-4E0D-87EC-6052EDE70C98}"/>
              </a:ext>
            </a:extLst>
          </p:cNvPr>
          <p:cNvCxnSpPr/>
          <p:nvPr/>
        </p:nvCxnSpPr>
        <p:spPr>
          <a:xfrm>
            <a:off x="4082090" y="579204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424C3B-A42C-493F-8363-B30627862CED}"/>
              </a:ext>
            </a:extLst>
          </p:cNvPr>
          <p:cNvCxnSpPr/>
          <p:nvPr/>
        </p:nvCxnSpPr>
        <p:spPr>
          <a:xfrm>
            <a:off x="4804964" y="5790165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9B4DA5-3E87-475A-8B82-C2868AA77CED}"/>
              </a:ext>
            </a:extLst>
          </p:cNvPr>
          <p:cNvCxnSpPr/>
          <p:nvPr/>
        </p:nvCxnSpPr>
        <p:spPr>
          <a:xfrm>
            <a:off x="5527838" y="580188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5F9ED7-066D-41B2-9ED3-16E7CD5B2E6C}"/>
              </a:ext>
            </a:extLst>
          </p:cNvPr>
          <p:cNvCxnSpPr/>
          <p:nvPr/>
        </p:nvCxnSpPr>
        <p:spPr>
          <a:xfrm>
            <a:off x="6250712" y="5791942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848DA16-57DA-4E3F-984B-B18A8864AFDF}"/>
              </a:ext>
            </a:extLst>
          </p:cNvPr>
          <p:cNvCxnSpPr/>
          <p:nvPr/>
        </p:nvCxnSpPr>
        <p:spPr>
          <a:xfrm>
            <a:off x="6973586" y="5784124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63BE3F-6BE3-4B21-B4D4-53E784A64564}"/>
              </a:ext>
            </a:extLst>
          </p:cNvPr>
          <p:cNvCxnSpPr/>
          <p:nvPr/>
        </p:nvCxnSpPr>
        <p:spPr>
          <a:xfrm>
            <a:off x="7696460" y="5801880"/>
            <a:ext cx="0" cy="3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94B2B126-D155-442F-8AF3-75E40131866E}"/>
              </a:ext>
            </a:extLst>
          </p:cNvPr>
          <p:cNvSpPr/>
          <p:nvPr/>
        </p:nvSpPr>
        <p:spPr>
          <a:xfrm rot="5400000">
            <a:off x="4776133" y="883202"/>
            <a:ext cx="281073" cy="5457069"/>
          </a:xfrm>
          <a:prstGeom prst="rightBrace">
            <a:avLst>
              <a:gd name="adj1" fmla="val 442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D85EE508-A7C7-43EC-961D-41B7322798DB}"/>
              </a:ext>
            </a:extLst>
          </p:cNvPr>
          <p:cNvSpPr/>
          <p:nvPr/>
        </p:nvSpPr>
        <p:spPr>
          <a:xfrm rot="5400000">
            <a:off x="7863738" y="3306510"/>
            <a:ext cx="211389" cy="575548"/>
          </a:xfrm>
          <a:prstGeom prst="rightBrace">
            <a:avLst>
              <a:gd name="adj1" fmla="val 126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DD22D4-DB0C-4699-BA0B-570F2C1A736D}"/>
              </a:ext>
            </a:extLst>
          </p:cNvPr>
          <p:cNvSpPr txBox="1"/>
          <p:nvPr/>
        </p:nvSpPr>
        <p:spPr>
          <a:xfrm>
            <a:off x="4299719" y="3762445"/>
            <a:ext cx="122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Training Data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F29A36B-9F69-43C1-82D2-4E3080F3E0B4}"/>
              </a:ext>
            </a:extLst>
          </p:cNvPr>
          <p:cNvSpPr txBox="1"/>
          <p:nvPr/>
        </p:nvSpPr>
        <p:spPr>
          <a:xfrm>
            <a:off x="7210277" y="3762445"/>
            <a:ext cx="142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Validation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6F3157-A80F-44D7-B8AB-1C14F0BFB182}"/>
              </a:ext>
            </a:extLst>
          </p:cNvPr>
          <p:cNvCxnSpPr/>
          <p:nvPr/>
        </p:nvCxnSpPr>
        <p:spPr>
          <a:xfrm>
            <a:off x="1939552" y="1072099"/>
            <a:ext cx="197655" cy="21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58028-D74F-4BA3-80AE-245C9CAD2136}"/>
              </a:ext>
            </a:extLst>
          </p:cNvPr>
          <p:cNvCxnSpPr/>
          <p:nvPr/>
        </p:nvCxnSpPr>
        <p:spPr>
          <a:xfrm flipH="1">
            <a:off x="8277283" y="1072099"/>
            <a:ext cx="170017" cy="21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841B84D-0E6A-4A1E-B967-CF1CD2592166}"/>
              </a:ext>
            </a:extLst>
          </p:cNvPr>
          <p:cNvSpPr txBox="1"/>
          <p:nvPr/>
        </p:nvSpPr>
        <p:spPr>
          <a:xfrm>
            <a:off x="7002747" y="4441349"/>
            <a:ext cx="720341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97243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12C-F94B-446F-9BAB-73C3458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</a:t>
            </a:r>
          </a:p>
        </p:txBody>
      </p:sp>
      <p:pic>
        <p:nvPicPr>
          <p:cNvPr id="5" name="Content Placeholder 4" descr="A close up of a pencil&#10;&#10;Description automatically generated">
            <a:extLst>
              <a:ext uri="{FF2B5EF4-FFF2-40B4-BE49-F238E27FC236}">
                <a16:creationId xmlns:a16="http://schemas.microsoft.com/office/drawing/2014/main" id="{BD08C53C-F16A-4991-A4CF-BB0D6328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291430"/>
            <a:ext cx="7800975" cy="5351361"/>
          </a:xfrm>
        </p:spPr>
      </p:pic>
    </p:spTree>
    <p:extLst>
      <p:ext uri="{BB962C8B-B14F-4D97-AF65-F5344CB8AC3E}">
        <p14:creationId xmlns:p14="http://schemas.microsoft.com/office/powerpoint/2010/main" val="177333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12C-F94B-446F-9BAB-73C3458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</a:t>
            </a:r>
          </a:p>
        </p:txBody>
      </p:sp>
      <p:pic>
        <p:nvPicPr>
          <p:cNvPr id="7" name="Content Placeholder 6" descr="A close up of a pencil&#10;&#10;Description automatically generated">
            <a:extLst>
              <a:ext uri="{FF2B5EF4-FFF2-40B4-BE49-F238E27FC236}">
                <a16:creationId xmlns:a16="http://schemas.microsoft.com/office/drawing/2014/main" id="{E3553749-C3B0-423C-A12F-8736B9D7E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7" y="1181100"/>
            <a:ext cx="8044978" cy="5518744"/>
          </a:xfrm>
        </p:spPr>
      </p:pic>
    </p:spTree>
    <p:extLst>
      <p:ext uri="{BB962C8B-B14F-4D97-AF65-F5344CB8AC3E}">
        <p14:creationId xmlns:p14="http://schemas.microsoft.com/office/powerpoint/2010/main" val="111341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67E-3E6A-4E0C-BE8B-620DDAE9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90"/>
            <a:ext cx="10515600" cy="563500"/>
          </a:xfrm>
        </p:spPr>
        <p:txBody>
          <a:bodyPr>
            <a:normAutofit fontScale="90000"/>
          </a:bodyPr>
          <a:lstStyle/>
          <a:p>
            <a:r>
              <a:rPr lang="en-GB" dirty="0"/>
              <a:t>Stability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FC6CA-2555-4DE1-ADB8-3B7C45AEC232}"/>
              </a:ext>
            </a:extLst>
          </p:cNvPr>
          <p:cNvSpPr txBox="1"/>
          <p:nvPr/>
        </p:nvSpPr>
        <p:spPr>
          <a:xfrm>
            <a:off x="26627" y="2228294"/>
            <a:ext cx="1207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10x5-folds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3x5-folds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4FFEC-E634-4106-BC2F-DFBE089B24B2}"/>
              </a:ext>
            </a:extLst>
          </p:cNvPr>
          <p:cNvSpPr txBox="1"/>
          <p:nvPr/>
        </p:nvSpPr>
        <p:spPr>
          <a:xfrm>
            <a:off x="1660124" y="6569475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seed 42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6C763-6958-4510-8E95-51879C51C599}"/>
              </a:ext>
            </a:extLst>
          </p:cNvPr>
          <p:cNvSpPr txBox="1"/>
          <p:nvPr/>
        </p:nvSpPr>
        <p:spPr>
          <a:xfrm>
            <a:off x="8090516" y="6578353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seed 43 </a:t>
            </a:r>
          </a:p>
        </p:txBody>
      </p:sp>
      <p:pic>
        <p:nvPicPr>
          <p:cNvPr id="8" name="Picture 7" descr="A close up of a pencil&#10;&#10;Description automatically generated">
            <a:extLst>
              <a:ext uri="{FF2B5EF4-FFF2-40B4-BE49-F238E27FC236}">
                <a16:creationId xmlns:a16="http://schemas.microsoft.com/office/drawing/2014/main" id="{1440E2F0-C556-4C18-8617-35B22506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60" y="3647051"/>
            <a:ext cx="4273121" cy="2931302"/>
          </a:xfrm>
          <a:prstGeom prst="rect">
            <a:avLst/>
          </a:prstGeom>
        </p:spPr>
      </p:pic>
      <p:pic>
        <p:nvPicPr>
          <p:cNvPr id="10" name="Picture 9" descr="A close up of a pencil&#10;&#10;Description automatically generated">
            <a:extLst>
              <a:ext uri="{FF2B5EF4-FFF2-40B4-BE49-F238E27FC236}">
                <a16:creationId xmlns:a16="http://schemas.microsoft.com/office/drawing/2014/main" id="{41FAF09A-172B-4B55-B3CF-B5A4B120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97" y="3647050"/>
            <a:ext cx="4273122" cy="2931303"/>
          </a:xfrm>
          <a:prstGeom prst="rect">
            <a:avLst/>
          </a:prstGeom>
        </p:spPr>
      </p:pic>
      <p:pic>
        <p:nvPicPr>
          <p:cNvPr id="12" name="Picture 11" descr="A close up of a pencil&#10;&#10;Description automatically generated">
            <a:extLst>
              <a:ext uri="{FF2B5EF4-FFF2-40B4-BE49-F238E27FC236}">
                <a16:creationId xmlns:a16="http://schemas.microsoft.com/office/drawing/2014/main" id="{E7517A61-A8B1-47EB-A8C7-6E0F98B2E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97" y="762642"/>
            <a:ext cx="4273123" cy="2931303"/>
          </a:xfrm>
          <a:prstGeom prst="rect">
            <a:avLst/>
          </a:prstGeom>
        </p:spPr>
      </p:pic>
      <p:pic>
        <p:nvPicPr>
          <p:cNvPr id="14" name="Picture 13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138AADB-86BD-4327-8B81-532D97EE8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58" y="762641"/>
            <a:ext cx="4273123" cy="29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4DA2-A8AE-4162-904F-7270BCD3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4B83-35C7-408C-A819-E15FF4B0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Rnd</a:t>
            </a:r>
            <a:r>
              <a:rPr lang="en-GB" dirty="0"/>
              <a:t> classifier strategy changing for same experiment …</a:t>
            </a:r>
          </a:p>
          <a:p>
            <a:pPr lvl="1"/>
            <a:r>
              <a:rPr lang="en-GB" dirty="0"/>
              <a:t>“Best” random strategy is selected per classifier and task (presence/co-presence), based on best mean f1_score across results</a:t>
            </a:r>
          </a:p>
          <a:p>
            <a:pPr lvl="1"/>
            <a:r>
              <a:rPr lang="en-GB" dirty="0"/>
              <a:t>Introduces some bias (see </a:t>
            </a:r>
            <a:r>
              <a:rPr lang="en-GB" dirty="0" err="1"/>
              <a:t>rnd</a:t>
            </a:r>
            <a:r>
              <a:rPr lang="en-GB" dirty="0"/>
              <a:t> 42 vs 43) as selected random strategy may be different and lead to very different baselines</a:t>
            </a:r>
          </a:p>
          <a:p>
            <a:pPr lvl="1"/>
            <a:r>
              <a:rPr lang="en-GB" dirty="0"/>
              <a:t>To avoid this: keep best random strategy at each test split (same granularity as </a:t>
            </a:r>
            <a:r>
              <a:rPr lang="en-GB" dirty="0" err="1"/>
              <a:t>gridsearch</a:t>
            </a:r>
            <a:r>
              <a:rPr lang="en-GB" dirty="0"/>
              <a:t> for other classifiers)</a:t>
            </a:r>
          </a:p>
          <a:p>
            <a:pPr lvl="1"/>
            <a:r>
              <a:rPr lang="en-GB" dirty="0"/>
              <a:t>Even more pessimistic baseline</a:t>
            </a:r>
          </a:p>
        </p:txBody>
      </p:sp>
    </p:spTree>
    <p:extLst>
      <p:ext uri="{BB962C8B-B14F-4D97-AF65-F5344CB8AC3E}">
        <p14:creationId xmlns:p14="http://schemas.microsoft.com/office/powerpoint/2010/main" val="237726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C658-E62E-4023-8411-472E33A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Class discretization </a:t>
            </a:r>
            <a:r>
              <a:rPr lang="en-GB" sz="3600" dirty="0"/>
              <a:t>(new </a:t>
            </a:r>
            <a:r>
              <a:rPr lang="en-GB" sz="3600" dirty="0" err="1"/>
              <a:t>rnd</a:t>
            </a:r>
            <a:r>
              <a:rPr lang="en-GB" sz="3600" dirty="0"/>
              <a:t> selection strategy)</a:t>
            </a:r>
            <a:endParaRPr lang="en-GB" dirty="0"/>
          </a:p>
        </p:txBody>
      </p:sp>
      <p:pic>
        <p:nvPicPr>
          <p:cNvPr id="4" name="Picture 3" descr="A close up of a pencil&#10;&#10;Description automatically generated">
            <a:extLst>
              <a:ext uri="{FF2B5EF4-FFF2-40B4-BE49-F238E27FC236}">
                <a16:creationId xmlns:a16="http://schemas.microsoft.com/office/drawing/2014/main" id="{79E7A5CE-39E5-44A2-B0DF-68ED77A5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47570"/>
            <a:ext cx="6096000" cy="4192651"/>
          </a:xfrm>
          <a:prstGeom prst="rect">
            <a:avLst/>
          </a:prstGeom>
        </p:spPr>
      </p:pic>
      <p:pic>
        <p:nvPicPr>
          <p:cNvPr id="6" name="Picture 5" descr="A close up of a pencil&#10;&#10;Description automatically generated">
            <a:extLst>
              <a:ext uri="{FF2B5EF4-FFF2-40B4-BE49-F238E27FC236}">
                <a16:creationId xmlns:a16="http://schemas.microsoft.com/office/drawing/2014/main" id="{D9E5D3CB-AB48-4693-9C11-9EEDC5D45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" y="947570"/>
            <a:ext cx="6095999" cy="4192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22E36-67FA-4149-8363-CDA9CDA34EA5}"/>
              </a:ext>
            </a:extLst>
          </p:cNvPr>
          <p:cNvSpPr txBox="1"/>
          <p:nvPr/>
        </p:nvSpPr>
        <p:spPr>
          <a:xfrm>
            <a:off x="561975" y="5248275"/>
            <a:ext cx="7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RF best for presence prediction with 2 classes (</a:t>
            </a:r>
            <a:r>
              <a:rPr lang="en-GB" dirty="0" err="1"/>
              <a:t>kmeans</a:t>
            </a:r>
            <a:r>
              <a:rPr lang="en-GB" dirty="0"/>
              <a:t> discretization)</a:t>
            </a:r>
          </a:p>
        </p:txBody>
      </p:sp>
    </p:spTree>
    <p:extLst>
      <p:ext uri="{BB962C8B-B14F-4D97-AF65-F5344CB8AC3E}">
        <p14:creationId xmlns:p14="http://schemas.microsoft.com/office/powerpoint/2010/main" val="13560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B8C-E81D-49E8-98AA-44E3BD6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6D76-BA88-447F-B999-5517D3AB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  <a:p>
            <a:pPr lvl="1"/>
            <a:r>
              <a:rPr lang="en-GB" dirty="0"/>
              <a:t>Use of test set (10%) for prediction scores</a:t>
            </a:r>
          </a:p>
          <a:p>
            <a:pPr lvl="1"/>
            <a:r>
              <a:rPr lang="en-GB" dirty="0"/>
              <a:t>100 randomly stratified test/train splits (mean and standard error on scores)</a:t>
            </a:r>
          </a:p>
          <a:p>
            <a:pPr lvl="1"/>
            <a:r>
              <a:rPr lang="en-GB" dirty="0" err="1"/>
              <a:t>Gridsearch</a:t>
            </a:r>
            <a:r>
              <a:rPr lang="en-GB" dirty="0"/>
              <a:t> performed for each test/train split instead of only for 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Avoid to ‘hide’ under/over-fitting, better evaluation of classifier</a:t>
            </a:r>
          </a:p>
          <a:p>
            <a:pPr lvl="2"/>
            <a:r>
              <a:rPr lang="en-GB" dirty="0"/>
              <a:t>Much slower</a:t>
            </a:r>
          </a:p>
          <a:p>
            <a:pPr lvl="1"/>
            <a:r>
              <a:rPr lang="en-GB" dirty="0"/>
              <a:t>Evaluated best discretization method for (co)presence (see next)</a:t>
            </a:r>
          </a:p>
          <a:p>
            <a:pPr lvl="1"/>
            <a:r>
              <a:rPr lang="en-GB" dirty="0"/>
              <a:t>“Random” score: keep random strategy leading to best f1 score for comparison (uniform, stratified, most frequent)</a:t>
            </a:r>
          </a:p>
          <a:p>
            <a:r>
              <a:rPr lang="en-GB" dirty="0"/>
              <a:t>Code review/fixes</a:t>
            </a:r>
          </a:p>
          <a:p>
            <a:pPr lvl="1"/>
            <a:r>
              <a:rPr lang="en-GB" dirty="0" err="1"/>
              <a:t>Gridsearch</a:t>
            </a:r>
            <a:r>
              <a:rPr lang="en-GB" dirty="0"/>
              <a:t> was performed only on presence prediction task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7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C658-E62E-4023-8411-472E33A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Class discretization </a:t>
            </a:r>
            <a:r>
              <a:rPr lang="en-GB" sz="3600" dirty="0"/>
              <a:t>(new </a:t>
            </a:r>
            <a:r>
              <a:rPr lang="en-GB" sz="3600" dirty="0" err="1"/>
              <a:t>rnd</a:t>
            </a:r>
            <a:r>
              <a:rPr lang="en-GB" sz="3600" dirty="0"/>
              <a:t> selection strategy)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22E36-67FA-4149-8363-CDA9CDA34EA5}"/>
              </a:ext>
            </a:extLst>
          </p:cNvPr>
          <p:cNvSpPr txBox="1"/>
          <p:nvPr/>
        </p:nvSpPr>
        <p:spPr>
          <a:xfrm>
            <a:off x="561975" y="5248275"/>
            <a:ext cx="7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SVM best for co-presence prediction with 3 classes (uniform strategy)</a:t>
            </a:r>
          </a:p>
        </p:txBody>
      </p:sp>
      <p:pic>
        <p:nvPicPr>
          <p:cNvPr id="5" name="Picture 4" descr="A close up of a pencil&#10;&#10;Description automatically generated">
            <a:extLst>
              <a:ext uri="{FF2B5EF4-FFF2-40B4-BE49-F238E27FC236}">
                <a16:creationId xmlns:a16="http://schemas.microsoft.com/office/drawing/2014/main" id="{EC9D1786-698E-4474-82B9-34B9435E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5" y="870009"/>
            <a:ext cx="5950537" cy="4092607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267F5EC3-4141-4A0E-861E-75778EAB7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010"/>
            <a:ext cx="5950537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C5C1-0D1D-4BF7-9AC6-8F8B930F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</a:t>
            </a:r>
            <a:r>
              <a:rPr lang="en-GB" dirty="0" err="1"/>
              <a:t>upsampling</a:t>
            </a:r>
            <a:r>
              <a:rPr lang="en-GB" dirty="0"/>
              <a:t> strategies</a:t>
            </a:r>
          </a:p>
        </p:txBody>
      </p:sp>
      <p:pic>
        <p:nvPicPr>
          <p:cNvPr id="5" name="Picture 4" descr="A pencil and paper&#10;&#10;Description automatically generated">
            <a:extLst>
              <a:ext uri="{FF2B5EF4-FFF2-40B4-BE49-F238E27FC236}">
                <a16:creationId xmlns:a16="http://schemas.microsoft.com/office/drawing/2014/main" id="{C0FA8B2C-A463-428C-B412-0CF90CCE7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75"/>
            <a:ext cx="7285309" cy="531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A9922-AE00-4B14-918C-ECB9AF68B680}"/>
              </a:ext>
            </a:extLst>
          </p:cNvPr>
          <p:cNvSpPr txBox="1"/>
          <p:nvPr/>
        </p:nvSpPr>
        <p:spPr>
          <a:xfrm>
            <a:off x="7400925" y="135255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Presence - RF with 2 classes / </a:t>
            </a:r>
            <a:r>
              <a:rPr lang="en-GB" dirty="0" err="1"/>
              <a:t>kmeans</a:t>
            </a:r>
            <a:r>
              <a:rPr lang="en-GB" dirty="0"/>
              <a:t>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Impact of oversampling limited to non </a:t>
            </a:r>
            <a:r>
              <a:rPr lang="en-GB" dirty="0" err="1"/>
              <a:t>existant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Impact of phases not obvious (not useful for  doctor-only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Agent and </a:t>
            </a:r>
            <a:r>
              <a:rPr lang="en-GB" dirty="0" err="1"/>
              <a:t>Doctor+agent</a:t>
            </a:r>
            <a:r>
              <a:rPr lang="en-GB" dirty="0"/>
              <a:t> better than doctor-only</a:t>
            </a:r>
          </a:p>
        </p:txBody>
      </p:sp>
    </p:spTree>
    <p:extLst>
      <p:ext uri="{BB962C8B-B14F-4D97-AF65-F5344CB8AC3E}">
        <p14:creationId xmlns:p14="http://schemas.microsoft.com/office/powerpoint/2010/main" val="335081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C5C1-0D1D-4BF7-9AC6-8F8B930F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</a:t>
            </a:r>
            <a:r>
              <a:rPr lang="en-GB" dirty="0" err="1"/>
              <a:t>upsampling</a:t>
            </a:r>
            <a:r>
              <a:rPr lang="en-GB" dirty="0"/>
              <a:t> strategies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A9922-AE00-4B14-918C-ECB9AF68B680}"/>
              </a:ext>
            </a:extLst>
          </p:cNvPr>
          <p:cNvSpPr txBox="1"/>
          <p:nvPr/>
        </p:nvSpPr>
        <p:spPr>
          <a:xfrm>
            <a:off x="7400925" y="135255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Co-Presence – SVM with 3 classes / uniform strategy</a:t>
            </a:r>
          </a:p>
          <a:p>
            <a:endParaRPr lang="en-GB" dirty="0"/>
          </a:p>
          <a:p>
            <a:r>
              <a:rPr lang="en-GB" dirty="0"/>
              <a:t>(in progress)</a:t>
            </a:r>
          </a:p>
        </p:txBody>
      </p:sp>
    </p:spTree>
    <p:extLst>
      <p:ext uri="{BB962C8B-B14F-4D97-AF65-F5344CB8AC3E}">
        <p14:creationId xmlns:p14="http://schemas.microsoft.com/office/powerpoint/2010/main" val="352213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227-29A9-4091-A4D4-71A29E1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21B0-BECB-4303-934B-0B6C48CD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Main idea: instead of manually selecting features or groups of features and comparing results, why not selecting features automatically ? </a:t>
            </a:r>
          </a:p>
          <a:p>
            <a:pPr lvl="1"/>
            <a:r>
              <a:rPr lang="en-GB" dirty="0"/>
              <a:t>Many techniques, supervised or not</a:t>
            </a:r>
          </a:p>
          <a:p>
            <a:pPr lvl="1"/>
            <a:r>
              <a:rPr lang="en-GB" dirty="0"/>
              <a:t>Some classifiers provide features </a:t>
            </a:r>
            <a:r>
              <a:rPr lang="en-GB" dirty="0" err="1"/>
              <a:t>importances</a:t>
            </a:r>
            <a:r>
              <a:rPr lang="en-GB" dirty="0"/>
              <a:t>/weights: they can be used as a first step for feature selection – then a final classifier does the prediction on a subset of features</a:t>
            </a:r>
          </a:p>
          <a:p>
            <a:pPr lvl="2"/>
            <a:r>
              <a:rPr lang="en-GB" dirty="0"/>
              <a:t>SVM with L1/L2 regularization</a:t>
            </a:r>
          </a:p>
          <a:p>
            <a:pPr lvl="2"/>
            <a:r>
              <a:rPr lang="en-GB" dirty="0"/>
              <a:t>Random Forests</a:t>
            </a:r>
          </a:p>
          <a:p>
            <a:pPr lvl="2"/>
            <a:r>
              <a:rPr lang="en-GB" dirty="0"/>
              <a:t>Lasso (for regression)</a:t>
            </a:r>
          </a:p>
          <a:p>
            <a:pPr lvl="1"/>
            <a:r>
              <a:rPr lang="en-GB" dirty="0"/>
              <a:t>Other techniques based on statistics</a:t>
            </a:r>
          </a:p>
          <a:p>
            <a:pPr lvl="2"/>
            <a:r>
              <a:rPr lang="en-GB" dirty="0"/>
              <a:t>PCA (non supervised) / LDA (supervised) : more complex because variables are changed (new features are combinations of original features, more than feature selection)</a:t>
            </a:r>
          </a:p>
          <a:p>
            <a:pPr lvl="2"/>
            <a:r>
              <a:rPr lang="en-GB" dirty="0"/>
              <a:t>Mutual info, correlations between variables</a:t>
            </a:r>
          </a:p>
          <a:p>
            <a:pPr lvl="1"/>
            <a:r>
              <a:rPr lang="en-GB" dirty="0"/>
              <a:t>Combinations of different techniques</a:t>
            </a:r>
          </a:p>
          <a:p>
            <a:pPr lvl="2"/>
            <a:r>
              <a:rPr lang="en-GB" dirty="0"/>
              <a:t>Create clusters of features (</a:t>
            </a:r>
            <a:r>
              <a:rPr lang="en-GB" dirty="0" err="1"/>
              <a:t>kmeans</a:t>
            </a:r>
            <a:r>
              <a:rPr lang="en-GB" dirty="0"/>
              <a:t>) to automatically detect features groups</a:t>
            </a:r>
          </a:p>
          <a:p>
            <a:pPr lvl="2"/>
            <a:r>
              <a:rPr lang="en-GB" dirty="0"/>
              <a:t>In each group, reject most correlated features (one vs one, or one vs all ?)</a:t>
            </a:r>
          </a:p>
          <a:p>
            <a:pPr lvl="2"/>
            <a:r>
              <a:rPr lang="en-GB" dirty="0"/>
              <a:t>(AND/OR ?) </a:t>
            </a:r>
          </a:p>
          <a:p>
            <a:pPr lvl="2"/>
            <a:r>
              <a:rPr lang="en-GB" dirty="0"/>
              <a:t>In each group, keep features most correlated with dependant variable (y)</a:t>
            </a:r>
          </a:p>
          <a:p>
            <a:pPr lvl="1"/>
            <a:r>
              <a:rPr lang="en-GB" dirty="0"/>
              <a:t>Note: use continuous y for correlations analysis – but binary classification for final predictions ?</a:t>
            </a:r>
          </a:p>
          <a:p>
            <a:r>
              <a:rPr lang="en-GB" dirty="0"/>
              <a:t>How to infer features </a:t>
            </a:r>
            <a:r>
              <a:rPr lang="en-GB" dirty="0" err="1"/>
              <a:t>importances</a:t>
            </a:r>
            <a:r>
              <a:rPr lang="en-GB" dirty="0"/>
              <a:t> ?</a:t>
            </a:r>
          </a:p>
          <a:p>
            <a:pPr lvl="1"/>
            <a:r>
              <a:rPr lang="en-GB" dirty="0"/>
              <a:t>Idea: +1 for a feature when it is selected</a:t>
            </a:r>
          </a:p>
          <a:p>
            <a:pPr lvl="2"/>
            <a:r>
              <a:rPr lang="en-GB" dirty="0"/>
              <a:t>… or +f1_score ? (to weight each feature importance with the score it allowed to obtain ?)</a:t>
            </a:r>
          </a:p>
          <a:p>
            <a:pPr lvl="2"/>
            <a:r>
              <a:rPr lang="en-GB" dirty="0"/>
              <a:t>… or +f1_score * (final classifier feature importance/weight), if final classifier also provides this information ?</a:t>
            </a:r>
          </a:p>
          <a:p>
            <a:pPr lvl="3"/>
            <a:r>
              <a:rPr lang="en-GB" dirty="0"/>
              <a:t>“Problem”: for some classifiers (SVM) weights are not constrained in a specific range – they might not be comparable – use 1/rank instead of weights directly ?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16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8E4-923E-4C45-B784-AFDD2BBC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July 10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7E1F-62DE-45C6-9D75-C5FE917B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63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EC0-3901-4A27-B396-F60BE24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1868-B8FE-490B-AC1A-63DF7AE4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r>
              <a:rPr lang="en-GB" dirty="0"/>
              <a:t>Previous experiment based on doctor/no phase features </a:t>
            </a:r>
            <a:r>
              <a:rPr lang="en-GB" dirty="0">
                <a:sym typeface="Wingdings" panose="05000000000000000000" pitchFamily="2" charset="2"/>
              </a:rPr>
              <a:t> run again with </a:t>
            </a:r>
            <a:r>
              <a:rPr lang="en-GB" dirty="0" err="1">
                <a:sym typeface="Wingdings" panose="05000000000000000000" pitchFamily="2" charset="2"/>
              </a:rPr>
              <a:t>doc+agent</a:t>
            </a:r>
            <a:r>
              <a:rPr lang="en-GB" dirty="0">
                <a:sym typeface="Wingdings" panose="05000000000000000000" pitchFamily="2" charset="2"/>
              </a:rPr>
              <a:t>/no phase</a:t>
            </a:r>
            <a:endParaRPr lang="en-GB" dirty="0"/>
          </a:p>
        </p:txBody>
      </p:sp>
      <p:pic>
        <p:nvPicPr>
          <p:cNvPr id="5" name="Picture 4" descr="A close up of a pencil&#10;&#10;Description automatically generated">
            <a:extLst>
              <a:ext uri="{FF2B5EF4-FFF2-40B4-BE49-F238E27FC236}">
                <a16:creationId xmlns:a16="http://schemas.microsoft.com/office/drawing/2014/main" id="{CBCD9474-BC55-4539-8570-88F45531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5348"/>
            <a:ext cx="6096000" cy="4192652"/>
          </a:xfrm>
          <a:prstGeom prst="rect">
            <a:avLst/>
          </a:prstGeom>
        </p:spPr>
      </p:pic>
      <p:pic>
        <p:nvPicPr>
          <p:cNvPr id="7" name="Picture 6" descr="A close up of a pencil&#10;&#10;Description automatically generated">
            <a:extLst>
              <a:ext uri="{FF2B5EF4-FFF2-40B4-BE49-F238E27FC236}">
                <a16:creationId xmlns:a16="http://schemas.microsoft.com/office/drawing/2014/main" id="{9EF9AF9D-B8F1-4E5D-B17E-EE5CACD3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9412"/>
            <a:ext cx="5962650" cy="41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EC0-3901-4A27-B396-F60BE24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1868-B8FE-490B-AC1A-63DF7AE4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Still not better than random classifier baseline for co-presence prediction</a:t>
            </a:r>
          </a:p>
          <a:p>
            <a:r>
              <a:rPr lang="en-GB" dirty="0"/>
              <a:t> equivalent performance for presence for binary classification (</a:t>
            </a:r>
            <a:r>
              <a:rPr lang="en-GB" dirty="0" err="1"/>
              <a:t>kmeans</a:t>
            </a:r>
            <a:r>
              <a:rPr lang="en-GB" dirty="0"/>
              <a:t> or uniform)</a:t>
            </a:r>
          </a:p>
          <a:p>
            <a:pPr lvl="1"/>
            <a:r>
              <a:rPr lang="en-GB" dirty="0"/>
              <a:t>2 / </a:t>
            </a:r>
            <a:r>
              <a:rPr lang="en-GB" dirty="0" err="1"/>
              <a:t>kmeans</a:t>
            </a:r>
            <a:r>
              <a:rPr lang="en-GB" dirty="0"/>
              <a:t>: pivot 3.04</a:t>
            </a:r>
          </a:p>
          <a:p>
            <a:pPr lvl="1"/>
            <a:r>
              <a:rPr lang="en-GB" dirty="0"/>
              <a:t>2 / uniform: pivot 2.82</a:t>
            </a:r>
          </a:p>
          <a:p>
            <a:pPr lvl="1"/>
            <a:r>
              <a:rPr lang="en-GB" dirty="0"/>
              <a:t>Presence score info: min 1.0, max 4.64, mean 3.17, median 3.23</a:t>
            </a:r>
          </a:p>
          <a:p>
            <a:r>
              <a:rPr lang="en-GB" dirty="0"/>
              <a:t>For equivalent performance, 2/</a:t>
            </a:r>
            <a:r>
              <a:rPr lang="en-GB" dirty="0" err="1"/>
              <a:t>kmeans</a:t>
            </a:r>
            <a:r>
              <a:rPr lang="en-GB" dirty="0"/>
              <a:t> closer to mean and median of presence score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01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EC0-3901-4A27-B396-F60BE24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1868-B8FE-490B-AC1A-63DF7AE4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fails to improve over random classifier at all.</a:t>
            </a:r>
          </a:p>
          <a:p>
            <a:pPr marL="0" indent="0">
              <a:buNone/>
            </a:pPr>
            <a:r>
              <a:rPr lang="en-GB" dirty="0"/>
              <a:t>(random classifier still a better baseline)</a:t>
            </a:r>
          </a:p>
        </p:txBody>
      </p:sp>
      <p:pic>
        <p:nvPicPr>
          <p:cNvPr id="6" name="Picture 5" descr="A close up of a pencil&#10;&#10;Description automatically generated">
            <a:extLst>
              <a:ext uri="{FF2B5EF4-FFF2-40B4-BE49-F238E27FC236}">
                <a16:creationId xmlns:a16="http://schemas.microsoft.com/office/drawing/2014/main" id="{E4580202-F874-47E9-9ED0-B89F53DB7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767702"/>
            <a:ext cx="5962650" cy="4090296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19024745-AA83-4A3C-8C45-E8834836E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7703"/>
            <a:ext cx="5962649" cy="40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EC0-3901-4A27-B396-F60BE24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 – Naïve Credal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1868-B8FE-490B-AC1A-63DF7AE4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Naïve Credal</a:t>
            </a:r>
          </a:p>
        </p:txBody>
      </p:sp>
    </p:spTree>
    <p:extLst>
      <p:ext uri="{BB962C8B-B14F-4D97-AF65-F5344CB8AC3E}">
        <p14:creationId xmlns:p14="http://schemas.microsoft.com/office/powerpoint/2010/main" val="416357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EC0-3901-4A27-B396-F60BE24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discretization - SVM</a:t>
            </a:r>
          </a:p>
        </p:txBody>
      </p:sp>
      <p:pic>
        <p:nvPicPr>
          <p:cNvPr id="5" name="Content Placeholder 4" descr="A close up of a pencil&#10;&#10;Description automatically generated">
            <a:extLst>
              <a:ext uri="{FF2B5EF4-FFF2-40B4-BE49-F238E27FC236}">
                <a16:creationId xmlns:a16="http://schemas.microsoft.com/office/drawing/2014/main" id="{080E5008-A64F-43C6-96A4-FECA1667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2553980"/>
            <a:ext cx="6257925" cy="4304020"/>
          </a:xfrm>
        </p:spPr>
      </p:pic>
      <p:pic>
        <p:nvPicPr>
          <p:cNvPr id="7" name="Picture 6" descr="A close up of a pencil&#10;&#10;Description automatically generated">
            <a:extLst>
              <a:ext uri="{FF2B5EF4-FFF2-40B4-BE49-F238E27FC236}">
                <a16:creationId xmlns:a16="http://schemas.microsoft.com/office/drawing/2014/main" id="{EC5D98E8-0255-4886-95E4-86F4026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980"/>
            <a:ext cx="5866662" cy="403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D8B2C-21AD-436F-ACAB-35DB4525C6A1}"/>
              </a:ext>
            </a:extLst>
          </p:cNvPr>
          <p:cNvSpPr txBox="1"/>
          <p:nvPr/>
        </p:nvSpPr>
        <p:spPr>
          <a:xfrm>
            <a:off x="428625" y="1571625"/>
            <a:ext cx="113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as good as Random Forest, also bad at co-presence prediction.</a:t>
            </a:r>
          </a:p>
        </p:txBody>
      </p:sp>
    </p:spTree>
    <p:extLst>
      <p:ext uri="{BB962C8B-B14F-4D97-AF65-F5344CB8AC3E}">
        <p14:creationId xmlns:p14="http://schemas.microsoft.com/office/powerpoint/2010/main" val="4777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B8C-E81D-49E8-98AA-44E3BD6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B6D76-BA88-447F-B999-5517D3AB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Classifiers</a:t>
                </a:r>
              </a:p>
              <a:p>
                <a:pPr lvl="1"/>
                <a:r>
                  <a:rPr lang="en-GB" dirty="0"/>
                  <a:t>Gaussian Naïve Bayes</a:t>
                </a:r>
              </a:p>
              <a:p>
                <a:pPr lvl="1"/>
                <a:r>
                  <a:rPr lang="en-GB" dirty="0"/>
                  <a:t>RF: reduced hyper-parameters searched (</a:t>
                </a:r>
                <a:r>
                  <a:rPr lang="en-GB" dirty="0" err="1"/>
                  <a:t>hyperparams</a:t>
                </a:r>
                <a:r>
                  <a:rPr lang="en-GB" dirty="0"/>
                  <a:t> more for memory consumption than for improving learning)</a:t>
                </a:r>
              </a:p>
              <a:p>
                <a:pPr lvl="1"/>
                <a:r>
                  <a:rPr lang="en-GB" dirty="0"/>
                  <a:t>Added Naïve Credal Classifier 2 (based on Naïve Bayes)</a:t>
                </a:r>
              </a:p>
              <a:p>
                <a:pPr lvl="2"/>
                <a:r>
                  <a:rPr lang="en-GB" dirty="0"/>
                  <a:t>Imprecise probabilities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   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0.4…0.6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  <a:p>
                <a:pPr lvl="2"/>
                <a:r>
                  <a:rPr lang="en-GB" dirty="0"/>
                  <a:t>Incomplete data (flag for non ‘missing at random’)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B6D76-BA88-447F-B999-5517D3AB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3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6284-80C0-4A77-B8D5-A2FF53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 – work on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B13F-2886-4C89-822A-89B6E429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Initially, </a:t>
            </a:r>
            <a:r>
              <a:rPr lang="en-GB" dirty="0" err="1"/>
              <a:t>nb</a:t>
            </a:r>
            <a:r>
              <a:rPr lang="en-GB" dirty="0"/>
              <a:t> trees = 300 and default values for all hyper-parameters (except criterion=[</a:t>
            </a:r>
            <a:r>
              <a:rPr lang="en-GB" dirty="0" err="1"/>
              <a:t>gini</a:t>
            </a:r>
            <a:r>
              <a:rPr lang="en-GB" dirty="0"/>
              <a:t>, entropy])</a:t>
            </a:r>
          </a:p>
          <a:p>
            <a:r>
              <a:rPr lang="en-GB" dirty="0"/>
              <a:t>But after some research, some other parameters do not only impact memory consumption, but also complexity of learned model</a:t>
            </a:r>
          </a:p>
          <a:p>
            <a:r>
              <a:rPr lang="en-GB" dirty="0"/>
              <a:t>So they could be useful to avoid overfitting !</a:t>
            </a:r>
          </a:p>
          <a:p>
            <a:r>
              <a:rPr lang="en-GB" dirty="0"/>
              <a:t>Tried the following:</a:t>
            </a:r>
          </a:p>
          <a:p>
            <a:pPr lvl="1"/>
            <a:r>
              <a:rPr lang="en-GB" dirty="0" err="1"/>
              <a:t>max_features</a:t>
            </a:r>
            <a:r>
              <a:rPr lang="en-GB" dirty="0"/>
              <a:t> = sqrt(</a:t>
            </a:r>
            <a:r>
              <a:rPr lang="en-GB" dirty="0" err="1"/>
              <a:t>n_features</a:t>
            </a:r>
            <a:r>
              <a:rPr lang="en-GB" dirty="0"/>
              <a:t>) (instead of </a:t>
            </a:r>
            <a:r>
              <a:rPr lang="en-GB" dirty="0" err="1"/>
              <a:t>n_features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Impacts complexity of each tree in terms of </a:t>
            </a:r>
            <a:r>
              <a:rPr lang="en-GB" dirty="0" err="1"/>
              <a:t>n_features</a:t>
            </a:r>
            <a:endParaRPr lang="en-GB" dirty="0"/>
          </a:p>
          <a:p>
            <a:pPr lvl="1"/>
            <a:r>
              <a:rPr lang="en-GB" dirty="0" err="1"/>
              <a:t>min_samples_leaf</a:t>
            </a:r>
            <a:r>
              <a:rPr lang="en-GB" dirty="0"/>
              <a:t> &gt; 1 (instead of 1)</a:t>
            </a:r>
          </a:p>
          <a:p>
            <a:pPr lvl="2"/>
            <a:r>
              <a:rPr lang="en-GB" dirty="0"/>
              <a:t>To make a leaf it must have at least </a:t>
            </a:r>
            <a:r>
              <a:rPr lang="en-GB" dirty="0" err="1"/>
              <a:t>min_samples_leaf</a:t>
            </a:r>
            <a:r>
              <a:rPr lang="en-GB" dirty="0"/>
              <a:t> samples, with 1 trees are fully developed</a:t>
            </a:r>
          </a:p>
        </p:txBody>
      </p:sp>
    </p:spTree>
    <p:extLst>
      <p:ext uri="{BB962C8B-B14F-4D97-AF65-F5344CB8AC3E}">
        <p14:creationId xmlns:p14="http://schemas.microsoft.com/office/powerpoint/2010/main" val="332382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DA5-C4FE-4D3E-BEE6-0E7164C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A34C-1B0E-46F3-8828-1080AC6D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hyper-parameters searched (</a:t>
            </a:r>
            <a:r>
              <a:rPr lang="en-GB" dirty="0" err="1"/>
              <a:t>m_f</a:t>
            </a:r>
            <a:r>
              <a:rPr lang="en-GB" dirty="0"/>
              <a:t>=sqrt, </a:t>
            </a:r>
            <a:r>
              <a:rPr lang="en-GB" dirty="0" err="1"/>
              <a:t>m_s_l</a:t>
            </a:r>
            <a:r>
              <a:rPr lang="en-GB" dirty="0"/>
              <a:t>=5)</a:t>
            </a:r>
          </a:p>
          <a:p>
            <a:endParaRPr lang="en-GB" dirty="0"/>
          </a:p>
          <a:p>
            <a:r>
              <a:rPr lang="en-GB" dirty="0"/>
              <a:t>&lt;graph to be added&gt;</a:t>
            </a:r>
          </a:p>
          <a:p>
            <a:endParaRPr lang="en-GB" dirty="0"/>
          </a:p>
          <a:p>
            <a:r>
              <a:rPr lang="en-GB" dirty="0"/>
              <a:t>No improvement</a:t>
            </a:r>
          </a:p>
        </p:txBody>
      </p:sp>
    </p:spTree>
    <p:extLst>
      <p:ext uri="{BB962C8B-B14F-4D97-AF65-F5344CB8AC3E}">
        <p14:creationId xmlns:p14="http://schemas.microsoft.com/office/powerpoint/2010/main" val="529206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7560-6FFD-4407-A04B-A144895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1683-835A-4F0A-9A66-22E37A52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Idea: difficulty to predict co-presence, maybe perform multi-label classification (predict both presence and co-presence) ?</a:t>
            </a:r>
          </a:p>
        </p:txBody>
      </p:sp>
    </p:spTree>
    <p:extLst>
      <p:ext uri="{BB962C8B-B14F-4D97-AF65-F5344CB8AC3E}">
        <p14:creationId xmlns:p14="http://schemas.microsoft.com/office/powerpoint/2010/main" val="36620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71DB-566E-4BE2-AC4E-D9835E3B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lang="en-GB" dirty="0"/>
              <a:t>Features</a:t>
            </a:r>
          </a:p>
        </p:txBody>
      </p:sp>
      <p:pic>
        <p:nvPicPr>
          <p:cNvPr id="5" name="Content Placeholder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67DB4CD-533F-4E68-BDFF-72F8B7BE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03373"/>
            <a:ext cx="10277475" cy="6145867"/>
          </a:xfrm>
        </p:spPr>
      </p:pic>
    </p:spTree>
    <p:extLst>
      <p:ext uri="{BB962C8B-B14F-4D97-AF65-F5344CB8AC3E}">
        <p14:creationId xmlns:p14="http://schemas.microsoft.com/office/powerpoint/2010/main" val="33358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5E38-CF5F-407B-8D7C-E774A29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Discretization (classification task)</a:t>
            </a:r>
          </a:p>
        </p:txBody>
      </p:sp>
      <p:pic>
        <p:nvPicPr>
          <p:cNvPr id="5" name="Content Placeholder 4" descr="A picture containing writ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4C9EB961-9688-4D22-9892-C741F209F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18" y="1253331"/>
            <a:ext cx="634318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1F888-E9C2-4939-82F4-D18A3169DC06}"/>
                  </a:ext>
                </a:extLst>
              </p:cNvPr>
              <p:cNvSpPr txBox="1"/>
              <p:nvPr/>
            </p:nvSpPr>
            <p:spPr>
              <a:xfrm>
                <a:off x="5143500" y="5683448"/>
                <a:ext cx="65572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Best for 2 classes uniform: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1…2.82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−]2.82…4.64]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(‘None’ </a:t>
                </a:r>
                <a:r>
                  <a:rPr lang="en-GB" dirty="0">
                    <a:sym typeface="Wingdings" panose="05000000000000000000" pitchFamily="2" charset="2"/>
                  </a:rPr>
                  <a:t> initial discretization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1…2.5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−]1.5…2.5]−]2.5…5])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1F888-E9C2-4939-82F4-D18A316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5683448"/>
                <a:ext cx="6557269" cy="923330"/>
              </a:xfrm>
              <a:prstGeom prst="rect">
                <a:avLst/>
              </a:prstGeom>
              <a:blipFill>
                <a:blip r:embed="rId3"/>
                <a:stretch>
                  <a:fillRect l="-837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AFA96B-0C39-4A7E-B826-7BF9E652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2" y="1388061"/>
            <a:ext cx="3457575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5E021-D4CA-427D-9C7B-AD32A2A70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62" y="4043779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3730-A35D-45FE-8FF5-66AD6ABE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versus Angular speed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B865916-26EC-400F-94F8-EBA7D45B2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5" y="1690688"/>
            <a:ext cx="680669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C5D1D-5CD6-45DE-9681-4B3BACFCE3F8}"/>
              </a:ext>
            </a:extLst>
          </p:cNvPr>
          <p:cNvSpPr txBox="1"/>
          <p:nvPr/>
        </p:nvSpPr>
        <p:spPr>
          <a:xfrm>
            <a:off x="8029575" y="1838325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(only doctor – no entropy data for agent)</a:t>
            </a:r>
          </a:p>
        </p:txBody>
      </p:sp>
    </p:spTree>
    <p:extLst>
      <p:ext uri="{BB962C8B-B14F-4D97-AF65-F5344CB8AC3E}">
        <p14:creationId xmlns:p14="http://schemas.microsoft.com/office/powerpoint/2010/main" val="78743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C1A2-45DD-4009-BD87-F0C06F7C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Oversampling methods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8D6CD-B87A-4319-B1F2-955FB56BB9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" y="1690688"/>
            <a:ext cx="680669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CB4C4-A06F-416A-B0F0-B0D0E3E704AC}"/>
              </a:ext>
            </a:extLst>
          </p:cNvPr>
          <p:cNvSpPr txBox="1"/>
          <p:nvPr/>
        </p:nvSpPr>
        <p:spPr>
          <a:xfrm>
            <a:off x="7858125" y="1690688"/>
            <a:ext cx="386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Little to no effect… as long as scores take imbalance into account (weighted)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B5E44-A778-4888-BC38-E3AD0DDBC0DA}"/>
              </a:ext>
            </a:extLst>
          </p:cNvPr>
          <p:cNvSpPr txBox="1"/>
          <p:nvPr/>
        </p:nvSpPr>
        <p:spPr>
          <a:xfrm>
            <a:off x="1466850" y="614362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 of presence, </a:t>
            </a:r>
            <a:r>
              <a:rPr lang="en-GB" dirty="0" err="1"/>
              <a:t>doctor+agent</a:t>
            </a:r>
            <a:r>
              <a:rPr lang="en-GB" dirty="0"/>
              <a:t>, multimodal (angular speeds not entropy)</a:t>
            </a:r>
          </a:p>
        </p:txBody>
      </p:sp>
    </p:spTree>
    <p:extLst>
      <p:ext uri="{BB962C8B-B14F-4D97-AF65-F5344CB8AC3E}">
        <p14:creationId xmlns:p14="http://schemas.microsoft.com/office/powerpoint/2010/main" val="5873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E27-DB7D-4FB6-9D07-074D1889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Credal Classifier</a:t>
            </a:r>
          </a:p>
        </p:txBody>
      </p:sp>
      <p:pic>
        <p:nvPicPr>
          <p:cNvPr id="13" name="Content Placeholder 12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F4855A96-F73B-469F-8E4E-E2B9D35F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63" y="1333500"/>
            <a:ext cx="5938780" cy="5810250"/>
          </a:xfrm>
        </p:spPr>
      </p:pic>
      <p:pic>
        <p:nvPicPr>
          <p:cNvPr id="15" name="Picture 14" descr="A pencil and paper&#10;&#10;Description automatically generated">
            <a:extLst>
              <a:ext uri="{FF2B5EF4-FFF2-40B4-BE49-F238E27FC236}">
                <a16:creationId xmlns:a16="http://schemas.microsoft.com/office/drawing/2014/main" id="{FBEB24C0-8EC3-4C1D-818B-93811C5B2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24"/>
            <a:ext cx="6452463" cy="47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0D76-A5EE-4943-885B-1BF5A130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BA793BC1-04AD-4832-B0D1-7CEAEECB6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32" y="209889"/>
            <a:ext cx="5974741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C3C724-E5BF-413C-916E-80E149783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6" y="2219325"/>
            <a:ext cx="633094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4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1726</Words>
  <Application>Microsoft Office PowerPoint</Application>
  <PresentationFormat>Widescreen</PresentationFormat>
  <Paragraphs>242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Data</vt:lpstr>
      <vt:lpstr>Method</vt:lpstr>
      <vt:lpstr>Method</vt:lpstr>
      <vt:lpstr>Features</vt:lpstr>
      <vt:lpstr>Discretization (classification task)</vt:lpstr>
      <vt:lpstr>Entropy versus Angular speed</vt:lpstr>
      <vt:lpstr>Oversampling methods</vt:lpstr>
      <vt:lpstr>Naïve Credal Classifier</vt:lpstr>
      <vt:lpstr>PowerPoint Presentation</vt:lpstr>
      <vt:lpstr>Next</vt:lpstr>
      <vt:lpstr>June 2019</vt:lpstr>
      <vt:lpstr>PowerPoint Presentation</vt:lpstr>
      <vt:lpstr>PowerPoint Presentation</vt:lpstr>
      <vt:lpstr>PowerPoint Presentation</vt:lpstr>
      <vt:lpstr>Class discretization</vt:lpstr>
      <vt:lpstr>Class discretization</vt:lpstr>
      <vt:lpstr>Stability of results</vt:lpstr>
      <vt:lpstr>Stability of results</vt:lpstr>
      <vt:lpstr>Class discretization (new rnd selection strategy)</vt:lpstr>
      <vt:lpstr>Class discretization (new rnd selection strategy)</vt:lpstr>
      <vt:lpstr>Comparison of upsampling strategies</vt:lpstr>
      <vt:lpstr>Comparison of upsampling strategies</vt:lpstr>
      <vt:lpstr>Ideas for feature selection</vt:lpstr>
      <vt:lpstr>July 10th </vt:lpstr>
      <vt:lpstr>Class discretization – Random Forests</vt:lpstr>
      <vt:lpstr>Class discretization – Random Forests</vt:lpstr>
      <vt:lpstr>Class discretization – Naïve Bayes</vt:lpstr>
      <vt:lpstr>Class discretization – Naïve Credal</vt:lpstr>
      <vt:lpstr>Class discretization - SVM</vt:lpstr>
      <vt:lpstr>Random Forests – work on overfitting</vt:lpstr>
      <vt:lpstr>Random Forests -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Jeremie Bousquet</dc:creator>
  <cp:lastModifiedBy>Jeremie Bousquet</cp:lastModifiedBy>
  <cp:revision>65</cp:revision>
  <dcterms:created xsi:type="dcterms:W3CDTF">2019-06-18T08:13:34Z</dcterms:created>
  <dcterms:modified xsi:type="dcterms:W3CDTF">2019-07-25T14:36:29Z</dcterms:modified>
</cp:coreProperties>
</file>