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64" r:id="rId4"/>
    <p:sldId id="265" r:id="rId5"/>
    <p:sldId id="267" r:id="rId6"/>
    <p:sldId id="273" r:id="rId7"/>
    <p:sldId id="276" r:id="rId8"/>
    <p:sldId id="268" r:id="rId9"/>
    <p:sldId id="271" r:id="rId10"/>
    <p:sldId id="272" r:id="rId11"/>
    <p:sldId id="261" r:id="rId12"/>
    <p:sldId id="259" r:id="rId13"/>
    <p:sldId id="275" r:id="rId14"/>
    <p:sldId id="260" r:id="rId15"/>
    <p:sldId id="269" r:id="rId16"/>
    <p:sldId id="274"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81"/>
  </p:normalViewPr>
  <p:slideViewPr>
    <p:cSldViewPr snapToGrid="0" snapToObjects="1">
      <p:cViewPr>
        <p:scale>
          <a:sx n="80" d="100"/>
          <a:sy n="80" d="100"/>
        </p:scale>
        <p:origin x="600"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DCBB7-09A8-BD43-BE08-58B6880540F3}" type="datetimeFigureOut">
              <a:rPr lang="en-US" smtClean="0"/>
              <a:t>8/23/18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8C10B-FF17-6547-BF19-AFD38989E7B2}" type="slidenum">
              <a:rPr lang="en-US" smtClean="0"/>
              <a:t>‹#›</a:t>
            </a:fld>
            <a:endParaRPr lang="en-US"/>
          </a:p>
        </p:txBody>
      </p:sp>
    </p:spTree>
    <p:extLst>
      <p:ext uri="{BB962C8B-B14F-4D97-AF65-F5344CB8AC3E}">
        <p14:creationId xmlns:p14="http://schemas.microsoft.com/office/powerpoint/2010/main" val="183029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Initially tried doing a count of each word (</a:t>
            </a:r>
            <a:r>
              <a:rPr lang="en-US" dirty="0" err="1" smtClean="0"/>
              <a:t>CountVectorizer</a:t>
            </a:r>
            <a:r>
              <a:rPr lang="en-US" dirty="0" smtClean="0"/>
              <a:t>) and passing that into naïve </a:t>
            </a:r>
            <a:r>
              <a:rPr lang="en-US" dirty="0" err="1" smtClean="0"/>
              <a:t>bayes</a:t>
            </a:r>
            <a:endParaRPr lang="en-US" dirty="0" smtClean="0"/>
          </a:p>
          <a:p>
            <a:pPr lvl="1"/>
            <a:r>
              <a:rPr lang="en-US" dirty="0" smtClean="0"/>
              <a:t>Sparsity of it makes it difficult to work with, over 4,000 words, so I tried ways of reducing dimensionality</a:t>
            </a:r>
          </a:p>
          <a:p>
            <a:r>
              <a:rPr lang="en-US" dirty="0" smtClean="0"/>
              <a:t>Using principle component analysis, LSA, was able to find topic vectors I could pass into more complex classification algorithms</a:t>
            </a:r>
          </a:p>
          <a:p>
            <a:pPr lvl="1"/>
            <a:r>
              <a:rPr lang="en-US" dirty="0" smtClean="0"/>
              <a:t>Reduce it to dimensions along which they are most different</a:t>
            </a:r>
          </a:p>
          <a:p>
            <a:pPr lvl="1"/>
            <a:r>
              <a:rPr lang="en-US" dirty="0" smtClean="0"/>
              <a:t>Can do as many dimensions as you’d like, I manually </a:t>
            </a:r>
            <a:r>
              <a:rPr lang="en-US" dirty="0" err="1" smtClean="0"/>
              <a:t>gridsearched</a:t>
            </a:r>
            <a:r>
              <a:rPr lang="en-US" dirty="0" smtClean="0"/>
              <a:t> and landed on 15 </a:t>
            </a:r>
          </a:p>
          <a:p>
            <a:endParaRPr lang="en-US" dirty="0"/>
          </a:p>
        </p:txBody>
      </p:sp>
      <p:sp>
        <p:nvSpPr>
          <p:cNvPr id="4" name="Slide Number Placeholder 3"/>
          <p:cNvSpPr>
            <a:spLocks noGrp="1"/>
          </p:cNvSpPr>
          <p:nvPr>
            <p:ph type="sldNum" sz="quarter" idx="10"/>
          </p:nvPr>
        </p:nvSpPr>
        <p:spPr/>
        <p:txBody>
          <a:bodyPr/>
          <a:lstStyle/>
          <a:p>
            <a:fld id="{9168C10B-FF17-6547-BF19-AFD38989E7B2}" type="slidenum">
              <a:rPr lang="en-US" smtClean="0"/>
              <a:t>1</a:t>
            </a:fld>
            <a:endParaRPr lang="en-US"/>
          </a:p>
        </p:txBody>
      </p:sp>
    </p:spTree>
    <p:extLst>
      <p:ext uri="{BB962C8B-B14F-4D97-AF65-F5344CB8AC3E}">
        <p14:creationId xmlns:p14="http://schemas.microsoft.com/office/powerpoint/2010/main" val="1199179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Examples of over and under</a:t>
            </a:r>
            <a:endParaRPr lang="en-US" dirty="0"/>
          </a:p>
        </p:txBody>
      </p:sp>
      <p:sp>
        <p:nvSpPr>
          <p:cNvPr id="4" name="Slide Number Placeholder 3"/>
          <p:cNvSpPr>
            <a:spLocks noGrp="1"/>
          </p:cNvSpPr>
          <p:nvPr>
            <p:ph type="sldNum" sz="quarter" idx="10"/>
          </p:nvPr>
        </p:nvSpPr>
        <p:spPr/>
        <p:txBody>
          <a:bodyPr/>
          <a:lstStyle/>
          <a:p>
            <a:fld id="{9168C10B-FF17-6547-BF19-AFD38989E7B2}" type="slidenum">
              <a:rPr lang="en-US" smtClean="0"/>
              <a:t>3</a:t>
            </a:fld>
            <a:endParaRPr lang="en-US"/>
          </a:p>
        </p:txBody>
      </p:sp>
    </p:spTree>
    <p:extLst>
      <p:ext uri="{BB962C8B-B14F-4D97-AF65-F5344CB8AC3E}">
        <p14:creationId xmlns:p14="http://schemas.microsoft.com/office/powerpoint/2010/main" val="1686096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86% on train then 70% on test</a:t>
            </a:r>
          </a:p>
          <a:p>
            <a:endParaRPr lang="en-US" dirty="0" smtClean="0"/>
          </a:p>
          <a:p>
            <a:r>
              <a:rPr lang="en-US" dirty="0" smtClean="0"/>
              <a:t>Initially tried doing a count of each word (</a:t>
            </a:r>
            <a:r>
              <a:rPr lang="en-US" dirty="0" err="1" smtClean="0"/>
              <a:t>CountVectorizer</a:t>
            </a:r>
            <a:r>
              <a:rPr lang="en-US" dirty="0" smtClean="0"/>
              <a:t>) and passing that into naïve </a:t>
            </a:r>
            <a:r>
              <a:rPr lang="en-US" dirty="0" err="1" smtClean="0"/>
              <a:t>bayes</a:t>
            </a:r>
            <a:endParaRPr lang="en-US" dirty="0" smtClean="0"/>
          </a:p>
          <a:p>
            <a:pPr lvl="1"/>
            <a:r>
              <a:rPr lang="en-US" dirty="0" smtClean="0"/>
              <a:t>Sparsity of it makes it difficult to work with, over 4,000 words, so I tried ways of reducing dimensionality</a:t>
            </a:r>
          </a:p>
          <a:p>
            <a:r>
              <a:rPr lang="en-US" dirty="0" smtClean="0"/>
              <a:t>Using principle component analysis, LSA, was able to find topic vectors I could pass into more complex classification algorithms</a:t>
            </a:r>
          </a:p>
          <a:p>
            <a:pPr lvl="1"/>
            <a:r>
              <a:rPr lang="en-US" dirty="0" smtClean="0"/>
              <a:t>Reduce it to dimensions along which they are most different</a:t>
            </a:r>
          </a:p>
          <a:p>
            <a:pPr lvl="1"/>
            <a:r>
              <a:rPr lang="en-US" dirty="0" smtClean="0"/>
              <a:t>Can do as many dimensions as you’d like, I manually </a:t>
            </a:r>
            <a:r>
              <a:rPr lang="en-US" dirty="0" err="1" smtClean="0"/>
              <a:t>gridsearched</a:t>
            </a:r>
            <a:r>
              <a:rPr lang="en-US" dirty="0" smtClean="0"/>
              <a:t> and landed on 15 </a:t>
            </a:r>
          </a:p>
          <a:p>
            <a:pPr lvl="1"/>
            <a:endParaRPr lang="en-US" dirty="0" smtClean="0"/>
          </a:p>
        </p:txBody>
      </p:sp>
      <p:sp>
        <p:nvSpPr>
          <p:cNvPr id="4" name="Slide Number Placeholder 3"/>
          <p:cNvSpPr>
            <a:spLocks noGrp="1"/>
          </p:cNvSpPr>
          <p:nvPr>
            <p:ph type="sldNum" sz="quarter" idx="10"/>
          </p:nvPr>
        </p:nvSpPr>
        <p:spPr/>
        <p:txBody>
          <a:bodyPr/>
          <a:lstStyle/>
          <a:p>
            <a:fld id="{9168C10B-FF17-6547-BF19-AFD38989E7B2}" type="slidenum">
              <a:rPr lang="en-US" smtClean="0"/>
              <a:t>5</a:t>
            </a:fld>
            <a:endParaRPr lang="en-US"/>
          </a:p>
        </p:txBody>
      </p:sp>
    </p:spTree>
    <p:extLst>
      <p:ext uri="{BB962C8B-B14F-4D97-AF65-F5344CB8AC3E}">
        <p14:creationId xmlns:p14="http://schemas.microsoft.com/office/powerpoint/2010/main" val="81361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86% on train then 70% on test</a:t>
            </a:r>
          </a:p>
          <a:p>
            <a:endParaRPr lang="en-US" dirty="0" smtClean="0"/>
          </a:p>
          <a:p>
            <a:r>
              <a:rPr lang="en-US" dirty="0" smtClean="0"/>
              <a:t>Initially tried doing a count of each word (</a:t>
            </a:r>
            <a:r>
              <a:rPr lang="en-US" dirty="0" err="1" smtClean="0"/>
              <a:t>CountVectorizer</a:t>
            </a:r>
            <a:r>
              <a:rPr lang="en-US" dirty="0" smtClean="0"/>
              <a:t>) and passing that into naïve </a:t>
            </a:r>
            <a:r>
              <a:rPr lang="en-US" dirty="0" err="1" smtClean="0"/>
              <a:t>bayes</a:t>
            </a:r>
            <a:endParaRPr lang="en-US" dirty="0" smtClean="0"/>
          </a:p>
          <a:p>
            <a:pPr lvl="1"/>
            <a:r>
              <a:rPr lang="en-US" dirty="0" smtClean="0"/>
              <a:t>Sparsity of it makes it difficult to work with, over 4,000 words, so I tried ways of reducing dimensionality</a:t>
            </a:r>
          </a:p>
          <a:p>
            <a:r>
              <a:rPr lang="en-US" dirty="0" smtClean="0"/>
              <a:t>Using principle component analysis, LSA, was able to find topic vectors I could pass into more complex classification algorithms</a:t>
            </a:r>
          </a:p>
          <a:p>
            <a:pPr lvl="1"/>
            <a:r>
              <a:rPr lang="en-US" dirty="0" smtClean="0"/>
              <a:t>Reduce it to dimensions along which they are most different</a:t>
            </a:r>
          </a:p>
          <a:p>
            <a:pPr lvl="1"/>
            <a:r>
              <a:rPr lang="en-US" dirty="0" smtClean="0"/>
              <a:t>Can do as many dimensions as you’d like, I manually </a:t>
            </a:r>
            <a:r>
              <a:rPr lang="en-US" dirty="0" err="1" smtClean="0"/>
              <a:t>gridsearched</a:t>
            </a:r>
            <a:r>
              <a:rPr lang="en-US" dirty="0" smtClean="0"/>
              <a:t> and landed on 15 </a:t>
            </a:r>
          </a:p>
          <a:p>
            <a:pPr lvl="1"/>
            <a:endParaRPr lang="en-US" dirty="0" smtClean="0"/>
          </a:p>
        </p:txBody>
      </p:sp>
      <p:sp>
        <p:nvSpPr>
          <p:cNvPr id="4" name="Slide Number Placeholder 3"/>
          <p:cNvSpPr>
            <a:spLocks noGrp="1"/>
          </p:cNvSpPr>
          <p:nvPr>
            <p:ph type="sldNum" sz="quarter" idx="10"/>
          </p:nvPr>
        </p:nvSpPr>
        <p:spPr/>
        <p:txBody>
          <a:bodyPr/>
          <a:lstStyle/>
          <a:p>
            <a:fld id="{9168C10B-FF17-6547-BF19-AFD38989E7B2}" type="slidenum">
              <a:rPr lang="en-US" smtClean="0"/>
              <a:t>6</a:t>
            </a:fld>
            <a:endParaRPr lang="en-US"/>
          </a:p>
        </p:txBody>
      </p:sp>
    </p:spTree>
    <p:extLst>
      <p:ext uri="{BB962C8B-B14F-4D97-AF65-F5344CB8AC3E}">
        <p14:creationId xmlns:p14="http://schemas.microsoft.com/office/powerpoint/2010/main" val="112740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8/23/18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8/23/18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8/23/18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8/23/18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8/23/18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8/23/18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8/23/18</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8/23/18</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Comment Volume for News Articles</a:t>
            </a:r>
            <a:endParaRPr lang="en-US" dirty="0"/>
          </a:p>
        </p:txBody>
      </p:sp>
      <p:sp>
        <p:nvSpPr>
          <p:cNvPr id="3" name="Subtitle 2"/>
          <p:cNvSpPr>
            <a:spLocks noGrp="1"/>
          </p:cNvSpPr>
          <p:nvPr>
            <p:ph type="subTitle" idx="1"/>
          </p:nvPr>
        </p:nvSpPr>
        <p:spPr>
          <a:xfrm>
            <a:off x="810001" y="5280846"/>
            <a:ext cx="10572000" cy="1333710"/>
          </a:xfrm>
        </p:spPr>
        <p:txBody>
          <a:bodyPr>
            <a:normAutofit/>
          </a:bodyPr>
          <a:lstStyle/>
          <a:p>
            <a:r>
              <a:rPr lang="en-US" dirty="0" smtClean="0"/>
              <a:t>Metis</a:t>
            </a:r>
          </a:p>
          <a:p>
            <a:r>
              <a:rPr lang="en-US" dirty="0" smtClean="0"/>
              <a:t>Natural Language Processing and Unsupervised Learning</a:t>
            </a:r>
          </a:p>
          <a:p>
            <a:r>
              <a:rPr lang="en-US" dirty="0" smtClean="0"/>
              <a:t>Jonathon Bowyer</a:t>
            </a:r>
            <a:endParaRPr lang="en-US" dirty="0"/>
          </a:p>
        </p:txBody>
      </p:sp>
    </p:spTree>
    <p:extLst>
      <p:ext uri="{BB962C8B-B14F-4D97-AF65-F5344CB8AC3E}">
        <p14:creationId xmlns:p14="http://schemas.microsoft.com/office/powerpoint/2010/main" val="1428516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in High Comment Articles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 y="3791952"/>
            <a:ext cx="11823032" cy="1834608"/>
          </a:xfrm>
          <a:prstGeom prst="rect">
            <a:avLst/>
          </a:prstGeom>
        </p:spPr>
      </p:pic>
      <p:sp>
        <p:nvSpPr>
          <p:cNvPr id="5" name="TextBox 4"/>
          <p:cNvSpPr txBox="1"/>
          <p:nvPr/>
        </p:nvSpPr>
        <p:spPr>
          <a:xfrm>
            <a:off x="368968" y="3084066"/>
            <a:ext cx="9300944" cy="707886"/>
          </a:xfrm>
          <a:prstGeom prst="rect">
            <a:avLst/>
          </a:prstGeom>
          <a:noFill/>
        </p:spPr>
        <p:txBody>
          <a:bodyPr wrap="none" rtlCol="0">
            <a:spAutoFit/>
          </a:bodyPr>
          <a:lstStyle/>
          <a:p>
            <a:r>
              <a:rPr lang="en-US" sz="2200" dirty="0"/>
              <a:t>Politics: </a:t>
            </a:r>
            <a:r>
              <a:rPr lang="en-US" sz="2200" dirty="0" smtClean="0"/>
              <a:t>Trump (stop word), </a:t>
            </a:r>
            <a:r>
              <a:rPr lang="en-US" sz="2200" dirty="0"/>
              <a:t>elections, international </a:t>
            </a:r>
            <a:r>
              <a:rPr lang="en-US" sz="2200" dirty="0" smtClean="0"/>
              <a:t>relations, military</a:t>
            </a:r>
            <a:endParaRPr lang="en-US" sz="2200" dirty="0"/>
          </a:p>
          <a:p>
            <a:endParaRPr lang="en-US" dirty="0"/>
          </a:p>
        </p:txBody>
      </p:sp>
    </p:spTree>
    <p:extLst>
      <p:ext uri="{BB962C8B-B14F-4D97-AF65-F5344CB8AC3E}">
        <p14:creationId xmlns:p14="http://schemas.microsoft.com/office/powerpoint/2010/main" val="9926635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Future Work	</a:t>
            </a:r>
            <a:endParaRPr lang="en-US" dirty="0"/>
          </a:p>
        </p:txBody>
      </p:sp>
      <p:sp>
        <p:nvSpPr>
          <p:cNvPr id="3" name="Content Placeholder 2"/>
          <p:cNvSpPr>
            <a:spLocks noGrp="1"/>
          </p:cNvSpPr>
          <p:nvPr>
            <p:ph idx="1"/>
          </p:nvPr>
        </p:nvSpPr>
        <p:spPr>
          <a:xfrm>
            <a:off x="818712" y="2326765"/>
            <a:ext cx="10554574" cy="3636511"/>
          </a:xfrm>
        </p:spPr>
        <p:txBody>
          <a:bodyPr>
            <a:normAutofit lnSpcReduction="10000"/>
          </a:bodyPr>
          <a:lstStyle/>
          <a:p>
            <a:endParaRPr lang="en-US" sz="2200" dirty="0" smtClean="0"/>
          </a:p>
          <a:p>
            <a:r>
              <a:rPr lang="en-US" sz="2200" dirty="0" smtClean="0"/>
              <a:t>Can accurately predict high-comment articles</a:t>
            </a:r>
          </a:p>
          <a:p>
            <a:r>
              <a:rPr lang="en-US" sz="2200" dirty="0" smtClean="0"/>
              <a:t>Have topics readers are interested in</a:t>
            </a:r>
          </a:p>
          <a:p>
            <a:endParaRPr lang="en-US" sz="2200" dirty="0" smtClean="0"/>
          </a:p>
          <a:p>
            <a:endParaRPr lang="en-US" sz="2200" dirty="0"/>
          </a:p>
          <a:p>
            <a:r>
              <a:rPr lang="en-US" sz="2200" dirty="0" smtClean="0"/>
              <a:t>Add more data (more months)</a:t>
            </a:r>
          </a:p>
          <a:p>
            <a:pPr lvl="1"/>
            <a:r>
              <a:rPr lang="en-US" sz="2000" dirty="0" smtClean="0"/>
              <a:t>Weight older articles as less important</a:t>
            </a:r>
            <a:endParaRPr lang="en-US" sz="2200" dirty="0" smtClean="0"/>
          </a:p>
          <a:p>
            <a:r>
              <a:rPr lang="en-US" sz="2200" dirty="0" smtClean="0"/>
              <a:t>K-means clustering for these topics (similar to topic modeling)</a:t>
            </a:r>
          </a:p>
          <a:p>
            <a:endParaRPr lang="en-US" sz="2200" dirty="0" smtClean="0"/>
          </a:p>
        </p:txBody>
      </p:sp>
      <p:sp>
        <p:nvSpPr>
          <p:cNvPr id="4" name="TextBox 3"/>
          <p:cNvSpPr txBox="1"/>
          <p:nvPr/>
        </p:nvSpPr>
        <p:spPr>
          <a:xfrm>
            <a:off x="818712" y="2146539"/>
            <a:ext cx="2630341" cy="461665"/>
          </a:xfrm>
          <a:prstGeom prst="rect">
            <a:avLst/>
          </a:prstGeom>
          <a:noFill/>
        </p:spPr>
        <p:txBody>
          <a:bodyPr wrap="square" rtlCol="0">
            <a:spAutoFit/>
          </a:bodyPr>
          <a:lstStyle/>
          <a:p>
            <a:r>
              <a:rPr lang="en-US" sz="2400" dirty="0" smtClean="0"/>
              <a:t>Conclusion</a:t>
            </a:r>
            <a:endParaRPr lang="en-US" sz="2400" dirty="0"/>
          </a:p>
        </p:txBody>
      </p:sp>
      <p:sp>
        <p:nvSpPr>
          <p:cNvPr id="5" name="TextBox 4"/>
          <p:cNvSpPr txBox="1"/>
          <p:nvPr/>
        </p:nvSpPr>
        <p:spPr>
          <a:xfrm>
            <a:off x="810000" y="3914187"/>
            <a:ext cx="1896673" cy="461665"/>
          </a:xfrm>
          <a:prstGeom prst="rect">
            <a:avLst/>
          </a:prstGeom>
          <a:noFill/>
        </p:spPr>
        <p:txBody>
          <a:bodyPr wrap="none" rtlCol="0">
            <a:spAutoFit/>
          </a:bodyPr>
          <a:lstStyle/>
          <a:p>
            <a:r>
              <a:rPr lang="en-US" sz="2400" dirty="0" smtClean="0"/>
              <a:t>Future work</a:t>
            </a:r>
            <a:endParaRPr lang="en-US" sz="2400" dirty="0"/>
          </a:p>
        </p:txBody>
      </p:sp>
    </p:spTree>
    <p:extLst>
      <p:ext uri="{BB962C8B-B14F-4D97-AF65-F5344CB8AC3E}">
        <p14:creationId xmlns:p14="http://schemas.microsoft.com/office/powerpoint/2010/main" val="1960838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715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SVM Confusion Matrix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00" y="2286668"/>
            <a:ext cx="5358089" cy="4571332"/>
          </a:xfrm>
        </p:spPr>
      </p:pic>
      <p:sp>
        <p:nvSpPr>
          <p:cNvPr id="5" name="Rectangle 4"/>
          <p:cNvSpPr/>
          <p:nvPr/>
        </p:nvSpPr>
        <p:spPr>
          <a:xfrm>
            <a:off x="3834063" y="3144253"/>
            <a:ext cx="689811" cy="2470484"/>
          </a:xfrm>
          <a:prstGeom prst="rect">
            <a:avLst/>
          </a:prstGeom>
          <a:solidFill>
            <a:schemeClr val="accent1">
              <a:alpha val="0"/>
            </a:schemeClr>
          </a:solid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574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Headlines	</a:t>
            </a:r>
            <a:endParaRPr lang="en-US" dirty="0"/>
          </a:p>
        </p:txBody>
      </p:sp>
      <p:sp>
        <p:nvSpPr>
          <p:cNvPr id="3" name="Content Placeholder 2"/>
          <p:cNvSpPr>
            <a:spLocks noGrp="1"/>
          </p:cNvSpPr>
          <p:nvPr>
            <p:ph idx="1"/>
          </p:nvPr>
        </p:nvSpPr>
        <p:spPr>
          <a:xfrm>
            <a:off x="818712" y="2222287"/>
            <a:ext cx="10554574" cy="1364061"/>
          </a:xfrm>
        </p:spPr>
        <p:txBody>
          <a:bodyPr>
            <a:normAutofit lnSpcReduction="10000"/>
          </a:bodyPr>
          <a:lstStyle/>
          <a:p>
            <a:r>
              <a:rPr lang="en-US" dirty="0" smtClean="0"/>
              <a:t>Headlines were way less predictive, in fact most models went below 50%</a:t>
            </a:r>
          </a:p>
          <a:p>
            <a:r>
              <a:rPr lang="en-US" dirty="0" smtClean="0"/>
              <a:t>Topics were odd</a:t>
            </a:r>
          </a:p>
          <a:p>
            <a:r>
              <a:rPr lang="en-US" dirty="0" smtClean="0"/>
              <a:t>Headlines aim to be unique and catchy, less able to sort through actual meaning/connection to what the article is about.  Worse proxy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955473"/>
            <a:ext cx="12192000" cy="2422911"/>
          </a:xfrm>
          <a:prstGeom prst="rect">
            <a:avLst/>
          </a:prstGeom>
        </p:spPr>
      </p:pic>
    </p:spTree>
    <p:extLst>
      <p:ext uri="{BB962C8B-B14F-4D97-AF65-F5344CB8AC3E}">
        <p14:creationId xmlns:p14="http://schemas.microsoft.com/office/powerpoint/2010/main" val="1634941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LSA Topic Number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000" y="2261937"/>
            <a:ext cx="4858910" cy="4596063"/>
          </a:xfrm>
        </p:spPr>
      </p:pic>
    </p:spTree>
    <p:extLst>
      <p:ext uri="{BB962C8B-B14F-4D97-AF65-F5344CB8AC3E}">
        <p14:creationId xmlns:p14="http://schemas.microsoft.com/office/powerpoint/2010/main" val="15578104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with colors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999" y="2254584"/>
            <a:ext cx="4998234" cy="4603416"/>
          </a:xfrm>
        </p:spPr>
      </p:pic>
    </p:spTree>
    <p:extLst>
      <p:ext uri="{BB962C8B-B14F-4D97-AF65-F5344CB8AC3E}">
        <p14:creationId xmlns:p14="http://schemas.microsoft.com/office/powerpoint/2010/main" val="1486421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 trouble</a:t>
            </a:r>
            <a:endParaRPr lang="en-US" dirty="0"/>
          </a:p>
        </p:txBody>
      </p:sp>
      <p:sp>
        <p:nvSpPr>
          <p:cNvPr id="3" name="Content Placeholder 2"/>
          <p:cNvSpPr>
            <a:spLocks noGrp="1"/>
          </p:cNvSpPr>
          <p:nvPr>
            <p:ph idx="1"/>
          </p:nvPr>
        </p:nvSpPr>
        <p:spPr>
          <a:xfrm>
            <a:off x="818712" y="2222287"/>
            <a:ext cx="10554574" cy="4354976"/>
          </a:xfrm>
        </p:spPr>
        <p:txBody>
          <a:bodyPr>
            <a:normAutofit lnSpcReduction="10000"/>
          </a:bodyPr>
          <a:lstStyle/>
          <a:p>
            <a:r>
              <a:rPr lang="en-US" dirty="0" smtClean="0"/>
              <a:t>Article: President </a:t>
            </a:r>
            <a:r>
              <a:rPr lang="en-US" dirty="0"/>
              <a:t>Trump welcomed President Emmanuel Macron of France to the White House on Tuesday for the first state visit since taking office</a:t>
            </a:r>
            <a:r>
              <a:rPr lang="en-US" dirty="0" smtClean="0"/>
              <a:t>.</a:t>
            </a:r>
          </a:p>
          <a:p>
            <a:endParaRPr lang="en-US" dirty="0"/>
          </a:p>
          <a:p>
            <a:r>
              <a:rPr lang="en-US" dirty="0" smtClean="0"/>
              <a:t>Comments:</a:t>
            </a:r>
          </a:p>
          <a:p>
            <a:r>
              <a:rPr lang="en-US" dirty="0"/>
              <a:t>Macron, and every other world leader, must be aware that whatever agreement they think they come to, can and will be undone by the toxic personalities on Fox who Trump gives more credibility to than our intelligence agencies. Mr. Macron will be embarrassed by Trump, sure as everyone else in his coterie has been. </a:t>
            </a:r>
            <a:r>
              <a:rPr lang="en-US" dirty="0" smtClean="0"/>
              <a:t>Sentiment (</a:t>
            </a:r>
            <a:r>
              <a:rPr lang="en-US" b="1" dirty="0"/>
              <a:t>polarity=0.28125</a:t>
            </a:r>
            <a:r>
              <a:rPr lang="en-US" dirty="0"/>
              <a:t>, subjectivity=0.5034722222222222) </a:t>
            </a:r>
            <a:endParaRPr lang="en-US" dirty="0" smtClean="0"/>
          </a:p>
          <a:p>
            <a:r>
              <a:rPr lang="en-US" dirty="0" smtClean="0"/>
              <a:t>Enjoy </a:t>
            </a:r>
            <a:r>
              <a:rPr lang="en-US" dirty="0"/>
              <a:t>the Enfant Terrible, Mr. Macron.&lt;</a:t>
            </a:r>
            <a:r>
              <a:rPr lang="en-US" dirty="0" err="1"/>
              <a:t>br</a:t>
            </a:r>
            <a:r>
              <a:rPr lang="en-US" dirty="0"/>
              <a:t>/&gt;&lt;</a:t>
            </a:r>
            <a:r>
              <a:rPr lang="en-US" dirty="0" err="1"/>
              <a:t>br</a:t>
            </a:r>
            <a:r>
              <a:rPr lang="en-US" dirty="0"/>
              <a:t>/&gt;Don't forget to change his dirty diapers. </a:t>
            </a:r>
            <a:r>
              <a:rPr lang="en-US" dirty="0" smtClean="0"/>
              <a:t>Sentiment (</a:t>
            </a:r>
            <a:r>
              <a:rPr lang="en-US" b="1" dirty="0"/>
              <a:t>polarity=-0.39999999999999997</a:t>
            </a:r>
            <a:r>
              <a:rPr lang="en-US" dirty="0"/>
              <a:t>, subjectivity=0.7666666666666666</a:t>
            </a:r>
            <a:r>
              <a:rPr lang="en-US" dirty="0" smtClean="0"/>
              <a:t>)</a:t>
            </a:r>
          </a:p>
          <a:p>
            <a:endParaRPr lang="en-US" dirty="0"/>
          </a:p>
          <a:p>
            <a:r>
              <a:rPr lang="en-US" dirty="0" smtClean="0"/>
              <a:t>Sentiment will be negative if: against Trump, against Trump meeting with Macron, dislike the article (how it’s written), etc. Too many possible attributions</a:t>
            </a:r>
            <a:endParaRPr lang="en-US" dirty="0"/>
          </a:p>
        </p:txBody>
      </p:sp>
    </p:spTree>
    <p:extLst>
      <p:ext uri="{BB962C8B-B14F-4D97-AF65-F5344CB8AC3E}">
        <p14:creationId xmlns:p14="http://schemas.microsoft.com/office/powerpoint/2010/main" val="1908194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Domain</a:t>
            </a:r>
            <a:endParaRPr lang="en-US" dirty="0"/>
          </a:p>
        </p:txBody>
      </p:sp>
      <p:sp>
        <p:nvSpPr>
          <p:cNvPr id="3" name="Content Placeholder 2"/>
          <p:cNvSpPr>
            <a:spLocks noGrp="1"/>
          </p:cNvSpPr>
          <p:nvPr>
            <p:ph idx="1"/>
          </p:nvPr>
        </p:nvSpPr>
        <p:spPr>
          <a:xfrm>
            <a:off x="818712" y="2222287"/>
            <a:ext cx="10554574" cy="4285391"/>
          </a:xfrm>
          <a:effectLst/>
        </p:spPr>
        <p:txBody>
          <a:bodyPr>
            <a:normAutofit lnSpcReduction="10000"/>
          </a:bodyPr>
          <a:lstStyle/>
          <a:p>
            <a:r>
              <a:rPr lang="en-US" sz="2400" dirty="0" smtClean="0"/>
              <a:t>NYT News Articles</a:t>
            </a:r>
          </a:p>
          <a:p>
            <a:endParaRPr lang="en-US" sz="2200" dirty="0" smtClean="0"/>
          </a:p>
          <a:p>
            <a:r>
              <a:rPr lang="en-US" sz="2400" dirty="0" smtClean="0"/>
              <a:t>Classify articles as high-comment or low-comment</a:t>
            </a:r>
          </a:p>
          <a:p>
            <a:pPr lvl="1"/>
            <a:r>
              <a:rPr lang="en-US" sz="2200" dirty="0" smtClean="0"/>
              <a:t>Better engagement</a:t>
            </a:r>
          </a:p>
          <a:p>
            <a:pPr lvl="1"/>
            <a:r>
              <a:rPr lang="en-US" sz="2200" dirty="0" smtClean="0"/>
              <a:t>Increase repeat customers</a:t>
            </a:r>
          </a:p>
          <a:p>
            <a:pPr lvl="1"/>
            <a:endParaRPr lang="en-US" sz="2200" dirty="0"/>
          </a:p>
          <a:p>
            <a:r>
              <a:rPr lang="en-US" sz="2400" dirty="0" smtClean="0"/>
              <a:t>Determine high-comment topics</a:t>
            </a:r>
          </a:p>
          <a:p>
            <a:pPr lvl="1"/>
            <a:r>
              <a:rPr lang="en-US" sz="2200" dirty="0" smtClean="0"/>
              <a:t>Placement of articles</a:t>
            </a:r>
          </a:p>
          <a:p>
            <a:pPr lvl="1"/>
            <a:r>
              <a:rPr lang="en-US" sz="2200" dirty="0"/>
              <a:t>N</a:t>
            </a:r>
            <a:r>
              <a:rPr lang="en-US" sz="2200" dirty="0" smtClean="0"/>
              <a:t>umber of articles per topic</a:t>
            </a:r>
          </a:p>
        </p:txBody>
      </p:sp>
    </p:spTree>
    <p:extLst>
      <p:ext uri="{BB962C8B-B14F-4D97-AF65-F5344CB8AC3E}">
        <p14:creationId xmlns:p14="http://schemas.microsoft.com/office/powerpoint/2010/main" val="19373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idx="1"/>
          </p:nvPr>
        </p:nvSpPr>
        <p:spPr>
          <a:effectLst/>
        </p:spPr>
        <p:txBody>
          <a:bodyPr>
            <a:normAutofit fontScale="92500" lnSpcReduction="10000"/>
          </a:bodyPr>
          <a:lstStyle/>
          <a:p>
            <a:pPr>
              <a:lnSpc>
                <a:spcPct val="150000"/>
              </a:lnSpc>
            </a:pPr>
            <a:r>
              <a:rPr lang="en-US" sz="2400" dirty="0" smtClean="0"/>
              <a:t>2 </a:t>
            </a:r>
            <a:r>
              <a:rPr lang="en-US" sz="2400" dirty="0" err="1" smtClean="0"/>
              <a:t>Kaggle</a:t>
            </a:r>
            <a:r>
              <a:rPr lang="en-US" sz="2400" dirty="0" smtClean="0"/>
              <a:t> datasets: 1) NYT Articles &amp; 2) Comments on articles</a:t>
            </a:r>
          </a:p>
          <a:p>
            <a:pPr lvl="1">
              <a:lnSpc>
                <a:spcPct val="150000"/>
              </a:lnSpc>
            </a:pPr>
            <a:r>
              <a:rPr lang="en-US" sz="2400" dirty="0" smtClean="0"/>
              <a:t>~1,200 Articles from April 2018</a:t>
            </a:r>
          </a:p>
          <a:p>
            <a:pPr>
              <a:lnSpc>
                <a:spcPct val="150000"/>
              </a:lnSpc>
            </a:pPr>
            <a:r>
              <a:rPr lang="en-US" sz="2400" dirty="0" smtClean="0"/>
              <a:t>Utilized keywords from datasets</a:t>
            </a:r>
          </a:p>
          <a:p>
            <a:pPr>
              <a:lnSpc>
                <a:spcPct val="150000"/>
              </a:lnSpc>
            </a:pPr>
            <a:r>
              <a:rPr lang="en-US" sz="2400" dirty="0" smtClean="0"/>
              <a:t>Target: article received above 100 comments </a:t>
            </a:r>
          </a:p>
          <a:p>
            <a:pPr lvl="1">
              <a:lnSpc>
                <a:spcPct val="150000"/>
              </a:lnSpc>
            </a:pPr>
            <a:r>
              <a:rPr lang="en-US" sz="2200" dirty="0" smtClean="0"/>
              <a:t>(0 = below, 1 = above)</a:t>
            </a:r>
          </a:p>
          <a:p>
            <a:pPr>
              <a:lnSpc>
                <a:spcPct val="150000"/>
              </a:lnSpc>
            </a:pPr>
            <a:r>
              <a:rPr lang="en-US" sz="2400" dirty="0" smtClean="0"/>
              <a:t>Fairly balanced dataset:</a:t>
            </a:r>
            <a:endParaRPr lang="en-US"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081" y="5429839"/>
            <a:ext cx="1715836" cy="857918"/>
          </a:xfrm>
          <a:prstGeom prst="rect">
            <a:avLst/>
          </a:prstGeom>
        </p:spPr>
      </p:pic>
    </p:spTree>
    <p:extLst>
      <p:ext uri="{BB962C8B-B14F-4D97-AF65-F5344CB8AC3E}">
        <p14:creationId xmlns:p14="http://schemas.microsoft.com/office/powerpoint/2010/main" val="92156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538580"/>
            <a:ext cx="12015538" cy="49880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45580"/>
            <a:ext cx="12015538" cy="1093000"/>
          </a:xfrm>
          <a:prstGeom prst="rect">
            <a:avLst/>
          </a:prstGeom>
        </p:spPr>
      </p:pic>
    </p:spTree>
    <p:extLst>
      <p:ext uri="{BB962C8B-B14F-4D97-AF65-F5344CB8AC3E}">
        <p14:creationId xmlns:p14="http://schemas.microsoft.com/office/powerpoint/2010/main" val="172086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Modeling</a:t>
            </a:r>
            <a:endParaRPr lang="en-US" dirty="0"/>
          </a:p>
        </p:txBody>
      </p:sp>
      <p:pic>
        <p:nvPicPr>
          <p:cNvPr id="8" name="Picture 7"/>
          <p:cNvPicPr>
            <a:picLocks noChangeAspect="1"/>
          </p:cNvPicPr>
          <p:nvPr/>
        </p:nvPicPr>
        <p:blipFill>
          <a:blip r:embed="rId3">
            <a:clrChange>
              <a:clrFrom>
                <a:srgbClr val="616161"/>
              </a:clrFrom>
              <a:clrTo>
                <a:srgbClr val="616161">
                  <a:alpha val="0"/>
                </a:srgbClr>
              </a:clrTo>
            </a:clrChange>
            <a:extLst>
              <a:ext uri="{28A0092B-C50C-407E-A947-70E740481C1C}">
                <a14:useLocalDpi xmlns:a14="http://schemas.microsoft.com/office/drawing/2010/main" val="0"/>
              </a:ext>
            </a:extLst>
          </a:blip>
          <a:stretch>
            <a:fillRect/>
          </a:stretch>
        </p:blipFill>
        <p:spPr>
          <a:xfrm>
            <a:off x="810000" y="2275306"/>
            <a:ext cx="10510107" cy="4093410"/>
          </a:xfrm>
          <a:prstGeom prst="rect">
            <a:avLst/>
          </a:prstGeom>
        </p:spPr>
      </p:pic>
      <p:sp>
        <p:nvSpPr>
          <p:cNvPr id="10" name="Rectangle 9"/>
          <p:cNvSpPr/>
          <p:nvPr/>
        </p:nvSpPr>
        <p:spPr>
          <a:xfrm>
            <a:off x="8213558" y="2275306"/>
            <a:ext cx="3106549" cy="40934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34526" y="4074694"/>
            <a:ext cx="2679031" cy="22940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18485" y="2275305"/>
            <a:ext cx="4491789" cy="21843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975811" y="2275305"/>
            <a:ext cx="4491789" cy="40934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13557" y="4074694"/>
            <a:ext cx="3978443" cy="22940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26696" y="2412999"/>
            <a:ext cx="4491789" cy="40934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08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Modeling</a:t>
            </a:r>
            <a:endParaRPr lang="en-US" dirty="0"/>
          </a:p>
        </p:txBody>
      </p:sp>
      <p:pic>
        <p:nvPicPr>
          <p:cNvPr id="8" name="Picture 7"/>
          <p:cNvPicPr>
            <a:picLocks noChangeAspect="1"/>
          </p:cNvPicPr>
          <p:nvPr/>
        </p:nvPicPr>
        <p:blipFill>
          <a:blip r:embed="rId3">
            <a:clrChange>
              <a:clrFrom>
                <a:srgbClr val="616161"/>
              </a:clrFrom>
              <a:clrTo>
                <a:srgbClr val="616161">
                  <a:alpha val="0"/>
                </a:srgbClr>
              </a:clrTo>
            </a:clrChange>
            <a:extLst>
              <a:ext uri="{28A0092B-C50C-407E-A947-70E740481C1C}">
                <a14:useLocalDpi xmlns:a14="http://schemas.microsoft.com/office/drawing/2010/main" val="0"/>
              </a:ext>
            </a:extLst>
          </a:blip>
          <a:stretch>
            <a:fillRect/>
          </a:stretch>
        </p:blipFill>
        <p:spPr>
          <a:xfrm>
            <a:off x="810000" y="2275306"/>
            <a:ext cx="10510107" cy="4093410"/>
          </a:xfrm>
          <a:prstGeom prst="rect">
            <a:avLst/>
          </a:prstGeom>
        </p:spPr>
      </p:pic>
      <p:sp>
        <p:nvSpPr>
          <p:cNvPr id="10" name="Rectangle 9"/>
          <p:cNvSpPr/>
          <p:nvPr/>
        </p:nvSpPr>
        <p:spPr>
          <a:xfrm>
            <a:off x="8213558" y="2275306"/>
            <a:ext cx="3106549" cy="40934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34526" y="4074694"/>
            <a:ext cx="2679031" cy="22940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213557" y="4074694"/>
            <a:ext cx="3978443" cy="22940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213557" y="2805668"/>
            <a:ext cx="4012637" cy="1200329"/>
          </a:xfrm>
          <a:prstGeom prst="rect">
            <a:avLst/>
          </a:prstGeom>
          <a:noFill/>
        </p:spPr>
        <p:txBody>
          <a:bodyPr wrap="none" rtlCol="0">
            <a:spAutoFit/>
          </a:bodyPr>
          <a:lstStyle/>
          <a:p>
            <a:r>
              <a:rPr lang="en-US" dirty="0" smtClean="0"/>
              <a:t>Curse of dimensionality: overfitting</a:t>
            </a:r>
          </a:p>
          <a:p>
            <a:endParaRPr lang="en-US" dirty="0"/>
          </a:p>
          <a:p>
            <a:r>
              <a:rPr lang="en-US" dirty="0" smtClean="0"/>
              <a:t>Train: 89% accuracy</a:t>
            </a:r>
          </a:p>
          <a:p>
            <a:r>
              <a:rPr lang="en-US" dirty="0" smtClean="0"/>
              <a:t>Test: 69% accuracy</a:t>
            </a:r>
            <a:endParaRPr lang="en-US" dirty="0"/>
          </a:p>
        </p:txBody>
      </p:sp>
    </p:spTree>
    <p:extLst>
      <p:ext uri="{BB962C8B-B14F-4D97-AF65-F5344CB8AC3E}">
        <p14:creationId xmlns:p14="http://schemas.microsoft.com/office/powerpoint/2010/main" val="190273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clrChange>
              <a:clrFrom>
                <a:srgbClr val="616161"/>
              </a:clrFrom>
              <a:clrTo>
                <a:srgbClr val="616161">
                  <a:alpha val="0"/>
                </a:srgbClr>
              </a:clrTo>
            </a:clrChange>
            <a:extLst>
              <a:ext uri="{28A0092B-C50C-407E-A947-70E740481C1C}">
                <a14:useLocalDpi xmlns:a14="http://schemas.microsoft.com/office/drawing/2010/main" val="0"/>
              </a:ext>
            </a:extLst>
          </a:blip>
          <a:stretch>
            <a:fillRect/>
          </a:stretch>
        </p:blipFill>
        <p:spPr>
          <a:xfrm>
            <a:off x="1712829" y="2412373"/>
            <a:ext cx="8445500" cy="3289300"/>
          </a:xfrm>
          <a:prstGeom prst="rect">
            <a:avLst/>
          </a:prstGeom>
        </p:spPr>
      </p:pic>
    </p:spTree>
    <p:extLst>
      <p:ext uri="{BB962C8B-B14F-4D97-AF65-F5344CB8AC3E}">
        <p14:creationId xmlns:p14="http://schemas.microsoft.com/office/powerpoint/2010/main" val="1962298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99" y="2261802"/>
            <a:ext cx="4692443" cy="4488778"/>
          </a:xfrm>
          <a:prstGeom prst="rect">
            <a:avLst/>
          </a:prstGeom>
        </p:spPr>
      </p:pic>
      <p:sp>
        <p:nvSpPr>
          <p:cNvPr id="5" name="TextBox 4"/>
          <p:cNvSpPr txBox="1"/>
          <p:nvPr/>
        </p:nvSpPr>
        <p:spPr>
          <a:xfrm>
            <a:off x="6007892" y="3513460"/>
            <a:ext cx="5374106" cy="2092881"/>
          </a:xfrm>
          <a:prstGeom prst="rect">
            <a:avLst/>
          </a:prstGeom>
          <a:noFill/>
        </p:spPr>
        <p:txBody>
          <a:bodyPr wrap="square" rtlCol="0">
            <a:spAutoFit/>
          </a:bodyPr>
          <a:lstStyle/>
          <a:p>
            <a:r>
              <a:rPr lang="en-US" sz="2600" dirty="0" smtClean="0"/>
              <a:t>Models similar and successful: train/test ~77%</a:t>
            </a:r>
          </a:p>
          <a:p>
            <a:endParaRPr lang="en-US" sz="2600" dirty="0"/>
          </a:p>
          <a:p>
            <a:r>
              <a:rPr lang="en-US" sz="2600" dirty="0"/>
              <a:t>Recommendation: </a:t>
            </a:r>
          </a:p>
          <a:p>
            <a:r>
              <a:rPr lang="en-US" sz="2600" dirty="0" smtClean="0"/>
              <a:t>SVM, minimizing FPR</a:t>
            </a:r>
            <a:endParaRPr lang="en-US" sz="2600" dirty="0"/>
          </a:p>
        </p:txBody>
      </p:sp>
    </p:spTree>
    <p:extLst>
      <p:ext uri="{BB962C8B-B14F-4D97-AF65-F5344CB8AC3E}">
        <p14:creationId xmlns:p14="http://schemas.microsoft.com/office/powerpoint/2010/main" val="1952509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in Low Comment Articles</a:t>
            </a:r>
            <a:endParaRPr lang="en-US" dirty="0"/>
          </a:p>
        </p:txBody>
      </p:sp>
      <p:sp>
        <p:nvSpPr>
          <p:cNvPr id="5" name="TextBox 4"/>
          <p:cNvSpPr txBox="1"/>
          <p:nvPr/>
        </p:nvSpPr>
        <p:spPr>
          <a:xfrm>
            <a:off x="320840" y="2275615"/>
            <a:ext cx="10972799" cy="707886"/>
          </a:xfrm>
          <a:prstGeom prst="rect">
            <a:avLst/>
          </a:prstGeom>
          <a:noFill/>
        </p:spPr>
        <p:txBody>
          <a:bodyPr wrap="square" rtlCol="0">
            <a:spAutoFit/>
          </a:bodyPr>
          <a:lstStyle/>
          <a:p>
            <a:r>
              <a:rPr lang="en-US" sz="2200" dirty="0" smtClean="0"/>
              <a:t>Cultural (</a:t>
            </a:r>
            <a:r>
              <a:rPr lang="en-US" sz="2200" dirty="0" err="1" smtClean="0"/>
              <a:t>tv</a:t>
            </a:r>
            <a:r>
              <a:rPr lang="en-US" sz="2200" dirty="0" smtClean="0"/>
              <a:t>, art, photography, crosswords)</a:t>
            </a:r>
          </a:p>
          <a:p>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841" y="2738019"/>
            <a:ext cx="11745564" cy="614781"/>
          </a:xfrm>
        </p:spPr>
      </p:pic>
      <p:sp>
        <p:nvSpPr>
          <p:cNvPr id="11" name="TextBox 10"/>
          <p:cNvSpPr txBox="1"/>
          <p:nvPr/>
        </p:nvSpPr>
        <p:spPr>
          <a:xfrm>
            <a:off x="320840" y="3587443"/>
            <a:ext cx="4812633" cy="430887"/>
          </a:xfrm>
          <a:prstGeom prst="rect">
            <a:avLst/>
          </a:prstGeom>
          <a:noFill/>
        </p:spPr>
        <p:txBody>
          <a:bodyPr wrap="square" rtlCol="0">
            <a:spAutoFit/>
          </a:bodyPr>
          <a:lstStyle/>
          <a:p>
            <a:r>
              <a:rPr lang="en-US" sz="2200" dirty="0" smtClean="0"/>
              <a:t>Real estate</a:t>
            </a:r>
            <a:endParaRPr lang="en-US" sz="22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40" y="5316397"/>
            <a:ext cx="11745565" cy="666873"/>
          </a:xfrm>
          <a:prstGeom prst="rect">
            <a:avLst/>
          </a:prstGeom>
        </p:spPr>
      </p:pic>
      <p:sp>
        <p:nvSpPr>
          <p:cNvPr id="13" name="TextBox 12"/>
          <p:cNvSpPr txBox="1"/>
          <p:nvPr/>
        </p:nvSpPr>
        <p:spPr>
          <a:xfrm>
            <a:off x="320840" y="4885510"/>
            <a:ext cx="10668002" cy="430887"/>
          </a:xfrm>
          <a:prstGeom prst="rect">
            <a:avLst/>
          </a:prstGeom>
          <a:noFill/>
        </p:spPr>
        <p:txBody>
          <a:bodyPr wrap="square" rtlCol="0">
            <a:spAutoFit/>
          </a:bodyPr>
          <a:lstStyle/>
          <a:p>
            <a:r>
              <a:rPr lang="en-US" sz="2200" dirty="0" smtClean="0"/>
              <a:t>Women + culture</a:t>
            </a:r>
            <a:endParaRPr lang="en-US" sz="2200"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840" y="4100921"/>
            <a:ext cx="11745565" cy="619442"/>
          </a:xfrm>
          <a:prstGeom prst="rect">
            <a:avLst/>
          </a:prstGeom>
        </p:spPr>
      </p:pic>
    </p:spTree>
    <p:extLst>
      <p:ext uri="{BB962C8B-B14F-4D97-AF65-F5344CB8AC3E}">
        <p14:creationId xmlns:p14="http://schemas.microsoft.com/office/powerpoint/2010/main" val="19047979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1491</TotalTime>
  <Words>695</Words>
  <Application>Microsoft Macintosh PowerPoint</Application>
  <PresentationFormat>Widescreen</PresentationFormat>
  <Paragraphs>90</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Century Gothic</vt:lpstr>
      <vt:lpstr>Wingdings 2</vt:lpstr>
      <vt:lpstr>Quotable</vt:lpstr>
      <vt:lpstr>Predicting Comment Volume for News Articles</vt:lpstr>
      <vt:lpstr>Introduction and Domain</vt:lpstr>
      <vt:lpstr>Data</vt:lpstr>
      <vt:lpstr>Data Cont.</vt:lpstr>
      <vt:lpstr>NLP Modeling</vt:lpstr>
      <vt:lpstr>NLP Modeling</vt:lpstr>
      <vt:lpstr>PowerPoint Presentation</vt:lpstr>
      <vt:lpstr>Modeling</vt:lpstr>
      <vt:lpstr>Topics in Low Comment Articles</vt:lpstr>
      <vt:lpstr>Topics in High Comment Articles</vt:lpstr>
      <vt:lpstr>Conclusion + Future Work </vt:lpstr>
      <vt:lpstr>Appendix</vt:lpstr>
      <vt:lpstr>SVM Confusion Matrix</vt:lpstr>
      <vt:lpstr>Headlines </vt:lpstr>
      <vt:lpstr>LSA Topic Number</vt:lpstr>
      <vt:lpstr>Modeling with colors</vt:lpstr>
      <vt:lpstr>Sentiment analysis trouble</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Jonathon Bowyer</dc:creator>
  <cp:lastModifiedBy>Jonathon Bowyer</cp:lastModifiedBy>
  <cp:revision>29</cp:revision>
  <cp:lastPrinted>2018-08-24T18:43:01Z</cp:lastPrinted>
  <dcterms:created xsi:type="dcterms:W3CDTF">2018-08-23T17:52:38Z</dcterms:created>
  <dcterms:modified xsi:type="dcterms:W3CDTF">2018-08-24T18:44:38Z</dcterms:modified>
</cp:coreProperties>
</file>