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7" r:id="rId6"/>
    <p:sldId id="262" r:id="rId7"/>
    <p:sldId id="260" r:id="rId8"/>
    <p:sldId id="266" r:id="rId9"/>
    <p:sldId id="263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 showGuides="1">
      <p:cViewPr varScale="1">
        <p:scale>
          <a:sx n="121" d="100"/>
          <a:sy n="121" d="100"/>
        </p:scale>
        <p:origin x="2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FFD7-A1FC-8C47-81DE-FDB8A814D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</a:t>
            </a:r>
            <a:br>
              <a:rPr lang="en-US" dirty="0"/>
            </a:br>
            <a:r>
              <a:rPr lang="en-US" sz="2000" dirty="0"/>
              <a:t>Temperature/Humidity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2DDE9-FD5D-C147-B26F-60AA12F64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John </a:t>
            </a:r>
            <a:r>
              <a:rPr lang="en-US" dirty="0" err="1"/>
              <a:t>Pormann</a:t>
            </a:r>
            <a:endParaRPr lang="en-US" dirty="0"/>
          </a:p>
          <a:p>
            <a:r>
              <a:rPr lang="en-US" dirty="0"/>
              <a:t>Head, IT Core Services</a:t>
            </a:r>
          </a:p>
        </p:txBody>
      </p:sp>
    </p:spTree>
    <p:extLst>
      <p:ext uri="{BB962C8B-B14F-4D97-AF65-F5344CB8AC3E}">
        <p14:creationId xmlns:p14="http://schemas.microsoft.com/office/powerpoint/2010/main" val="272808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08E8-0966-0442-9F20-4659636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Add-On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C9D9-C3C3-9B41-A4B8-B31E0184A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Power-Over-Ethernet (</a:t>
            </a:r>
            <a:r>
              <a:rPr lang="en-US" dirty="0" err="1"/>
              <a:t>PoE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w/o </a:t>
            </a:r>
            <a:r>
              <a:rPr lang="en-US" dirty="0" err="1"/>
              <a:t>PoE</a:t>
            </a:r>
            <a:r>
              <a:rPr lang="en-US" dirty="0"/>
              <a:t>, we need power-drop to each sensor (and some kind of network)</a:t>
            </a:r>
          </a:p>
          <a:p>
            <a:pPr lvl="1"/>
            <a:r>
              <a:rPr lang="en-US" dirty="0"/>
              <a:t>w/ </a:t>
            </a:r>
            <a:r>
              <a:rPr lang="en-US" dirty="0" err="1"/>
              <a:t>PoE</a:t>
            </a:r>
            <a:r>
              <a:rPr lang="en-US" dirty="0"/>
              <a:t>, we could use the network cable for power and connectivity</a:t>
            </a:r>
          </a:p>
          <a:p>
            <a:pPr lvl="1"/>
            <a:r>
              <a:rPr lang="en-US" dirty="0"/>
              <a:t>+ $10-15 per device</a:t>
            </a:r>
          </a:p>
          <a:p>
            <a:pPr lvl="2"/>
            <a:r>
              <a:rPr lang="en-US" dirty="0"/>
              <a:t>Plus potentially increased costs at the network switch level (OIT)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0F548C-FF0F-A841-971A-3C0CBE689C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0178" y="2512246"/>
            <a:ext cx="3109130" cy="2658843"/>
          </a:xfrm>
        </p:spPr>
      </p:pic>
    </p:spTree>
    <p:extLst>
      <p:ext uri="{BB962C8B-B14F-4D97-AF65-F5344CB8AC3E}">
        <p14:creationId xmlns:p14="http://schemas.microsoft.com/office/powerpoint/2010/main" val="316588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688C-4CB7-804E-9B4D-B928690E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(For Real)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282D-E18D-5347-A548-96FBC4FA10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Re-assess the commercial landscape</a:t>
            </a:r>
          </a:p>
          <a:p>
            <a:pPr lvl="1"/>
            <a:r>
              <a:rPr lang="en-US" dirty="0"/>
              <a:t>IOT space is exploding</a:t>
            </a:r>
          </a:p>
          <a:p>
            <a:pPr lvl="1"/>
            <a:r>
              <a:rPr lang="en-US" dirty="0"/>
              <a:t>Home Automation space is exploding</a:t>
            </a:r>
          </a:p>
          <a:p>
            <a:pPr lvl="1"/>
            <a:endParaRPr lang="en-US" dirty="0"/>
          </a:p>
          <a:p>
            <a:r>
              <a:rPr lang="en-US" dirty="0"/>
              <a:t>But IOT companies are also imploding!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D4CC66-5E4B-D24F-B14A-11C97D1237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6922" y="2249486"/>
            <a:ext cx="2532719" cy="25327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AE738-5757-074A-BC90-851386508A39}"/>
              </a:ext>
            </a:extLst>
          </p:cNvPr>
          <p:cNvSpPr txBox="1"/>
          <p:nvPr/>
        </p:nvSpPr>
        <p:spPr>
          <a:xfrm>
            <a:off x="8015806" y="4934603"/>
            <a:ext cx="215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wirelesstag.net</a:t>
            </a:r>
            <a:r>
              <a:rPr lang="en-US" dirty="0"/>
              <a:t> .. $30</a:t>
            </a:r>
          </a:p>
        </p:txBody>
      </p:sp>
    </p:spTree>
    <p:extLst>
      <p:ext uri="{BB962C8B-B14F-4D97-AF65-F5344CB8AC3E}">
        <p14:creationId xmlns:p14="http://schemas.microsoft.com/office/powerpoint/2010/main" val="150690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78AF-F3C8-6444-A8C2-1E933C6D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1FA8-B3D6-924B-A6AC-166A04E298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10374-D349-A144-ABD6-D84EE7F60E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B192-CD18-8D40-A63B-21C35B9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“Large-Scale”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790E-DBF7-0C4B-8A9A-4F84DC6FA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9579142" cy="4298459"/>
          </a:xfrm>
        </p:spPr>
        <p:txBody>
          <a:bodyPr>
            <a:normAutofit/>
          </a:bodyPr>
          <a:lstStyle/>
          <a:p>
            <a:r>
              <a:rPr lang="en-US" dirty="0"/>
              <a:t>Regularly log temperature and humidity data to a centralized server</a:t>
            </a:r>
          </a:p>
          <a:p>
            <a:pPr lvl="2"/>
            <a:endParaRPr lang="en-US" dirty="0"/>
          </a:p>
          <a:p>
            <a:r>
              <a:rPr lang="en-US" dirty="0"/>
              <a:t>Cheap!</a:t>
            </a:r>
          </a:p>
          <a:p>
            <a:pPr lvl="1"/>
            <a:r>
              <a:rPr lang="en-US" dirty="0"/>
              <a:t>Initial cost</a:t>
            </a:r>
          </a:p>
          <a:p>
            <a:pPr lvl="1"/>
            <a:r>
              <a:rPr lang="en-US" dirty="0"/>
              <a:t>Effort to create the code, deploy the system, etc.</a:t>
            </a:r>
          </a:p>
          <a:p>
            <a:pPr lvl="2"/>
            <a:endParaRPr lang="en-US" dirty="0"/>
          </a:p>
          <a:p>
            <a:r>
              <a:rPr lang="en-US" dirty="0"/>
              <a:t>Bonuses:</a:t>
            </a:r>
          </a:p>
          <a:p>
            <a:pPr lvl="1"/>
            <a:r>
              <a:rPr lang="en-US" dirty="0"/>
              <a:t>At least some mechanism to query/analyze the data</a:t>
            </a:r>
          </a:p>
          <a:p>
            <a:pPr lvl="1"/>
            <a:r>
              <a:rPr lang="en-US" dirty="0"/>
              <a:t>If possible, some graphical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92D0-C952-CF48-9342-C6189D49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</a:t>
            </a:r>
            <a:r>
              <a:rPr lang="en-US" dirty="0"/>
              <a:t>-Pi 3, Model B+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7428E8-39EC-224B-B7BE-721FF746AC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1856" y="2858294"/>
            <a:ext cx="2755900" cy="23241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E05D62-6013-EA4A-A04E-1417E3A29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Single-Board Computer</a:t>
            </a:r>
          </a:p>
          <a:p>
            <a:r>
              <a:rPr lang="en-US" dirty="0"/>
              <a:t>Quad-Core ARM CPU @ 1.4GHz</a:t>
            </a:r>
          </a:p>
          <a:p>
            <a:r>
              <a:rPr lang="en-US" dirty="0"/>
              <a:t>1GB RAM, MicroSD</a:t>
            </a:r>
          </a:p>
          <a:p>
            <a:r>
              <a:rPr lang="en-US" dirty="0"/>
              <a:t>~Gig-Eth/Wired, </a:t>
            </a:r>
            <a:r>
              <a:rPr lang="en-US" dirty="0" err="1"/>
              <a:t>WiFi</a:t>
            </a:r>
            <a:r>
              <a:rPr lang="en-US" dirty="0"/>
              <a:t>, BLE</a:t>
            </a:r>
          </a:p>
          <a:p>
            <a:r>
              <a:rPr lang="en-US" dirty="0"/>
              <a:t>HDMI, Audio, 4 x USB 2.0</a:t>
            </a:r>
          </a:p>
          <a:p>
            <a:r>
              <a:rPr lang="en-US" dirty="0"/>
              <a:t>GPIO, Camera ports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65F19-12A3-5F4A-8714-26255BF90569}"/>
              </a:ext>
            </a:extLst>
          </p:cNvPr>
          <p:cNvSpPr txBox="1"/>
          <p:nvPr/>
        </p:nvSpPr>
        <p:spPr>
          <a:xfrm>
            <a:off x="5275140" y="5366319"/>
            <a:ext cx="1924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All for $35</a:t>
            </a:r>
          </a:p>
        </p:txBody>
      </p:sp>
    </p:spTree>
    <p:extLst>
      <p:ext uri="{BB962C8B-B14F-4D97-AF65-F5344CB8AC3E}">
        <p14:creationId xmlns:p14="http://schemas.microsoft.com/office/powerpoint/2010/main" val="88435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7774-6BF5-9F4C-8330-997D0209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</a:t>
            </a:r>
            <a:r>
              <a:rPr lang="en-US" dirty="0"/>
              <a:t>-Pi “Sense-HAT”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5585-4B38-9D4D-89C8-BAC104B64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56114"/>
          </a:xfrm>
        </p:spPr>
        <p:txBody>
          <a:bodyPr/>
          <a:lstStyle/>
          <a:p>
            <a:r>
              <a:rPr lang="en-US" dirty="0"/>
              <a:t>HAT = Hardware Attached on Top</a:t>
            </a:r>
          </a:p>
          <a:p>
            <a:pPr lvl="3"/>
            <a:endParaRPr lang="en-US" dirty="0"/>
          </a:p>
          <a:p>
            <a:r>
              <a:rPr lang="en-US" dirty="0"/>
              <a:t>(2) Temp/Humidity/Pressure sensors</a:t>
            </a:r>
          </a:p>
          <a:p>
            <a:r>
              <a:rPr lang="en-US" dirty="0"/>
              <a:t>8x8 LED matrix</a:t>
            </a:r>
          </a:p>
          <a:p>
            <a:r>
              <a:rPr lang="en-US" dirty="0"/>
              <a:t>Gyroscope, Magnetometer</a:t>
            </a:r>
          </a:p>
          <a:p>
            <a:r>
              <a:rPr lang="en-US" dirty="0"/>
              <a:t>Joystick controller</a:t>
            </a:r>
          </a:p>
          <a:p>
            <a:pPr lvl="2"/>
            <a:endParaRPr lang="en-US" dirty="0"/>
          </a:p>
          <a:p>
            <a:r>
              <a:rPr lang="en-US" dirty="0"/>
              <a:t>And it has a Python library!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AEDA4-A0AB-624E-833C-0348A7B2F7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1856" y="2788444"/>
            <a:ext cx="2755900" cy="2463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204A1C-DFB6-B342-A894-8E43F7537F58}"/>
              </a:ext>
            </a:extLst>
          </p:cNvPr>
          <p:cNvSpPr txBox="1"/>
          <p:nvPr/>
        </p:nvSpPr>
        <p:spPr>
          <a:xfrm>
            <a:off x="5600453" y="5252244"/>
            <a:ext cx="83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$30</a:t>
            </a:r>
          </a:p>
        </p:txBody>
      </p:sp>
    </p:spTree>
    <p:extLst>
      <p:ext uri="{BB962C8B-B14F-4D97-AF65-F5344CB8AC3E}">
        <p14:creationId xmlns:p14="http://schemas.microsoft.com/office/powerpoint/2010/main" val="275873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B192-CD18-8D40-A63B-21C35B9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“Large-Scale”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790E-DBF7-0C4B-8A9A-4F84DC6FA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298459"/>
          </a:xfrm>
        </p:spPr>
        <p:txBody>
          <a:bodyPr>
            <a:normAutofit/>
          </a:bodyPr>
          <a:lstStyle/>
          <a:p>
            <a:r>
              <a:rPr lang="en-US" dirty="0" err="1"/>
              <a:t>Systemd</a:t>
            </a:r>
            <a:r>
              <a:rPr lang="en-US" dirty="0"/>
              <a:t> daemon to read temp/humidity every N minutes</a:t>
            </a:r>
          </a:p>
          <a:p>
            <a:pPr lvl="3"/>
            <a:endParaRPr lang="en-US" dirty="0"/>
          </a:p>
          <a:p>
            <a:r>
              <a:rPr lang="en-US" dirty="0"/>
              <a:t>~100 lines of Python code</a:t>
            </a:r>
          </a:p>
          <a:p>
            <a:r>
              <a:rPr lang="en-US" dirty="0"/>
              <a:t>~20 lines for </a:t>
            </a:r>
            <a:r>
              <a:rPr lang="en-US" dirty="0" err="1"/>
              <a:t>systemd</a:t>
            </a:r>
            <a:r>
              <a:rPr lang="en-US" dirty="0"/>
              <a:t> code</a:t>
            </a:r>
          </a:p>
          <a:p>
            <a:pPr lvl="2"/>
            <a:endParaRPr lang="en-US" dirty="0"/>
          </a:p>
          <a:p>
            <a:r>
              <a:rPr lang="en-US" dirty="0"/>
              <a:t>Auto-restart if daemon dies</a:t>
            </a:r>
          </a:p>
          <a:p>
            <a:r>
              <a:rPr lang="en-US" dirty="0"/>
              <a:t>Dump to syslog for easy retention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CF84C-4C15-1148-A905-02761D7A74E4}"/>
              </a:ext>
            </a:extLst>
          </p:cNvPr>
          <p:cNvSpPr txBox="1"/>
          <p:nvPr/>
        </p:nvSpPr>
        <p:spPr>
          <a:xfrm>
            <a:off x="6243145" y="2585816"/>
            <a:ext cx="55867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from </a:t>
            </a:r>
            <a:r>
              <a:rPr lang="en-US" sz="1400" dirty="0" err="1">
                <a:latin typeface="Courier" pitchFamily="2" charset="0"/>
              </a:rPr>
              <a:t>sense_hat</a:t>
            </a:r>
            <a:r>
              <a:rPr lang="en-US" sz="1400" dirty="0">
                <a:latin typeface="Courier" pitchFamily="2" charset="0"/>
              </a:rPr>
              <a:t> import </a:t>
            </a:r>
            <a:r>
              <a:rPr lang="en-US" sz="1400" dirty="0" err="1">
                <a:latin typeface="Courier" pitchFamily="2" charset="0"/>
              </a:rPr>
              <a:t>SenseHat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. . .</a:t>
            </a:r>
          </a:p>
          <a:p>
            <a:r>
              <a:rPr lang="en-US" sz="1400" dirty="0">
                <a:latin typeface="Courier" pitchFamily="2" charset="0"/>
              </a:rPr>
              <a:t>sensor = </a:t>
            </a:r>
            <a:r>
              <a:rPr lang="en-US" sz="1400" dirty="0" err="1">
                <a:latin typeface="Courier" pitchFamily="2" charset="0"/>
              </a:rPr>
              <a:t>SenseHat</a:t>
            </a:r>
            <a:r>
              <a:rPr lang="en-US" sz="1400" dirty="0">
                <a:latin typeface="Courier" pitchFamily="2" charset="0"/>
              </a:rPr>
              <a:t>()</a:t>
            </a:r>
          </a:p>
          <a:p>
            <a:r>
              <a:rPr lang="en-US" sz="1400" dirty="0">
                <a:latin typeface="Courier" pitchFamily="2" charset="0"/>
              </a:rPr>
              <a:t> . . .</a:t>
            </a:r>
          </a:p>
          <a:p>
            <a:r>
              <a:rPr lang="en-US" sz="1400" dirty="0" err="1">
                <a:latin typeface="Courier" pitchFamily="2" charset="0"/>
              </a:rPr>
              <a:t>def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log_data</a:t>
            </a:r>
            <a:r>
              <a:rPr lang="en-US" sz="1400" dirty="0">
                <a:latin typeface="Courier" pitchFamily="2" charset="0"/>
              </a:rPr>
              <a:t>( </a:t>
            </a:r>
            <a:r>
              <a:rPr lang="en-US" sz="1400" dirty="0" err="1">
                <a:latin typeface="Courier" pitchFamily="2" charset="0"/>
              </a:rPr>
              <a:t>humantime</a:t>
            </a:r>
            <a:r>
              <a:rPr lang="en-US" sz="1400" dirty="0">
                <a:latin typeface="Courier" pitchFamily="2" charset="0"/>
              </a:rPr>
              <a:t> ):</a:t>
            </a:r>
          </a:p>
          <a:p>
            <a:r>
              <a:rPr lang="en-US" sz="1400" dirty="0">
                <a:latin typeface="Courier" pitchFamily="2" charset="0"/>
              </a:rPr>
              <a:t>	temp = </a:t>
            </a:r>
            <a:r>
              <a:rPr lang="en-US" sz="1400" dirty="0" err="1">
                <a:latin typeface="Courier" pitchFamily="2" charset="0"/>
              </a:rPr>
              <a:t>sensor.get_temperature</a:t>
            </a:r>
            <a:r>
              <a:rPr lang="en-US" sz="1400" dirty="0">
                <a:latin typeface="Courier" pitchFamily="2" charset="0"/>
              </a:rPr>
              <a:t>()</a:t>
            </a:r>
          </a:p>
          <a:p>
            <a:r>
              <a:rPr lang="en-US" sz="1400" dirty="0">
                <a:latin typeface="Courier" pitchFamily="2" charset="0"/>
              </a:rPr>
              <a:t>	humid = </a:t>
            </a:r>
            <a:r>
              <a:rPr lang="en-US" sz="1400" dirty="0" err="1">
                <a:latin typeface="Courier" pitchFamily="2" charset="0"/>
              </a:rPr>
              <a:t>sensor.get_humidity</a:t>
            </a:r>
            <a:r>
              <a:rPr lang="en-US" sz="1400" dirty="0">
                <a:latin typeface="Courier" pitchFamily="2" charset="0"/>
              </a:rPr>
              <a:t>()</a:t>
            </a:r>
          </a:p>
          <a:p>
            <a:r>
              <a:rPr lang="en-US" sz="1400" dirty="0">
                <a:latin typeface="Courier" pitchFamily="2" charset="0"/>
              </a:rPr>
              <a:t>	temp2 = </a:t>
            </a:r>
            <a:r>
              <a:rPr lang="en-US" sz="1400" dirty="0" err="1">
                <a:latin typeface="Courier" pitchFamily="2" charset="0"/>
              </a:rPr>
              <a:t>sensor.get_temperature_from_pressure</a:t>
            </a:r>
            <a:r>
              <a:rPr lang="en-US" sz="1400" dirty="0">
                <a:latin typeface="Courier" pitchFamily="2" charset="0"/>
              </a:rPr>
              <a:t>()</a:t>
            </a:r>
          </a:p>
          <a:p>
            <a:r>
              <a:rPr lang="en-US" sz="1400" dirty="0">
                <a:latin typeface="Courier" pitchFamily="2" charset="0"/>
              </a:rPr>
              <a:t>	pressure = </a:t>
            </a:r>
            <a:r>
              <a:rPr lang="en-US" sz="1400" dirty="0" err="1">
                <a:latin typeface="Courier" pitchFamily="2" charset="0"/>
              </a:rPr>
              <a:t>sensor.get_pressure</a:t>
            </a:r>
            <a:r>
              <a:rPr lang="en-US" sz="1400" dirty="0">
                <a:latin typeface="Courier" pitchFamily="2" charset="0"/>
              </a:rPr>
              <a:t>()</a:t>
            </a:r>
          </a:p>
          <a:p>
            <a:r>
              <a:rPr lang="en-US" sz="1400" dirty="0">
                <a:latin typeface="Courier" pitchFamily="2" charset="0"/>
              </a:rPr>
              <a:t> . . .</a:t>
            </a:r>
          </a:p>
          <a:p>
            <a:r>
              <a:rPr lang="en-US" sz="1400" dirty="0">
                <a:latin typeface="Courier" pitchFamily="2" charset="0"/>
              </a:rPr>
              <a:t>while True: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log_data</a:t>
            </a:r>
            <a:r>
              <a:rPr lang="en-US" sz="1400" dirty="0">
                <a:latin typeface="Courier" pitchFamily="2" charset="0"/>
              </a:rPr>
              <a:t>( timestamp )</a:t>
            </a:r>
          </a:p>
          <a:p>
            <a:r>
              <a:rPr lang="en-US" sz="1400" dirty="0">
                <a:latin typeface="Courier" pitchFamily="2" charset="0"/>
              </a:rPr>
              <a:t>	 . . .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time.sleep</a:t>
            </a:r>
            <a:r>
              <a:rPr lang="en-US" sz="1400" dirty="0">
                <a:latin typeface="Courier" pitchFamily="2" charset="0"/>
              </a:rPr>
              <a:t>( </a:t>
            </a:r>
            <a:r>
              <a:rPr lang="en-US" sz="1400" dirty="0" err="1">
                <a:latin typeface="Courier" pitchFamily="2" charset="0"/>
              </a:rPr>
              <a:t>num_sec</a:t>
            </a:r>
            <a:r>
              <a:rPr lang="en-US" sz="1400" dirty="0">
                <a:latin typeface="Courier" pitchFamily="2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1098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9EDE-1FBE-3B42-A332-2AB01B9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D77C9-5392-FF48-92D5-2C8C4D9144D6}"/>
              </a:ext>
            </a:extLst>
          </p:cNvPr>
          <p:cNvSpPr txBox="1"/>
          <p:nvPr/>
        </p:nvSpPr>
        <p:spPr>
          <a:xfrm>
            <a:off x="1141413" y="2097088"/>
            <a:ext cx="10003059" cy="30469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May 18 07:03:35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jp-raspi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d4[17604]: temp=36.3768463135 humidity=40.0431365967 \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		temp2=36.1687507629 pressure=1001.35644531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May 18 07:08:35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jp-raspi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d4[17604]: temp=36.5038452148 humidity=39.4808883667 \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		temp2=36.3375015259 pressure=1001.43920898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May 18 07:13:35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jp-raspi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d4[17604]: temp=36.703414917 humidity=39.2042236328 	\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		temp2=36.4666671753 pressure=1001.3828125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May 18 07:18:35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jp-raspi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d4[17604]: temp=36.703414917 humidity=38.8055953979 \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		temp2=36.5708312988 pressure=1001.4519043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May 18 07:23:36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jp-raspi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d4[17604]: temp=36.7578430176 humidity=38.1868209839 \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		temp2=36.6583328247 pressure=1001.42944336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May 18 07:28:36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jp-raspi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d4[17604]: temp=36.8848419189 humidity=37.8447113037 \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		temp2=36.7166671753 pressure=1001.37695312</a:t>
            </a:r>
          </a:p>
        </p:txBody>
      </p:sp>
    </p:spTree>
    <p:extLst>
      <p:ext uri="{BB962C8B-B14F-4D97-AF65-F5344CB8AC3E}">
        <p14:creationId xmlns:p14="http://schemas.microsoft.com/office/powerpoint/2010/main" val="304081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C6A2-933C-8E46-A15B-E201370B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Splunk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D72A-4E63-5B44-BB3B-668D0141B7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Splunk</a:t>
            </a:r>
            <a:r>
              <a:rPr lang="en-US" dirty="0"/>
              <a:t> can forward the syslog file to a central server for processing</a:t>
            </a:r>
          </a:p>
          <a:p>
            <a:pPr lvl="1"/>
            <a:r>
              <a:rPr lang="en-US" dirty="0"/>
              <a:t>One server can receive from many “sensors”</a:t>
            </a:r>
          </a:p>
          <a:p>
            <a:pPr lvl="1"/>
            <a:r>
              <a:rPr lang="en-US" dirty="0" err="1"/>
              <a:t>Splunk</a:t>
            </a:r>
            <a:r>
              <a:rPr lang="en-US" dirty="0"/>
              <a:t> has “dashboard” functionality so it could be a presentation layer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B2FD68-4D6F-DF4E-B99C-B78394A608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69287"/>
            <a:ext cx="4875213" cy="3102113"/>
          </a:xfrm>
        </p:spPr>
      </p:pic>
    </p:spTree>
    <p:extLst>
      <p:ext uri="{BB962C8B-B14F-4D97-AF65-F5344CB8AC3E}">
        <p14:creationId xmlns:p14="http://schemas.microsoft.com/office/powerpoint/2010/main" val="159894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FEAE-F624-0241-88E3-33EF593A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“Cost” to 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B690-1298-FF43-89D9-99B0ED0E5B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device code</a:t>
            </a:r>
          </a:p>
          <a:p>
            <a:pPr lvl="1"/>
            <a:r>
              <a:rPr lang="en-US" dirty="0"/>
              <a:t>~2-3 days of real effort</a:t>
            </a:r>
          </a:p>
          <a:p>
            <a:pPr lvl="2"/>
            <a:r>
              <a:rPr lang="en-US" dirty="0"/>
              <a:t>It’s python and </a:t>
            </a:r>
            <a:r>
              <a:rPr lang="en-US" dirty="0" err="1"/>
              <a:t>systemd</a:t>
            </a:r>
            <a:r>
              <a:rPr lang="en-US" dirty="0"/>
              <a:t> ... well-worn territory</a:t>
            </a:r>
          </a:p>
          <a:p>
            <a:r>
              <a:rPr lang="en-US" dirty="0" err="1"/>
              <a:t>Splunk</a:t>
            </a:r>
            <a:endParaRPr lang="en-US" dirty="0"/>
          </a:p>
          <a:p>
            <a:pPr lvl="1"/>
            <a:r>
              <a:rPr lang="en-US" dirty="0"/>
              <a:t>~1-2 days of real effort</a:t>
            </a:r>
          </a:p>
          <a:p>
            <a:pPr lvl="2"/>
            <a:r>
              <a:rPr lang="en-US" dirty="0"/>
              <a:t>Once you “get” </a:t>
            </a:r>
            <a:r>
              <a:rPr lang="en-US" dirty="0" err="1"/>
              <a:t>Splunk</a:t>
            </a:r>
            <a:r>
              <a:rPr lang="en-US" dirty="0"/>
              <a:t>, it’s easy to process this kind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34D7-D065-104B-83A1-F75096031E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  <a:p>
            <a:pPr lvl="1"/>
            <a:r>
              <a:rPr lang="en-US" dirty="0"/>
              <a:t>How to manage 10++ devices </a:t>
            </a:r>
          </a:p>
          <a:p>
            <a:pPr lvl="2"/>
            <a:r>
              <a:rPr lang="en-US" dirty="0"/>
              <a:t>Push new code</a:t>
            </a:r>
          </a:p>
          <a:p>
            <a:pPr lvl="2"/>
            <a:r>
              <a:rPr lang="en-US" dirty="0"/>
              <a:t>Alter </a:t>
            </a:r>
            <a:r>
              <a:rPr lang="en-US" dirty="0" err="1"/>
              <a:t>config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75108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317C-3F1E-2043-9B61-B9D438C8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(R&amp;D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68D3-C087-784A-84BF-639953501F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Higher-Accuracy</a:t>
            </a:r>
          </a:p>
          <a:p>
            <a:endParaRPr lang="en-US" dirty="0"/>
          </a:p>
          <a:p>
            <a:r>
              <a:rPr lang="en-US"/>
              <a:t>Current Specs:</a:t>
            </a:r>
            <a:endParaRPr lang="en-US" dirty="0"/>
          </a:p>
          <a:p>
            <a:pPr lvl="1"/>
            <a:r>
              <a:rPr lang="en-US" dirty="0"/>
              <a:t>+/- 2</a:t>
            </a:r>
            <a:r>
              <a:rPr lang="en-US" baseline="30000" dirty="0"/>
              <a:t>o</a:t>
            </a:r>
            <a:r>
              <a:rPr lang="en-US" dirty="0"/>
              <a:t> C</a:t>
            </a:r>
          </a:p>
          <a:p>
            <a:pPr lvl="2"/>
            <a:r>
              <a:rPr lang="en-US" dirty="0"/>
              <a:t>Without good venting, the board itself heats up the sensors!</a:t>
            </a:r>
          </a:p>
          <a:p>
            <a:pPr lvl="1"/>
            <a:r>
              <a:rPr lang="en-US" dirty="0"/>
              <a:t>+/- 4.5% RH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82C76-9A11-E64F-8AC3-C15F712EB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182845"/>
          </a:xfrm>
        </p:spPr>
        <p:txBody>
          <a:bodyPr>
            <a:normAutofit/>
          </a:bodyPr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I2C spec allows connections to a variety of sensors</a:t>
            </a:r>
          </a:p>
          <a:p>
            <a:pPr lvl="2"/>
            <a:r>
              <a:rPr lang="en-US" dirty="0"/>
              <a:t>Con: Wiring/Soldering it yourself</a:t>
            </a:r>
          </a:p>
          <a:p>
            <a:pPr lvl="1"/>
            <a:r>
              <a:rPr lang="en-US" dirty="0"/>
              <a:t>USB temp probes</a:t>
            </a:r>
          </a:p>
          <a:p>
            <a:pPr lvl="2"/>
            <a:r>
              <a:rPr lang="en-US" dirty="0"/>
              <a:t>Con: Most don’t support Linux</a:t>
            </a:r>
          </a:p>
          <a:p>
            <a:pPr lvl="1"/>
            <a:r>
              <a:rPr lang="en-US" dirty="0"/>
              <a:t>Custom PCB development</a:t>
            </a:r>
          </a:p>
          <a:p>
            <a:pPr lvl="2"/>
            <a:r>
              <a:rPr lang="en-US" dirty="0"/>
              <a:t>Con: major up-front costs!</a:t>
            </a:r>
          </a:p>
        </p:txBody>
      </p:sp>
    </p:spTree>
    <p:extLst>
      <p:ext uri="{BB962C8B-B14F-4D97-AF65-F5344CB8AC3E}">
        <p14:creationId xmlns:p14="http://schemas.microsoft.com/office/powerpoint/2010/main" val="273596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236</TotalTime>
  <Words>463</Words>
  <Application>Microsoft Macintosh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</vt:lpstr>
      <vt:lpstr>Trebuchet MS</vt:lpstr>
      <vt:lpstr>Tw Cen MT</vt:lpstr>
      <vt:lpstr>Circuit</vt:lpstr>
      <vt:lpstr>Raspberry Pi Temperature/Humidity Sensing</vt:lpstr>
      <vt:lpstr>Goal – “Large-Scale” Monitoring</vt:lpstr>
      <vt:lpstr>Ras-Pi 3, Model B+</vt:lpstr>
      <vt:lpstr>Ras-Pi “Sense-HAT”</vt:lpstr>
      <vt:lpstr>Goal – “Large-Scale” Monitoring</vt:lpstr>
      <vt:lpstr>Example output</vt:lpstr>
      <vt:lpstr>Splunk </vt:lpstr>
      <vt:lpstr>“Cost” to Develop</vt:lpstr>
      <vt:lpstr>Next Step (R&amp;D Project)</vt:lpstr>
      <vt:lpstr>Possible Add-On</vt:lpstr>
      <vt:lpstr>Next Step (For Real)</vt:lpstr>
      <vt:lpstr>Questions 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Temp/Humidity Sensing</dc:title>
  <dc:creator>John P</dc:creator>
  <cp:lastModifiedBy>John P</cp:lastModifiedBy>
  <cp:revision>21</cp:revision>
  <dcterms:created xsi:type="dcterms:W3CDTF">2018-05-16T19:37:03Z</dcterms:created>
  <dcterms:modified xsi:type="dcterms:W3CDTF">2018-06-06T12:43:19Z</dcterms:modified>
</cp:coreProperties>
</file>