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0" r:id="rId2"/>
    <p:sldId id="261" r:id="rId3"/>
    <p:sldId id="262" r:id="rId4"/>
    <p:sldId id="263" r:id="rId5"/>
    <p:sldId id="270" r:id="rId6"/>
    <p:sldId id="271" r:id="rId7"/>
    <p:sldId id="272" r:id="rId8"/>
    <p:sldId id="264" r:id="rId9"/>
    <p:sldId id="276" r:id="rId10"/>
    <p:sldId id="277" r:id="rId11"/>
    <p:sldId id="278" r:id="rId12"/>
    <p:sldId id="279" r:id="rId13"/>
    <p:sldId id="273" r:id="rId14"/>
    <p:sldId id="274" r:id="rId15"/>
    <p:sldId id="257"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027"/>
  </p:normalViewPr>
  <p:slideViewPr>
    <p:cSldViewPr snapToGrid="0" snapToObjects="1">
      <p:cViewPr varScale="1">
        <p:scale>
          <a:sx n="88" d="100"/>
          <a:sy n="88" d="100"/>
        </p:scale>
        <p:origin x="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2B88E-AD8B-9D4D-8CF1-3305F515DD49}" type="datetimeFigureOut">
              <a:rPr lang="en-US" smtClean="0"/>
              <a:t>10/27/20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52FEE-8A4C-1D47-8AA4-A3CC585D291B}" type="slidenum">
              <a:rPr lang="en-US" smtClean="0"/>
              <a:t>‹#›</a:t>
            </a:fld>
            <a:endParaRPr lang="en-US"/>
          </a:p>
        </p:txBody>
      </p:sp>
    </p:spTree>
    <p:extLst>
      <p:ext uri="{BB962C8B-B14F-4D97-AF65-F5344CB8AC3E}">
        <p14:creationId xmlns:p14="http://schemas.microsoft.com/office/powerpoint/2010/main" val="81365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Venture Capitalist’s source thousands of potential investments annually and use early performance data to predict future outcomes</a:t>
            </a:r>
          </a:p>
        </p:txBody>
      </p:sp>
      <p:sp>
        <p:nvSpPr>
          <p:cNvPr id="4" name="Slide Number Placeholder 3"/>
          <p:cNvSpPr>
            <a:spLocks noGrp="1"/>
          </p:cNvSpPr>
          <p:nvPr>
            <p:ph type="sldNum" sz="quarter" idx="5"/>
          </p:nvPr>
        </p:nvSpPr>
        <p:spPr/>
        <p:txBody>
          <a:bodyPr/>
          <a:lstStyle/>
          <a:p>
            <a:fld id="{8B252FEE-8A4C-1D47-8AA4-A3CC585D291B}" type="slidenum">
              <a:rPr lang="en-US" smtClean="0"/>
              <a:t>1</a:t>
            </a:fld>
            <a:endParaRPr lang="en-US"/>
          </a:p>
        </p:txBody>
      </p:sp>
    </p:spTree>
    <p:extLst>
      <p:ext uri="{BB962C8B-B14F-4D97-AF65-F5344CB8AC3E}">
        <p14:creationId xmlns:p14="http://schemas.microsoft.com/office/powerpoint/2010/main" val="383324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Liquidity events, which come in two primary flavors: an exit via merger or acquisition, or to list company shares on public markets as an IPO.</a:t>
            </a:r>
          </a:p>
          <a:p>
            <a:endParaRPr lang="en-US" dirty="0"/>
          </a:p>
          <a:p>
            <a:r>
              <a:rPr lang="en-US" dirty="0"/>
              <a:t>The other side of the coin is companies’ will shutdown or cease to no longer exist</a:t>
            </a:r>
          </a:p>
          <a:p>
            <a:endParaRPr lang="en-US" dirty="0"/>
          </a:p>
          <a:p>
            <a:r>
              <a:rPr lang="en-US" dirty="0"/>
              <a:t>Max Valuation at an IPO Exit: Alibaba w/ $1.1B in Funding and a $167.6B Valuation</a:t>
            </a:r>
          </a:p>
          <a:p>
            <a:endParaRPr lang="en-US" dirty="0"/>
          </a:p>
          <a:p>
            <a:r>
              <a:rPr lang="en-US" dirty="0"/>
              <a:t>Recent notable M&amp;A deal was Unilever purchasing Dollar Shave Club at a $1B Valuation </a:t>
            </a:r>
          </a:p>
          <a:p>
            <a:endParaRPr lang="en-US" dirty="0"/>
          </a:p>
          <a:p>
            <a:r>
              <a:rPr lang="en-US" dirty="0"/>
              <a:t>Notable failures: </a:t>
            </a:r>
            <a:r>
              <a:rPr lang="en-US" sz="1200" b="0" i="0" u="none" strike="noStrike" kern="1200" dirty="0" err="1">
                <a:solidFill>
                  <a:schemeClr val="tx1"/>
                </a:solidFill>
                <a:effectLst/>
                <a:latin typeface="+mn-lt"/>
                <a:ea typeface="+mn-ea"/>
                <a:cs typeface="+mn-cs"/>
              </a:rPr>
              <a:t>Theranos</a:t>
            </a:r>
            <a:r>
              <a:rPr lang="en-US" sz="1200" b="0" i="0" u="none" strike="noStrike" kern="1200" dirty="0">
                <a:solidFill>
                  <a:schemeClr val="tx1"/>
                </a:solidFill>
                <a:effectLst/>
                <a:latin typeface="+mn-lt"/>
                <a:ea typeface="+mn-ea"/>
                <a:cs typeface="+mn-cs"/>
              </a:rPr>
              <a:t> w/ $700M in Funding and just last week </a:t>
            </a:r>
            <a:r>
              <a:rPr lang="en-US" sz="1200" b="0" i="0" u="none" strike="noStrike" kern="1200" dirty="0" err="1">
                <a:solidFill>
                  <a:schemeClr val="tx1"/>
                </a:solidFill>
                <a:effectLst/>
                <a:latin typeface="+mn-lt"/>
                <a:ea typeface="+mn-ea"/>
                <a:cs typeface="+mn-cs"/>
              </a:rPr>
              <a:t>Quibi</a:t>
            </a:r>
            <a:r>
              <a:rPr lang="en-US" sz="1200" b="0" i="0" u="none" strike="noStrike" kern="1200" dirty="0">
                <a:solidFill>
                  <a:schemeClr val="tx1"/>
                </a:solidFill>
                <a:effectLst/>
                <a:latin typeface="+mn-lt"/>
                <a:ea typeface="+mn-ea"/>
                <a:cs typeface="+mn-cs"/>
              </a:rPr>
              <a:t> is looking to sell off its assets after raising over $1.75B </a:t>
            </a:r>
          </a:p>
          <a:p>
            <a:endParaRPr lang="en-US" sz="1200" b="0" i="0" u="none" strike="noStrike" kern="1200" dirty="0">
              <a:solidFill>
                <a:schemeClr val="tx1"/>
              </a:solidFill>
              <a:effectLst/>
              <a:latin typeface="+mn-lt"/>
              <a:ea typeface="+mn-ea"/>
              <a:cs typeface="+mn-cs"/>
            </a:endParaRPr>
          </a:p>
          <a:p>
            <a:r>
              <a:rPr lang="en-US" dirty="0"/>
              <a:t>THIS IS TO SAY THERE ARE INHERENT RISKS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252FEE-8A4C-1D47-8AA4-A3CC585D291B}" type="slidenum">
              <a:rPr lang="en-US" smtClean="0"/>
              <a:t>3</a:t>
            </a:fld>
            <a:endParaRPr lang="en-US"/>
          </a:p>
        </p:txBody>
      </p:sp>
    </p:spTree>
    <p:extLst>
      <p:ext uri="{BB962C8B-B14F-4D97-AF65-F5344CB8AC3E}">
        <p14:creationId xmlns:p14="http://schemas.microsoft.com/office/powerpoint/2010/main" val="347421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 these inherent risks by providing VCs with quantifiable data that determines where and when to invest, considering key factors that will decrease the overall failure rate and maximize the ROI of its portfolio companies.</a:t>
            </a:r>
          </a:p>
        </p:txBody>
      </p:sp>
      <p:sp>
        <p:nvSpPr>
          <p:cNvPr id="4" name="Slide Number Placeholder 3"/>
          <p:cNvSpPr>
            <a:spLocks noGrp="1"/>
          </p:cNvSpPr>
          <p:nvPr>
            <p:ph type="sldNum" sz="quarter" idx="5"/>
          </p:nvPr>
        </p:nvSpPr>
        <p:spPr/>
        <p:txBody>
          <a:bodyPr/>
          <a:lstStyle/>
          <a:p>
            <a:fld id="{8B252FEE-8A4C-1D47-8AA4-A3CC585D291B}" type="slidenum">
              <a:rPr lang="en-US" smtClean="0"/>
              <a:t>4</a:t>
            </a:fld>
            <a:endParaRPr lang="en-US"/>
          </a:p>
        </p:txBody>
      </p:sp>
    </p:spTree>
    <p:extLst>
      <p:ext uri="{BB962C8B-B14F-4D97-AF65-F5344CB8AC3E}">
        <p14:creationId xmlns:p14="http://schemas.microsoft.com/office/powerpoint/2010/main" val="43464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a VC is to receive an ROI through the form of an exit within a reasonable amount of time</a:t>
            </a:r>
          </a:p>
          <a:p>
            <a:endParaRPr lang="en-US" dirty="0"/>
          </a:p>
          <a:p>
            <a:r>
              <a:rPr lang="en-US" dirty="0"/>
              <a:t>For Acquisitions, they typically happen between rounds 8-11 so VCs would want to make their investment before round 7 </a:t>
            </a:r>
          </a:p>
          <a:p>
            <a:endParaRPr lang="en-US" dirty="0"/>
          </a:p>
          <a:p>
            <a:r>
              <a:rPr lang="en-US" dirty="0"/>
              <a:t>As for IPOs, this chart shows that they will happen before round 13 with majority of funding being invested before round 7 </a:t>
            </a:r>
          </a:p>
          <a:p>
            <a:endParaRPr lang="en-US" dirty="0"/>
          </a:p>
          <a:p>
            <a:r>
              <a:rPr lang="en-US" dirty="0"/>
              <a:t>VCs need to understand when and when not to invest in a company and the timeline is very important</a:t>
            </a:r>
          </a:p>
        </p:txBody>
      </p:sp>
      <p:sp>
        <p:nvSpPr>
          <p:cNvPr id="4" name="Slide Number Placeholder 3"/>
          <p:cNvSpPr>
            <a:spLocks noGrp="1"/>
          </p:cNvSpPr>
          <p:nvPr>
            <p:ph type="sldNum" sz="quarter" idx="5"/>
          </p:nvPr>
        </p:nvSpPr>
        <p:spPr/>
        <p:txBody>
          <a:bodyPr/>
          <a:lstStyle/>
          <a:p>
            <a:fld id="{8B252FEE-8A4C-1D47-8AA4-A3CC585D291B}" type="slidenum">
              <a:rPr lang="en-US" smtClean="0"/>
              <a:t>10</a:t>
            </a:fld>
            <a:endParaRPr lang="en-US"/>
          </a:p>
        </p:txBody>
      </p:sp>
    </p:spTree>
    <p:extLst>
      <p:ext uri="{BB962C8B-B14F-4D97-AF65-F5344CB8AC3E}">
        <p14:creationId xmlns:p14="http://schemas.microsoft.com/office/powerpoint/2010/main" val="316775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short term, the </a:t>
            </a:r>
            <a:r>
              <a:rPr lang="en-US" sz="1200" dirty="0"/>
              <a:t>Longer time between seed and Series A leads to a higher rate of failure</a:t>
            </a:r>
          </a:p>
          <a:p>
            <a:r>
              <a:rPr lang="en-US" dirty="0"/>
              <a:t>However, in the long term, as a business scales and become self sufficient by generating revenue, increased time between later rounds leads to a higher rates of success.</a:t>
            </a:r>
          </a:p>
        </p:txBody>
      </p:sp>
      <p:sp>
        <p:nvSpPr>
          <p:cNvPr id="4" name="Slide Number Placeholder 3"/>
          <p:cNvSpPr>
            <a:spLocks noGrp="1"/>
          </p:cNvSpPr>
          <p:nvPr>
            <p:ph type="sldNum" sz="quarter" idx="5"/>
          </p:nvPr>
        </p:nvSpPr>
        <p:spPr/>
        <p:txBody>
          <a:bodyPr/>
          <a:lstStyle/>
          <a:p>
            <a:fld id="{8B252FEE-8A4C-1D47-8AA4-A3CC585D291B}" type="slidenum">
              <a:rPr lang="en-US" smtClean="0"/>
              <a:t>15</a:t>
            </a:fld>
            <a:endParaRPr lang="en-US"/>
          </a:p>
        </p:txBody>
      </p:sp>
    </p:spTree>
    <p:extLst>
      <p:ext uri="{BB962C8B-B14F-4D97-AF65-F5344CB8AC3E}">
        <p14:creationId xmlns:p14="http://schemas.microsoft.com/office/powerpoint/2010/main" val="223929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33B7-9261-7B45-AACD-E7BDBF553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006241-6CCE-7B4F-A8BB-0433E2721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889EA2-CCBB-DD4F-89A9-61D9DF501FD7}"/>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040840A1-4A09-B946-A967-49EF0DA1A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BD987-DC6C-8A4B-96C2-C6703456CD73}"/>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423915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B88-B806-5C47-A0A7-E0B4E0D2E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DBFD9-B0F8-B440-8731-D0A5502D7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F5E84-9A23-E448-83FE-4722A18E877A}"/>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596F5E70-6F35-2C46-85B2-5E10A35A2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5AFC5-70EB-9748-820A-173F5FC32741}"/>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93962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B0A69-22B9-5B48-9DC0-1D10F47BE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1633C-B65B-464D-A933-0ECBA753E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08AB3-F578-E442-A93E-F25E4D7B0CE5}"/>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D79CB19A-A3CC-824E-B407-C56C70DA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8EF98-CD35-3E44-9CB9-32AE3DF1DC2B}"/>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41732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F286-FD75-E247-B363-B16A615AA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5390B-9FBB-1A48-9198-F355A7E8D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43574-97E7-1F46-AB1B-79D04E7674FD}"/>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F4CF13ED-0868-0741-B62E-CFAB2C4F0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72401-A025-A64D-8945-D4C2C63E02BA}"/>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385296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44EF-8430-004B-B374-FC667F3BA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892ED5-B3D2-FE4B-AB28-8EB32B726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5C212-6C00-D740-ABD8-1BBB72CD4D4E}"/>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9F407126-1D7B-384D-9E59-4CD66C088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5E152-9BBB-1E4C-8F94-C206EB094636}"/>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3356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544D-6160-684D-8ED5-65B7C611B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DBC8F-5417-974D-9BE7-9C6286991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F718AE-D4EB-334C-B633-D42B102B5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60037-FC53-6846-AC22-8A50B043B792}"/>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6" name="Footer Placeholder 5">
            <a:extLst>
              <a:ext uri="{FF2B5EF4-FFF2-40B4-BE49-F238E27FC236}">
                <a16:creationId xmlns:a16="http://schemas.microsoft.com/office/drawing/2014/main" id="{21B6899E-86D0-E44C-AA1B-AA4AE2A58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0DD45-0B15-D34A-8D37-92B7E4666B45}"/>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104050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1A4D-BA50-A04F-8D9B-473408BD4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3DA479-F47E-7E4E-8F7F-65A44025E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FF425-43FC-DB48-B44A-47DC373B0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38194-E8FA-6D42-A308-2777F417D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AC655-A4A2-994C-AC74-AF2769457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32886-1D86-4645-8CC3-C9C6A2E6C3A9}"/>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8" name="Footer Placeholder 7">
            <a:extLst>
              <a:ext uri="{FF2B5EF4-FFF2-40B4-BE49-F238E27FC236}">
                <a16:creationId xmlns:a16="http://schemas.microsoft.com/office/drawing/2014/main" id="{F6A64AC2-A589-9541-8838-23CDCEFCF0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510247-6599-F541-8E9E-DD83565BDDCD}"/>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189664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ABB8-905A-A545-A7D7-1C396D62D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5B4CD7-E91B-194E-A6BC-8566FC6E932C}"/>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4" name="Footer Placeholder 3">
            <a:extLst>
              <a:ext uri="{FF2B5EF4-FFF2-40B4-BE49-F238E27FC236}">
                <a16:creationId xmlns:a16="http://schemas.microsoft.com/office/drawing/2014/main" id="{1592D484-655E-A048-AA73-D80CB9D4DC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134F14-9B20-B34D-9DED-22CF3DC871E0}"/>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123792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3547F-5084-9542-B4BF-9E9A3CA9946F}"/>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3" name="Footer Placeholder 2">
            <a:extLst>
              <a:ext uri="{FF2B5EF4-FFF2-40B4-BE49-F238E27FC236}">
                <a16:creationId xmlns:a16="http://schemas.microsoft.com/office/drawing/2014/main" id="{2385949B-A51E-0340-920B-D56E59D5AF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00C3-76DF-FD41-BCC5-B5CE173417B0}"/>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24477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80A7-0227-4247-AC12-66C43541C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C66D4-D3A1-2E4F-93A4-0BA084F3D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B4CD30-16F0-A442-BCE9-0B8CEC071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87C7D-DE56-DB41-9089-FB68E186CB71}"/>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6" name="Footer Placeholder 5">
            <a:extLst>
              <a:ext uri="{FF2B5EF4-FFF2-40B4-BE49-F238E27FC236}">
                <a16:creationId xmlns:a16="http://schemas.microsoft.com/office/drawing/2014/main" id="{7974A1A8-DD06-0D44-A249-B9088F822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A4093-57A4-4349-A3E3-1EFAFFD03D8A}"/>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340717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85AF-8927-CB4C-AB77-99C6A2415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38308A-AC6B-264B-9DEF-85FB38656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D8541-99BA-4C42-9B66-3CC70E705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E00EC-510B-4149-826F-CBC88EC45451}"/>
              </a:ext>
            </a:extLst>
          </p:cNvPr>
          <p:cNvSpPr>
            <a:spLocks noGrp="1"/>
          </p:cNvSpPr>
          <p:nvPr>
            <p:ph type="dt" sz="half" idx="10"/>
          </p:nvPr>
        </p:nvSpPr>
        <p:spPr/>
        <p:txBody>
          <a:bodyPr/>
          <a:lstStyle/>
          <a:p>
            <a:fld id="{20103E26-F552-E648-929D-6A95FAA8782A}" type="datetimeFigureOut">
              <a:rPr lang="en-US" smtClean="0"/>
              <a:t>10/26/20</a:t>
            </a:fld>
            <a:endParaRPr lang="en-US"/>
          </a:p>
        </p:txBody>
      </p:sp>
      <p:sp>
        <p:nvSpPr>
          <p:cNvPr id="6" name="Footer Placeholder 5">
            <a:extLst>
              <a:ext uri="{FF2B5EF4-FFF2-40B4-BE49-F238E27FC236}">
                <a16:creationId xmlns:a16="http://schemas.microsoft.com/office/drawing/2014/main" id="{FFE91DC9-9A3E-E842-BF12-DD13686A0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7930C-7229-3445-8D27-63AD00C6B1F8}"/>
              </a:ext>
            </a:extLst>
          </p:cNvPr>
          <p:cNvSpPr>
            <a:spLocks noGrp="1"/>
          </p:cNvSpPr>
          <p:nvPr>
            <p:ph type="sldNum" sz="quarter" idx="12"/>
          </p:nvPr>
        </p:nvSpPr>
        <p:spPr/>
        <p:txBody>
          <a:bodyPr/>
          <a:lstStyle/>
          <a:p>
            <a:fld id="{1A52E9EE-7C2D-A244-9F12-30FAF3391DAB}" type="slidenum">
              <a:rPr lang="en-US" smtClean="0"/>
              <a:t>‹#›</a:t>
            </a:fld>
            <a:endParaRPr lang="en-US"/>
          </a:p>
        </p:txBody>
      </p:sp>
    </p:spTree>
    <p:extLst>
      <p:ext uri="{BB962C8B-B14F-4D97-AF65-F5344CB8AC3E}">
        <p14:creationId xmlns:p14="http://schemas.microsoft.com/office/powerpoint/2010/main" val="95282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B64D9-21CB-7343-BA30-DD99C77A3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2D9AE7-24A5-5644-8641-CEF18EF3F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75C38-AEFB-7845-A72F-971770908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03E26-F552-E648-929D-6A95FAA8782A}" type="datetimeFigureOut">
              <a:rPr lang="en-US" smtClean="0"/>
              <a:t>10/26/20</a:t>
            </a:fld>
            <a:endParaRPr lang="en-US"/>
          </a:p>
        </p:txBody>
      </p:sp>
      <p:sp>
        <p:nvSpPr>
          <p:cNvPr id="5" name="Footer Placeholder 4">
            <a:extLst>
              <a:ext uri="{FF2B5EF4-FFF2-40B4-BE49-F238E27FC236}">
                <a16:creationId xmlns:a16="http://schemas.microsoft.com/office/drawing/2014/main" id="{3E0DF3FA-75E2-B34A-B2A7-DD365837A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0DA7B-26E0-9942-B3F7-F361B2795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2E9EE-7C2D-A244-9F12-30FAF3391DAB}" type="slidenum">
              <a:rPr lang="en-US" smtClean="0"/>
              <a:t>‹#›</a:t>
            </a:fld>
            <a:endParaRPr lang="en-US"/>
          </a:p>
        </p:txBody>
      </p:sp>
    </p:spTree>
    <p:extLst>
      <p:ext uri="{BB962C8B-B14F-4D97-AF65-F5344CB8AC3E}">
        <p14:creationId xmlns:p14="http://schemas.microsoft.com/office/powerpoint/2010/main" val="389116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14D7A71-F5DD-4C45-8917-09EBF061C177}"/>
              </a:ext>
            </a:extLst>
          </p:cNvPr>
          <p:cNvSpPr>
            <a:spLocks noGrp="1"/>
          </p:cNvSpPr>
          <p:nvPr>
            <p:ph type="title"/>
          </p:nvPr>
        </p:nvSpPr>
        <p:spPr>
          <a:xfrm>
            <a:off x="880281" y="921452"/>
            <a:ext cx="4985018" cy="3268639"/>
          </a:xfrm>
        </p:spPr>
        <p:txBody>
          <a:bodyPr vert="horz" lIns="91440" tIns="45720" rIns="91440" bIns="45720" rtlCol="0" anchor="b">
            <a:normAutofit/>
          </a:bodyPr>
          <a:lstStyle/>
          <a:p>
            <a:r>
              <a:rPr lang="en-US" sz="7200" b="1" kern="1200" dirty="0">
                <a:solidFill>
                  <a:schemeClr val="tx1"/>
                </a:solidFill>
                <a:latin typeface="+mj-lt"/>
                <a:ea typeface="+mj-ea"/>
                <a:cs typeface="+mj-cs"/>
              </a:rPr>
              <a:t>PREDICTING STARTUP SUCCESSES</a:t>
            </a:r>
          </a:p>
        </p:txBody>
      </p:sp>
      <p:sp>
        <p:nvSpPr>
          <p:cNvPr id="11" name="Freeform: Shape 10">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689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0511-B36C-8C48-A15C-4D95E934656C}"/>
              </a:ext>
            </a:extLst>
          </p:cNvPr>
          <p:cNvSpPr>
            <a:spLocks noGrp="1"/>
          </p:cNvSpPr>
          <p:nvPr>
            <p:ph type="title"/>
          </p:nvPr>
        </p:nvSpPr>
        <p:spPr/>
        <p:txBody>
          <a:bodyPr/>
          <a:lstStyle/>
          <a:p>
            <a:r>
              <a:rPr lang="en-US" dirty="0"/>
              <a:t>Tableau – Funding Rounds w/ Total Raised ($) For Planned Exits</a:t>
            </a:r>
          </a:p>
        </p:txBody>
      </p:sp>
      <p:pic>
        <p:nvPicPr>
          <p:cNvPr id="9" name="Content Placeholder 8" descr="Chart, scatter chart&#10;&#10;Description automatically generated">
            <a:extLst>
              <a:ext uri="{FF2B5EF4-FFF2-40B4-BE49-F238E27FC236}">
                <a16:creationId xmlns:a16="http://schemas.microsoft.com/office/drawing/2014/main" id="{299C5312-D35B-2D44-9F07-F6E0AF01EB9D}"/>
              </a:ext>
            </a:extLst>
          </p:cNvPr>
          <p:cNvPicPr>
            <a:picLocks noGrp="1" noChangeAspect="1"/>
          </p:cNvPicPr>
          <p:nvPr>
            <p:ph idx="1"/>
          </p:nvPr>
        </p:nvPicPr>
        <p:blipFill>
          <a:blip r:embed="rId3"/>
          <a:stretch>
            <a:fillRect/>
          </a:stretch>
        </p:blipFill>
        <p:spPr>
          <a:xfrm>
            <a:off x="838200" y="2363043"/>
            <a:ext cx="10515600" cy="1854101"/>
          </a:xfrm>
        </p:spPr>
      </p:pic>
    </p:spTree>
    <p:extLst>
      <p:ext uri="{BB962C8B-B14F-4D97-AF65-F5344CB8AC3E}">
        <p14:creationId xmlns:p14="http://schemas.microsoft.com/office/powerpoint/2010/main" val="140687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A706-705A-D44D-84DC-370A47F231E0}"/>
              </a:ext>
            </a:extLst>
          </p:cNvPr>
          <p:cNvSpPr>
            <a:spLocks noGrp="1"/>
          </p:cNvSpPr>
          <p:nvPr>
            <p:ph type="title"/>
          </p:nvPr>
        </p:nvSpPr>
        <p:spPr/>
        <p:txBody>
          <a:bodyPr/>
          <a:lstStyle/>
          <a:p>
            <a:r>
              <a:rPr lang="en-US" dirty="0"/>
              <a:t>Tableau – Funding Total Per Country</a:t>
            </a:r>
          </a:p>
        </p:txBody>
      </p:sp>
      <p:pic>
        <p:nvPicPr>
          <p:cNvPr id="5" name="Content Placeholder 4" descr="Map&#10;&#10;Description automatically generated">
            <a:extLst>
              <a:ext uri="{FF2B5EF4-FFF2-40B4-BE49-F238E27FC236}">
                <a16:creationId xmlns:a16="http://schemas.microsoft.com/office/drawing/2014/main" id="{2D120C49-F1A9-FC47-AD03-62C5D4F1EC6B}"/>
              </a:ext>
            </a:extLst>
          </p:cNvPr>
          <p:cNvPicPr>
            <a:picLocks noGrp="1" noChangeAspect="1"/>
          </p:cNvPicPr>
          <p:nvPr>
            <p:ph idx="1"/>
          </p:nvPr>
        </p:nvPicPr>
        <p:blipFill>
          <a:blip r:embed="rId2"/>
          <a:stretch>
            <a:fillRect/>
          </a:stretch>
        </p:blipFill>
        <p:spPr>
          <a:xfrm>
            <a:off x="1973943" y="1825625"/>
            <a:ext cx="8331199" cy="4351338"/>
          </a:xfrm>
        </p:spPr>
      </p:pic>
    </p:spTree>
    <p:extLst>
      <p:ext uri="{BB962C8B-B14F-4D97-AF65-F5344CB8AC3E}">
        <p14:creationId xmlns:p14="http://schemas.microsoft.com/office/powerpoint/2010/main" val="237516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75B1-E068-E24C-BD2A-38F7BDA4CB0C}"/>
              </a:ext>
            </a:extLst>
          </p:cNvPr>
          <p:cNvSpPr>
            <a:spLocks noGrp="1"/>
          </p:cNvSpPr>
          <p:nvPr>
            <p:ph type="title"/>
          </p:nvPr>
        </p:nvSpPr>
        <p:spPr/>
        <p:txBody>
          <a:bodyPr/>
          <a:lstStyle/>
          <a:p>
            <a:r>
              <a:rPr lang="en-US" dirty="0"/>
              <a:t>Tableau – Amount Raised Per Industry</a:t>
            </a:r>
          </a:p>
        </p:txBody>
      </p:sp>
      <p:pic>
        <p:nvPicPr>
          <p:cNvPr id="5" name="Content Placeholder 4">
            <a:extLst>
              <a:ext uri="{FF2B5EF4-FFF2-40B4-BE49-F238E27FC236}">
                <a16:creationId xmlns:a16="http://schemas.microsoft.com/office/drawing/2014/main" id="{7ADB4716-19EE-034F-AB8D-449D3CEAF91F}"/>
              </a:ext>
            </a:extLst>
          </p:cNvPr>
          <p:cNvPicPr>
            <a:picLocks noGrp="1" noChangeAspect="1"/>
          </p:cNvPicPr>
          <p:nvPr>
            <p:ph idx="1"/>
          </p:nvPr>
        </p:nvPicPr>
        <p:blipFill>
          <a:blip r:embed="rId2"/>
          <a:stretch>
            <a:fillRect/>
          </a:stretch>
        </p:blipFill>
        <p:spPr>
          <a:xfrm>
            <a:off x="2705546" y="1825625"/>
            <a:ext cx="6780908" cy="4351338"/>
          </a:xfrm>
        </p:spPr>
      </p:pic>
    </p:spTree>
    <p:extLst>
      <p:ext uri="{BB962C8B-B14F-4D97-AF65-F5344CB8AC3E}">
        <p14:creationId xmlns:p14="http://schemas.microsoft.com/office/powerpoint/2010/main" val="313982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D673-AD4A-5747-82F9-788ECFF2EF7A}"/>
              </a:ext>
            </a:extLst>
          </p:cNvPr>
          <p:cNvSpPr>
            <a:spLocks noGrp="1"/>
          </p:cNvSpPr>
          <p:nvPr>
            <p:ph type="title"/>
          </p:nvPr>
        </p:nvSpPr>
        <p:spPr/>
        <p:txBody>
          <a:bodyPr>
            <a:normAutofit/>
          </a:bodyPr>
          <a:lstStyle/>
          <a:p>
            <a:r>
              <a:rPr lang="en-US" dirty="0"/>
              <a:t>Results</a:t>
            </a:r>
            <a:br>
              <a:rPr lang="en-US" dirty="0"/>
            </a:br>
            <a:endParaRPr lang="en-US" dirty="0"/>
          </a:p>
        </p:txBody>
      </p:sp>
      <p:sp>
        <p:nvSpPr>
          <p:cNvPr id="5" name="TextBox 4">
            <a:extLst>
              <a:ext uri="{FF2B5EF4-FFF2-40B4-BE49-F238E27FC236}">
                <a16:creationId xmlns:a16="http://schemas.microsoft.com/office/drawing/2014/main" id="{E9E32E9C-09DE-E14F-94B4-715B80C0ADC0}"/>
              </a:ext>
            </a:extLst>
          </p:cNvPr>
          <p:cNvSpPr txBox="1"/>
          <p:nvPr/>
        </p:nvSpPr>
        <p:spPr>
          <a:xfrm>
            <a:off x="8445046" y="3028890"/>
            <a:ext cx="3471863" cy="400110"/>
          </a:xfrm>
          <a:prstGeom prst="rect">
            <a:avLst/>
          </a:prstGeom>
          <a:noFill/>
        </p:spPr>
        <p:txBody>
          <a:bodyPr wrap="square" rtlCol="0">
            <a:spAutoFit/>
          </a:bodyPr>
          <a:lstStyle/>
          <a:p>
            <a:r>
              <a:rPr lang="en-US" sz="2000" dirty="0"/>
              <a:t>More Money = More Success</a:t>
            </a:r>
          </a:p>
        </p:txBody>
      </p:sp>
      <p:pic>
        <p:nvPicPr>
          <p:cNvPr id="9" name="Picture 2">
            <a:extLst>
              <a:ext uri="{FF2B5EF4-FFF2-40B4-BE49-F238E27FC236}">
                <a16:creationId xmlns:a16="http://schemas.microsoft.com/office/drawing/2014/main" id="{0EC34908-D2CD-B54E-B3DB-60A6039C2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71" y="2038237"/>
            <a:ext cx="6997700" cy="3403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9D80F2A-E965-574A-8E71-8985A4B4E173}"/>
              </a:ext>
            </a:extLst>
          </p:cNvPr>
          <p:cNvCxnSpPr>
            <a:cxnSpLocks/>
          </p:cNvCxnSpPr>
          <p:nvPr/>
        </p:nvCxnSpPr>
        <p:spPr>
          <a:xfrm flipH="1">
            <a:off x="6930570" y="3366294"/>
            <a:ext cx="1524001" cy="133820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9244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D673-AD4A-5747-82F9-788ECFF2EF7A}"/>
              </a:ext>
            </a:extLst>
          </p:cNvPr>
          <p:cNvSpPr>
            <a:spLocks noGrp="1"/>
          </p:cNvSpPr>
          <p:nvPr>
            <p:ph type="title"/>
          </p:nvPr>
        </p:nvSpPr>
        <p:spPr/>
        <p:txBody>
          <a:bodyPr>
            <a:normAutofit/>
          </a:bodyPr>
          <a:lstStyle/>
          <a:p>
            <a:r>
              <a:rPr lang="en-US" dirty="0"/>
              <a:t>Results</a:t>
            </a:r>
            <a:br>
              <a:rPr lang="en-US" dirty="0"/>
            </a:br>
            <a:endParaRPr lang="en-US" dirty="0"/>
          </a:p>
        </p:txBody>
      </p:sp>
      <p:sp>
        <p:nvSpPr>
          <p:cNvPr id="3" name="TextBox 2">
            <a:extLst>
              <a:ext uri="{FF2B5EF4-FFF2-40B4-BE49-F238E27FC236}">
                <a16:creationId xmlns:a16="http://schemas.microsoft.com/office/drawing/2014/main" id="{D5FADD67-CBB6-214C-A8CC-47EEE4771E00}"/>
              </a:ext>
            </a:extLst>
          </p:cNvPr>
          <p:cNvSpPr txBox="1"/>
          <p:nvPr/>
        </p:nvSpPr>
        <p:spPr>
          <a:xfrm>
            <a:off x="7663543" y="2406712"/>
            <a:ext cx="3933371" cy="646331"/>
          </a:xfrm>
          <a:prstGeom prst="rect">
            <a:avLst/>
          </a:prstGeom>
          <a:noFill/>
        </p:spPr>
        <p:txBody>
          <a:bodyPr wrap="square" rtlCol="0">
            <a:spAutoFit/>
          </a:bodyPr>
          <a:lstStyle/>
          <a:p>
            <a:r>
              <a:rPr lang="en-US" dirty="0"/>
              <a:t>Manufacturing and Education companies are more likely to fail</a:t>
            </a:r>
          </a:p>
        </p:txBody>
      </p:sp>
      <p:sp>
        <p:nvSpPr>
          <p:cNvPr id="7" name="TextBox 6">
            <a:extLst>
              <a:ext uri="{FF2B5EF4-FFF2-40B4-BE49-F238E27FC236}">
                <a16:creationId xmlns:a16="http://schemas.microsoft.com/office/drawing/2014/main" id="{DD08DC82-B12A-BD40-84E4-DBEF5296C84D}"/>
              </a:ext>
            </a:extLst>
          </p:cNvPr>
          <p:cNvSpPr txBox="1"/>
          <p:nvPr/>
        </p:nvSpPr>
        <p:spPr>
          <a:xfrm>
            <a:off x="7663543" y="3740037"/>
            <a:ext cx="3933371" cy="646331"/>
          </a:xfrm>
          <a:prstGeom prst="rect">
            <a:avLst/>
          </a:prstGeom>
          <a:noFill/>
        </p:spPr>
        <p:txBody>
          <a:bodyPr wrap="square" rtlCol="0">
            <a:spAutoFit/>
          </a:bodyPr>
          <a:lstStyle/>
          <a:p>
            <a:r>
              <a:rPr lang="en-US" dirty="0"/>
              <a:t>Software, analytics, and cybersecurity companies are more likely to succeed </a:t>
            </a:r>
          </a:p>
        </p:txBody>
      </p:sp>
      <p:pic>
        <p:nvPicPr>
          <p:cNvPr id="31" name="Picture 2">
            <a:extLst>
              <a:ext uri="{FF2B5EF4-FFF2-40B4-BE49-F238E27FC236}">
                <a16:creationId xmlns:a16="http://schemas.microsoft.com/office/drawing/2014/main" id="{1FF5E01E-18A3-1F41-821F-867303721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71" y="2038237"/>
            <a:ext cx="6997700" cy="3403600"/>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8DEFD734-71F4-6A44-B7A7-9899F0F8E62E}"/>
              </a:ext>
            </a:extLst>
          </p:cNvPr>
          <p:cNvCxnSpPr>
            <a:cxnSpLocks/>
          </p:cNvCxnSpPr>
          <p:nvPr/>
        </p:nvCxnSpPr>
        <p:spPr>
          <a:xfrm flipH="1">
            <a:off x="4992915" y="2714171"/>
            <a:ext cx="2583542" cy="1451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F4EEEA84-BDF8-2C40-BC96-976A7A577F79}"/>
              </a:ext>
            </a:extLst>
          </p:cNvPr>
          <p:cNvCxnSpPr>
            <a:cxnSpLocks/>
          </p:cNvCxnSpPr>
          <p:nvPr/>
        </p:nvCxnSpPr>
        <p:spPr>
          <a:xfrm flipH="1">
            <a:off x="4992915" y="2714171"/>
            <a:ext cx="2583542" cy="3388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A714BA0D-3480-C94C-B59C-5A6C1D913414}"/>
              </a:ext>
            </a:extLst>
          </p:cNvPr>
          <p:cNvCxnSpPr/>
          <p:nvPr/>
        </p:nvCxnSpPr>
        <p:spPr>
          <a:xfrm flipH="1" flipV="1">
            <a:off x="5355771" y="3740037"/>
            <a:ext cx="2336800" cy="3239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53D6D069-69ED-8745-B126-760642859D13}"/>
              </a:ext>
            </a:extLst>
          </p:cNvPr>
          <p:cNvCxnSpPr/>
          <p:nvPr/>
        </p:nvCxnSpPr>
        <p:spPr>
          <a:xfrm flipH="1" flipV="1">
            <a:off x="5471885" y="3998687"/>
            <a:ext cx="2220686" cy="645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Straight Arrow Connector 36">
            <a:extLst>
              <a:ext uri="{FF2B5EF4-FFF2-40B4-BE49-F238E27FC236}">
                <a16:creationId xmlns:a16="http://schemas.microsoft.com/office/drawing/2014/main" id="{F69950DC-F7CD-6249-A63D-0E2BA102C3FC}"/>
              </a:ext>
            </a:extLst>
          </p:cNvPr>
          <p:cNvCxnSpPr/>
          <p:nvPr/>
        </p:nvCxnSpPr>
        <p:spPr>
          <a:xfrm flipH="1">
            <a:off x="5573485" y="4063203"/>
            <a:ext cx="2119086" cy="1314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8132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D673-AD4A-5747-82F9-788ECFF2EF7A}"/>
              </a:ext>
            </a:extLst>
          </p:cNvPr>
          <p:cNvSpPr>
            <a:spLocks noGrp="1"/>
          </p:cNvSpPr>
          <p:nvPr>
            <p:ph type="title"/>
          </p:nvPr>
        </p:nvSpPr>
        <p:spPr/>
        <p:txBody>
          <a:bodyPr>
            <a:normAutofit/>
          </a:bodyPr>
          <a:lstStyle/>
          <a:p>
            <a:r>
              <a:rPr lang="en-US" dirty="0"/>
              <a:t>Results</a:t>
            </a:r>
            <a:br>
              <a:rPr lang="en-US" dirty="0"/>
            </a:br>
            <a:endParaRPr lang="en-US" dirty="0"/>
          </a:p>
        </p:txBody>
      </p:sp>
      <p:pic>
        <p:nvPicPr>
          <p:cNvPr id="6" name="Picture 2">
            <a:extLst>
              <a:ext uri="{FF2B5EF4-FFF2-40B4-BE49-F238E27FC236}">
                <a16:creationId xmlns:a16="http://schemas.microsoft.com/office/drawing/2014/main" id="{AD3D3A72-4B44-2C40-AD01-680DD453B8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4871" y="2038237"/>
            <a:ext cx="6997700" cy="340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E32E9C-09DE-E14F-94B4-715B80C0ADC0}"/>
              </a:ext>
            </a:extLst>
          </p:cNvPr>
          <p:cNvSpPr txBox="1"/>
          <p:nvPr/>
        </p:nvSpPr>
        <p:spPr>
          <a:xfrm>
            <a:off x="7692571" y="4263334"/>
            <a:ext cx="4354286" cy="400110"/>
          </a:xfrm>
          <a:prstGeom prst="rect">
            <a:avLst/>
          </a:prstGeom>
          <a:noFill/>
        </p:spPr>
        <p:txBody>
          <a:bodyPr wrap="square" rtlCol="0">
            <a:spAutoFit/>
          </a:bodyPr>
          <a:lstStyle/>
          <a:p>
            <a:r>
              <a:rPr lang="en-US" sz="2000" dirty="0"/>
              <a:t>More Funding Rounds = More Success</a:t>
            </a:r>
          </a:p>
        </p:txBody>
      </p:sp>
      <p:sp>
        <p:nvSpPr>
          <p:cNvPr id="8" name="TextBox 7">
            <a:extLst>
              <a:ext uri="{FF2B5EF4-FFF2-40B4-BE49-F238E27FC236}">
                <a16:creationId xmlns:a16="http://schemas.microsoft.com/office/drawing/2014/main" id="{C77B4CC3-D82B-B04A-83C8-D875A9936D63}"/>
              </a:ext>
            </a:extLst>
          </p:cNvPr>
          <p:cNvSpPr txBox="1"/>
          <p:nvPr/>
        </p:nvSpPr>
        <p:spPr>
          <a:xfrm>
            <a:off x="7692571" y="3205467"/>
            <a:ext cx="4065816" cy="707886"/>
          </a:xfrm>
          <a:prstGeom prst="rect">
            <a:avLst/>
          </a:prstGeom>
          <a:noFill/>
        </p:spPr>
        <p:txBody>
          <a:bodyPr wrap="square" rtlCol="0">
            <a:spAutoFit/>
          </a:bodyPr>
          <a:lstStyle/>
          <a:p>
            <a:r>
              <a:rPr lang="en-US" sz="2000" dirty="0"/>
              <a:t>Increased time between later rounds leads to higher rates of success</a:t>
            </a:r>
          </a:p>
        </p:txBody>
      </p:sp>
      <p:sp>
        <p:nvSpPr>
          <p:cNvPr id="10" name="TextBox 9">
            <a:extLst>
              <a:ext uri="{FF2B5EF4-FFF2-40B4-BE49-F238E27FC236}">
                <a16:creationId xmlns:a16="http://schemas.microsoft.com/office/drawing/2014/main" id="{F5FAE7BD-8711-0642-82F2-A3195620A40E}"/>
              </a:ext>
            </a:extLst>
          </p:cNvPr>
          <p:cNvSpPr txBox="1"/>
          <p:nvPr/>
        </p:nvSpPr>
        <p:spPr>
          <a:xfrm>
            <a:off x="7692571" y="1747486"/>
            <a:ext cx="4209144" cy="707886"/>
          </a:xfrm>
          <a:prstGeom prst="rect">
            <a:avLst/>
          </a:prstGeom>
          <a:noFill/>
        </p:spPr>
        <p:txBody>
          <a:bodyPr wrap="square" rtlCol="0">
            <a:spAutoFit/>
          </a:bodyPr>
          <a:lstStyle/>
          <a:p>
            <a:r>
              <a:rPr lang="en-US" sz="2000" dirty="0"/>
              <a:t>Longer time between seed and Series A leads to a higher rate of failure</a:t>
            </a:r>
          </a:p>
        </p:txBody>
      </p:sp>
      <p:cxnSp>
        <p:nvCxnSpPr>
          <p:cNvPr id="11" name="Straight Arrow Connector 10">
            <a:extLst>
              <a:ext uri="{FF2B5EF4-FFF2-40B4-BE49-F238E27FC236}">
                <a16:creationId xmlns:a16="http://schemas.microsoft.com/office/drawing/2014/main" id="{B6914F4A-EDB1-C54E-B8D8-2A4DA5B35624}"/>
              </a:ext>
            </a:extLst>
          </p:cNvPr>
          <p:cNvCxnSpPr>
            <a:cxnSpLocks/>
          </p:cNvCxnSpPr>
          <p:nvPr/>
        </p:nvCxnSpPr>
        <p:spPr>
          <a:xfrm flipH="1">
            <a:off x="4702630" y="2148114"/>
            <a:ext cx="2888341" cy="8273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7E81E5A1-76F9-D141-B577-2F9F8BFA2117}"/>
              </a:ext>
            </a:extLst>
          </p:cNvPr>
          <p:cNvCxnSpPr>
            <a:stCxn id="6" idx="3"/>
          </p:cNvCxnSpPr>
          <p:nvPr/>
        </p:nvCxnSpPr>
        <p:spPr>
          <a:xfrm flipH="1">
            <a:off x="5863771" y="3740037"/>
            <a:ext cx="1828800" cy="7739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902F6C2-73EA-AC4C-8787-9C14BBE4FAF0}"/>
              </a:ext>
            </a:extLst>
          </p:cNvPr>
          <p:cNvCxnSpPr/>
          <p:nvPr/>
        </p:nvCxnSpPr>
        <p:spPr>
          <a:xfrm flipH="1">
            <a:off x="6937829" y="4513943"/>
            <a:ext cx="653142" cy="188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9777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C097-7AE3-5F45-A5BE-8DC6E4B93FC6}"/>
              </a:ext>
            </a:extLst>
          </p:cNvPr>
          <p:cNvSpPr>
            <a:spLocks noGrp="1"/>
          </p:cNvSpPr>
          <p:nvPr>
            <p:ph type="title"/>
          </p:nvPr>
        </p:nvSpPr>
        <p:spPr>
          <a:xfrm>
            <a:off x="1286933" y="1327438"/>
            <a:ext cx="6247722" cy="1461778"/>
          </a:xfrm>
        </p:spPr>
        <p:txBody>
          <a:bodyPr anchor="t">
            <a:normAutofit/>
          </a:bodyPr>
          <a:lstStyle/>
          <a:p>
            <a:r>
              <a:rPr lang="en-US" dirty="0"/>
              <a:t>ROC AUC Score</a:t>
            </a:r>
            <a:br>
              <a:rPr lang="en-US" dirty="0"/>
            </a:br>
            <a:r>
              <a:rPr lang="en-US" dirty="0"/>
              <a:t>Increased to</a:t>
            </a:r>
          </a:p>
        </p:txBody>
      </p:sp>
      <p:sp>
        <p:nvSpPr>
          <p:cNvPr id="3" name="Content Placeholder 2">
            <a:extLst>
              <a:ext uri="{FF2B5EF4-FFF2-40B4-BE49-F238E27FC236}">
                <a16:creationId xmlns:a16="http://schemas.microsoft.com/office/drawing/2014/main" id="{36F5FEC8-CBCA-C344-B5E8-20667B91290A}"/>
              </a:ext>
            </a:extLst>
          </p:cNvPr>
          <p:cNvSpPr>
            <a:spLocks noGrp="1"/>
          </p:cNvSpPr>
          <p:nvPr>
            <p:ph idx="1"/>
          </p:nvPr>
        </p:nvSpPr>
        <p:spPr>
          <a:xfrm>
            <a:off x="1286934" y="2946169"/>
            <a:ext cx="6247722" cy="3088871"/>
          </a:xfrm>
        </p:spPr>
        <p:txBody>
          <a:bodyPr>
            <a:normAutofit/>
          </a:bodyPr>
          <a:lstStyle/>
          <a:p>
            <a:pPr marL="0" indent="0">
              <a:buNone/>
            </a:pPr>
            <a:endParaRPr lang="en-US" sz="2400" dirty="0"/>
          </a:p>
          <a:p>
            <a:pPr marL="0" indent="0" algn="ctr">
              <a:buNone/>
            </a:pPr>
            <a:r>
              <a:rPr lang="en-US" sz="9600" dirty="0"/>
              <a:t>72%</a:t>
            </a:r>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808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25E636-BDAA-E44A-AD3C-34E705A8A70D}"/>
              </a:ext>
            </a:extLst>
          </p:cNvPr>
          <p:cNvSpPr>
            <a:spLocks noGrp="1"/>
          </p:cNvSpPr>
          <p:nvPr>
            <p:ph type="ctrTitle"/>
          </p:nvPr>
        </p:nvSpPr>
        <p:spPr>
          <a:xfrm>
            <a:off x="880281" y="921452"/>
            <a:ext cx="4985018" cy="3268639"/>
          </a:xfrm>
        </p:spPr>
        <p:txBody>
          <a:bodyPr anchor="b">
            <a:normAutofit/>
          </a:bodyPr>
          <a:lstStyle/>
          <a:p>
            <a:pPr algn="l"/>
            <a:r>
              <a:rPr lang="en-US" sz="7200" dirty="0"/>
              <a:t>Thank you</a:t>
            </a:r>
          </a:p>
        </p:txBody>
      </p:sp>
      <p:sp>
        <p:nvSpPr>
          <p:cNvPr id="12" name="Freeform: Shape 11">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225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A5638-13C5-B145-A918-11185610D41D}"/>
              </a:ext>
            </a:extLst>
          </p:cNvPr>
          <p:cNvSpPr>
            <a:spLocks noGrp="1"/>
          </p:cNvSpPr>
          <p:nvPr>
            <p:ph type="title"/>
          </p:nvPr>
        </p:nvSpPr>
        <p:spPr>
          <a:xfrm>
            <a:off x="1286933" y="1327438"/>
            <a:ext cx="6247722" cy="1461778"/>
          </a:xfrm>
        </p:spPr>
        <p:txBody>
          <a:bodyPr anchor="t">
            <a:normAutofit/>
          </a:bodyPr>
          <a:lstStyle/>
          <a:p>
            <a:r>
              <a:rPr lang="en-US" dirty="0"/>
              <a:t>Venture Capital Is A Two-Sided Market</a:t>
            </a:r>
          </a:p>
        </p:txBody>
      </p:sp>
      <p:sp>
        <p:nvSpPr>
          <p:cNvPr id="3" name="Content Placeholder 2">
            <a:extLst>
              <a:ext uri="{FF2B5EF4-FFF2-40B4-BE49-F238E27FC236}">
                <a16:creationId xmlns:a16="http://schemas.microsoft.com/office/drawing/2014/main" id="{F459A2B0-A398-8244-98F6-2B278AAAEF46}"/>
              </a:ext>
            </a:extLst>
          </p:cNvPr>
          <p:cNvSpPr>
            <a:spLocks noGrp="1"/>
          </p:cNvSpPr>
          <p:nvPr>
            <p:ph idx="1"/>
          </p:nvPr>
        </p:nvSpPr>
        <p:spPr>
          <a:xfrm>
            <a:off x="1286934" y="2946169"/>
            <a:ext cx="6247722" cy="1170485"/>
          </a:xfrm>
        </p:spPr>
        <p:txBody>
          <a:bodyPr>
            <a:normAutofit/>
          </a:bodyPr>
          <a:lstStyle/>
          <a:p>
            <a:r>
              <a:rPr lang="en-US" sz="2400" dirty="0"/>
              <a:t>VCs raise capital from limited partners, and </a:t>
            </a:r>
          </a:p>
          <a:p>
            <a:r>
              <a:rPr lang="en-US" sz="2400" dirty="0"/>
              <a:t>Startups raise money from VCs </a:t>
            </a:r>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0B4A02AD-A2CF-CC41-A003-681D16C99244}"/>
              </a:ext>
            </a:extLst>
          </p:cNvPr>
          <p:cNvSpPr/>
          <p:nvPr/>
        </p:nvSpPr>
        <p:spPr>
          <a:xfrm>
            <a:off x="1286933" y="4719739"/>
            <a:ext cx="8907375" cy="430887"/>
          </a:xfrm>
          <a:prstGeom prst="rect">
            <a:avLst/>
          </a:prstGeom>
        </p:spPr>
        <p:txBody>
          <a:bodyPr wrap="none">
            <a:spAutoFit/>
          </a:bodyPr>
          <a:lstStyle/>
          <a:p>
            <a:r>
              <a:rPr lang="en-US" sz="2200" i="1" dirty="0">
                <a:solidFill>
                  <a:schemeClr val="bg1"/>
                </a:solidFill>
                <a:highlight>
                  <a:srgbClr val="000000"/>
                </a:highlight>
                <a:latin typeface="+mj-lt"/>
              </a:rPr>
              <a:t> BUT HOW DO INVESTORS AT ALL LAYERS OF THE CAPITAL STACK CASH OUT?</a:t>
            </a:r>
            <a:r>
              <a:rPr lang="en-US" sz="2200" i="1" dirty="0">
                <a:highlight>
                  <a:srgbClr val="000000"/>
                </a:highlight>
                <a:latin typeface="+mj-lt"/>
              </a:rPr>
              <a:t>.</a:t>
            </a:r>
            <a:r>
              <a:rPr lang="en-US" sz="2200" i="1" dirty="0">
                <a:solidFill>
                  <a:schemeClr val="bg1"/>
                </a:solidFill>
                <a:highlight>
                  <a:srgbClr val="000000"/>
                </a:highlight>
                <a:latin typeface="+mj-lt"/>
              </a:rPr>
              <a:t> </a:t>
            </a:r>
          </a:p>
        </p:txBody>
      </p:sp>
    </p:spTree>
    <p:extLst>
      <p:ext uri="{BB962C8B-B14F-4D97-AF65-F5344CB8AC3E}">
        <p14:creationId xmlns:p14="http://schemas.microsoft.com/office/powerpoint/2010/main" val="130332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algreens sues Theranos alleging breach of contract - Chicago Tribune">
            <a:extLst>
              <a:ext uri="{FF2B5EF4-FFF2-40B4-BE49-F238E27FC236}">
                <a16:creationId xmlns:a16="http://schemas.microsoft.com/office/drawing/2014/main" id="{E625822F-3F07-1F46-B3E0-A0AFBA701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7224" y="2980771"/>
            <a:ext cx="3020224" cy="1337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337B97-6572-D148-BFC7-975EA94398B7}"/>
              </a:ext>
            </a:extLst>
          </p:cNvPr>
          <p:cNvSpPr>
            <a:spLocks noGrp="1"/>
          </p:cNvSpPr>
          <p:nvPr>
            <p:ph type="title"/>
          </p:nvPr>
        </p:nvSpPr>
        <p:spPr/>
        <p:txBody>
          <a:bodyPr/>
          <a:lstStyle/>
          <a:p>
            <a:r>
              <a:rPr lang="en-US" dirty="0"/>
              <a:t>Liquidity Events </a:t>
            </a:r>
          </a:p>
        </p:txBody>
      </p:sp>
      <p:sp>
        <p:nvSpPr>
          <p:cNvPr id="4" name="Text Placeholder 3">
            <a:extLst>
              <a:ext uri="{FF2B5EF4-FFF2-40B4-BE49-F238E27FC236}">
                <a16:creationId xmlns:a16="http://schemas.microsoft.com/office/drawing/2014/main" id="{356FE31B-E173-1947-9EB7-072737188E1D}"/>
              </a:ext>
            </a:extLst>
          </p:cNvPr>
          <p:cNvSpPr>
            <a:spLocks noGrp="1"/>
          </p:cNvSpPr>
          <p:nvPr>
            <p:ph type="body" idx="1"/>
          </p:nvPr>
        </p:nvSpPr>
        <p:spPr>
          <a:xfrm>
            <a:off x="839788" y="1626821"/>
            <a:ext cx="5157787" cy="823912"/>
          </a:xfrm>
        </p:spPr>
        <p:txBody>
          <a:bodyPr/>
          <a:lstStyle/>
          <a:p>
            <a:pPr algn="ctr"/>
            <a:r>
              <a:rPr lang="en-US" i="1" dirty="0">
                <a:solidFill>
                  <a:schemeClr val="bg1"/>
                </a:solidFill>
                <a:highlight>
                  <a:srgbClr val="000000"/>
                </a:highlight>
                <a:latin typeface="+mj-lt"/>
              </a:rPr>
              <a:t> SUCCESSFUL EXITS</a:t>
            </a:r>
            <a:r>
              <a:rPr lang="en-US" i="1" dirty="0">
                <a:highlight>
                  <a:srgbClr val="000000"/>
                </a:highlight>
                <a:latin typeface="+mj-lt"/>
              </a:rPr>
              <a:t>.</a:t>
            </a:r>
          </a:p>
        </p:txBody>
      </p:sp>
      <p:sp>
        <p:nvSpPr>
          <p:cNvPr id="5" name="Text Placeholder 4">
            <a:extLst>
              <a:ext uri="{FF2B5EF4-FFF2-40B4-BE49-F238E27FC236}">
                <a16:creationId xmlns:a16="http://schemas.microsoft.com/office/drawing/2014/main" id="{477F6B0E-0AC2-E644-A5EE-549EB85B8FB5}"/>
              </a:ext>
            </a:extLst>
          </p:cNvPr>
          <p:cNvSpPr>
            <a:spLocks noGrp="1"/>
          </p:cNvSpPr>
          <p:nvPr>
            <p:ph type="body" sz="quarter" idx="3"/>
          </p:nvPr>
        </p:nvSpPr>
        <p:spPr>
          <a:xfrm>
            <a:off x="6169024" y="1625042"/>
            <a:ext cx="5183188" cy="823912"/>
          </a:xfrm>
        </p:spPr>
        <p:txBody>
          <a:bodyPr/>
          <a:lstStyle/>
          <a:p>
            <a:pPr algn="ctr"/>
            <a:r>
              <a:rPr lang="en-US" i="1" dirty="0">
                <a:solidFill>
                  <a:schemeClr val="bg1"/>
                </a:solidFill>
                <a:highlight>
                  <a:srgbClr val="000000"/>
                </a:highlight>
                <a:latin typeface="+mj-lt"/>
              </a:rPr>
              <a:t> FAILED EXITS</a:t>
            </a:r>
            <a:r>
              <a:rPr lang="en-US" i="1" dirty="0">
                <a:highlight>
                  <a:srgbClr val="000000"/>
                </a:highlight>
                <a:latin typeface="+mj-lt"/>
              </a:rPr>
              <a:t>.</a:t>
            </a:r>
          </a:p>
        </p:txBody>
      </p:sp>
      <p:pic>
        <p:nvPicPr>
          <p:cNvPr id="2054" name="Picture 6" descr="Streaming service Quibi snags Snap and Pandora vet Tom Conrad as chief  product officer | TechCrunch">
            <a:extLst>
              <a:ext uri="{FF2B5EF4-FFF2-40B4-BE49-F238E27FC236}">
                <a16:creationId xmlns:a16="http://schemas.microsoft.com/office/drawing/2014/main" id="{79F45BA3-DB97-AF4F-A5FA-7E0CBA652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664" r="6731"/>
          <a:stretch/>
        </p:blipFill>
        <p:spPr bwMode="auto">
          <a:xfrm>
            <a:off x="7696822" y="4293415"/>
            <a:ext cx="2221028" cy="17043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libaba | The Org">
            <a:extLst>
              <a:ext uri="{FF2B5EF4-FFF2-40B4-BE49-F238E27FC236}">
                <a16:creationId xmlns:a16="http://schemas.microsoft.com/office/drawing/2014/main" id="{5813E051-60F6-E24B-AED2-1F79BED2D0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4207" b="29928"/>
          <a:stretch/>
        </p:blipFill>
        <p:spPr bwMode="auto">
          <a:xfrm>
            <a:off x="2509411" y="3202384"/>
            <a:ext cx="1927964" cy="10200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ollar Shave Club - Wikipedia">
            <a:extLst>
              <a:ext uri="{FF2B5EF4-FFF2-40B4-BE49-F238E27FC236}">
                <a16:creationId xmlns:a16="http://schemas.microsoft.com/office/drawing/2014/main" id="{F160FF64-CC4D-6E49-B5C5-7EA6DB36DC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324" y="4695113"/>
            <a:ext cx="1442474" cy="130270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861F55D2-C837-5D40-A6AF-9741A728C641}"/>
              </a:ext>
            </a:extLst>
          </p:cNvPr>
          <p:cNvSpPr txBox="1">
            <a:spLocks/>
          </p:cNvSpPr>
          <p:nvPr/>
        </p:nvSpPr>
        <p:spPr>
          <a:xfrm rot="5400000">
            <a:off x="9282655" y="3993725"/>
            <a:ext cx="2868781" cy="57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American Typewriter" panose="02090604020004020304" pitchFamily="18" charset="77"/>
              </a:rPr>
              <a:t>Closed down</a:t>
            </a:r>
          </a:p>
        </p:txBody>
      </p:sp>
      <p:cxnSp>
        <p:nvCxnSpPr>
          <p:cNvPr id="10" name="Straight Connector 9">
            <a:extLst>
              <a:ext uri="{FF2B5EF4-FFF2-40B4-BE49-F238E27FC236}">
                <a16:creationId xmlns:a16="http://schemas.microsoft.com/office/drawing/2014/main" id="{56FE4E6D-95BB-F646-9BF2-C95C5D498A32}"/>
              </a:ext>
            </a:extLst>
          </p:cNvPr>
          <p:cNvCxnSpPr>
            <a:cxnSpLocks/>
          </p:cNvCxnSpPr>
          <p:nvPr/>
        </p:nvCxnSpPr>
        <p:spPr>
          <a:xfrm>
            <a:off x="6096000" y="2206171"/>
            <a:ext cx="0" cy="4174489"/>
          </a:xfrm>
          <a:prstGeom prst="line">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B2CECAAE-1015-864F-A2DC-1CFA135CC482}"/>
              </a:ext>
            </a:extLst>
          </p:cNvPr>
          <p:cNvSpPr txBox="1">
            <a:spLocks/>
          </p:cNvSpPr>
          <p:nvPr/>
        </p:nvSpPr>
        <p:spPr>
          <a:xfrm rot="16200000">
            <a:off x="1011266" y="3514416"/>
            <a:ext cx="1092534" cy="57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American Typewriter" panose="02090604020004020304" pitchFamily="18" charset="77"/>
              </a:rPr>
              <a:t>IPO</a:t>
            </a:r>
          </a:p>
        </p:txBody>
      </p:sp>
      <p:sp>
        <p:nvSpPr>
          <p:cNvPr id="25" name="Content Placeholder 2">
            <a:extLst>
              <a:ext uri="{FF2B5EF4-FFF2-40B4-BE49-F238E27FC236}">
                <a16:creationId xmlns:a16="http://schemas.microsoft.com/office/drawing/2014/main" id="{7940B00E-B482-5549-B06A-88CC2D314AF8}"/>
              </a:ext>
            </a:extLst>
          </p:cNvPr>
          <p:cNvSpPr txBox="1">
            <a:spLocks/>
          </p:cNvSpPr>
          <p:nvPr/>
        </p:nvSpPr>
        <p:spPr>
          <a:xfrm rot="16200000">
            <a:off x="1011267" y="5161657"/>
            <a:ext cx="1092534" cy="57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American Typewriter" panose="02090604020004020304" pitchFamily="18" charset="77"/>
              </a:rPr>
              <a:t>M&amp;A</a:t>
            </a:r>
          </a:p>
        </p:txBody>
      </p:sp>
    </p:spTree>
    <p:extLst>
      <p:ext uri="{BB962C8B-B14F-4D97-AF65-F5344CB8AC3E}">
        <p14:creationId xmlns:p14="http://schemas.microsoft.com/office/powerpoint/2010/main" val="201064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D950E-AB88-524B-A20F-090A737C2305}"/>
              </a:ext>
            </a:extLst>
          </p:cNvPr>
          <p:cNvSpPr>
            <a:spLocks noGrp="1"/>
          </p:cNvSpPr>
          <p:nvPr>
            <p:ph type="title"/>
          </p:nvPr>
        </p:nvSpPr>
        <p:spPr>
          <a:xfrm>
            <a:off x="1286933" y="1327438"/>
            <a:ext cx="6247722" cy="1461778"/>
          </a:xfrm>
        </p:spPr>
        <p:txBody>
          <a:bodyPr anchor="t">
            <a:normAutofit/>
          </a:bodyPr>
          <a:lstStyle/>
          <a:p>
            <a:r>
              <a:rPr lang="en-US" dirty="0"/>
              <a:t>Goal of Model</a:t>
            </a:r>
          </a:p>
        </p:txBody>
      </p:sp>
      <p:sp>
        <p:nvSpPr>
          <p:cNvPr id="3" name="Content Placeholder 2">
            <a:extLst>
              <a:ext uri="{FF2B5EF4-FFF2-40B4-BE49-F238E27FC236}">
                <a16:creationId xmlns:a16="http://schemas.microsoft.com/office/drawing/2014/main" id="{625D2B43-C7A9-5347-90A9-B05CE4002FB5}"/>
              </a:ext>
            </a:extLst>
          </p:cNvPr>
          <p:cNvSpPr>
            <a:spLocks noGrp="1"/>
          </p:cNvSpPr>
          <p:nvPr>
            <p:ph idx="1"/>
          </p:nvPr>
        </p:nvSpPr>
        <p:spPr>
          <a:xfrm>
            <a:off x="1286933" y="3742040"/>
            <a:ext cx="9859600" cy="1849688"/>
          </a:xfrm>
        </p:spPr>
        <p:txBody>
          <a:bodyPr>
            <a:normAutofit/>
          </a:bodyPr>
          <a:lstStyle/>
          <a:p>
            <a:pPr marL="0" indent="0">
              <a:buNone/>
            </a:pPr>
            <a:r>
              <a:rPr lang="en-US" sz="2400" i="1" dirty="0">
                <a:latin typeface="+mj-lt"/>
              </a:rPr>
              <a:t>Limit these inherent risks by providing VCs with                                              quantifiable data that determines </a:t>
            </a:r>
            <a:r>
              <a:rPr lang="en-US" sz="2400" b="1" i="1" dirty="0">
                <a:latin typeface="+mj-lt"/>
              </a:rPr>
              <a:t>where and when to invest</a:t>
            </a:r>
            <a:r>
              <a:rPr lang="en-US" sz="2400" i="1" dirty="0">
                <a:latin typeface="+mj-lt"/>
              </a:rPr>
              <a:t>,                            considering key factors that will </a:t>
            </a:r>
            <a:r>
              <a:rPr lang="en-US" sz="2400" b="1" i="1" dirty="0">
                <a:latin typeface="+mj-lt"/>
              </a:rPr>
              <a:t>decrease the overall failure rate </a:t>
            </a:r>
            <a:r>
              <a:rPr lang="en-US" sz="2400" i="1" dirty="0">
                <a:latin typeface="+mj-lt"/>
              </a:rPr>
              <a:t>and </a:t>
            </a:r>
            <a:r>
              <a:rPr lang="en-US" sz="2400" b="1" i="1" dirty="0">
                <a:latin typeface="+mj-lt"/>
              </a:rPr>
              <a:t>maximize        the ROI </a:t>
            </a:r>
            <a:r>
              <a:rPr lang="en-US" sz="2400" i="1" dirty="0">
                <a:latin typeface="+mj-lt"/>
              </a:rPr>
              <a:t>of its portfolio companies.</a:t>
            </a:r>
          </a:p>
        </p:txBody>
      </p:sp>
      <p:sp>
        <p:nvSpPr>
          <p:cNvPr id="15"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488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F6D97-26F8-A648-BC84-F7EF33D7B8B4}"/>
              </a:ext>
            </a:extLst>
          </p:cNvPr>
          <p:cNvSpPr>
            <a:spLocks noGrp="1"/>
          </p:cNvSpPr>
          <p:nvPr>
            <p:ph type="title"/>
          </p:nvPr>
        </p:nvSpPr>
        <p:spPr>
          <a:xfrm>
            <a:off x="1286933" y="1327438"/>
            <a:ext cx="6247722" cy="1461778"/>
          </a:xfrm>
        </p:spPr>
        <p:txBody>
          <a:bodyPr anchor="t">
            <a:normAutofit/>
          </a:bodyPr>
          <a:lstStyle/>
          <a:p>
            <a:r>
              <a:rPr lang="en-US" dirty="0"/>
              <a:t>Methodology</a:t>
            </a:r>
          </a:p>
        </p:txBody>
      </p:sp>
      <p:sp>
        <p:nvSpPr>
          <p:cNvPr id="3" name="Content Placeholder 2">
            <a:extLst>
              <a:ext uri="{FF2B5EF4-FFF2-40B4-BE49-F238E27FC236}">
                <a16:creationId xmlns:a16="http://schemas.microsoft.com/office/drawing/2014/main" id="{1B26ED4F-33FB-4041-81B6-646AA80B2B88}"/>
              </a:ext>
            </a:extLst>
          </p:cNvPr>
          <p:cNvSpPr>
            <a:spLocks noGrp="1"/>
          </p:cNvSpPr>
          <p:nvPr>
            <p:ph idx="1"/>
          </p:nvPr>
        </p:nvSpPr>
        <p:spPr>
          <a:xfrm>
            <a:off x="1629378" y="2572218"/>
            <a:ext cx="6247722" cy="3581839"/>
          </a:xfrm>
        </p:spPr>
        <p:txBody>
          <a:bodyPr>
            <a:noAutofit/>
          </a:bodyPr>
          <a:lstStyle/>
          <a:p>
            <a:pPr marL="0" indent="0">
              <a:buNone/>
            </a:pPr>
            <a:r>
              <a:rPr lang="en-US" sz="2000" i="1" dirty="0">
                <a:solidFill>
                  <a:schemeClr val="bg1"/>
                </a:solidFill>
                <a:highlight>
                  <a:srgbClr val="000000"/>
                </a:highlight>
                <a:latin typeface="+mj-lt"/>
              </a:rPr>
              <a:t> Data</a:t>
            </a:r>
            <a:r>
              <a:rPr lang="en-US" sz="2000" i="1" dirty="0">
                <a:highlight>
                  <a:srgbClr val="000000"/>
                </a:highlight>
                <a:latin typeface="+mj-lt"/>
              </a:rPr>
              <a:t>.</a:t>
            </a:r>
          </a:p>
          <a:p>
            <a:pPr lvl="1"/>
            <a:r>
              <a:rPr lang="en-US" sz="2000" dirty="0">
                <a:latin typeface="+mj-lt"/>
              </a:rPr>
              <a:t>Crunchbase  via Kaggle</a:t>
            </a:r>
          </a:p>
          <a:p>
            <a:pPr lvl="1"/>
            <a:r>
              <a:rPr lang="en-US" sz="2000" dirty="0">
                <a:latin typeface="+mj-lt"/>
              </a:rPr>
              <a:t>Companies founded between 2005-2015</a:t>
            </a:r>
          </a:p>
          <a:p>
            <a:pPr lvl="1"/>
            <a:endParaRPr lang="en-US" sz="2000" dirty="0">
              <a:latin typeface="+mj-lt"/>
            </a:endParaRPr>
          </a:p>
          <a:p>
            <a:pPr marL="0" indent="0">
              <a:buNone/>
            </a:pPr>
            <a:r>
              <a:rPr lang="en-US" sz="2000" dirty="0">
                <a:solidFill>
                  <a:schemeClr val="bg1"/>
                </a:solidFill>
                <a:highlight>
                  <a:srgbClr val="000000"/>
                </a:highlight>
                <a:latin typeface="+mj-lt"/>
              </a:rPr>
              <a:t> </a:t>
            </a:r>
            <a:r>
              <a:rPr lang="en-US" sz="2000" i="1" dirty="0">
                <a:solidFill>
                  <a:schemeClr val="bg1"/>
                </a:solidFill>
                <a:highlight>
                  <a:srgbClr val="000000"/>
                </a:highlight>
                <a:latin typeface="+mj-lt"/>
              </a:rPr>
              <a:t>Implementation</a:t>
            </a:r>
            <a:r>
              <a:rPr lang="en-US" sz="2000" dirty="0">
                <a:highlight>
                  <a:srgbClr val="000000"/>
                </a:highlight>
                <a:latin typeface="+mj-lt"/>
              </a:rPr>
              <a:t>.</a:t>
            </a:r>
          </a:p>
          <a:p>
            <a:pPr lvl="1"/>
            <a:r>
              <a:rPr lang="en-US" sz="2000" dirty="0">
                <a:latin typeface="+mj-lt"/>
              </a:rPr>
              <a:t>Classification models + Tableau </a:t>
            </a:r>
          </a:p>
          <a:p>
            <a:pPr marL="457200" lvl="1" indent="0">
              <a:buNone/>
            </a:pPr>
            <a:endParaRPr lang="en-US" sz="2000" dirty="0">
              <a:latin typeface="+mj-lt"/>
            </a:endParaRPr>
          </a:p>
          <a:p>
            <a:pPr marL="0" indent="0">
              <a:buNone/>
            </a:pPr>
            <a:r>
              <a:rPr lang="en-US" sz="2000" i="1" dirty="0">
                <a:latin typeface="+mj-lt"/>
              </a:rPr>
              <a:t>Tools:</a:t>
            </a:r>
          </a:p>
          <a:p>
            <a:pPr marL="0" indent="0">
              <a:buNone/>
            </a:pPr>
            <a:r>
              <a:rPr lang="en-US" sz="2000" dirty="0">
                <a:latin typeface="+mj-lt"/>
              </a:rPr>
              <a:t>Python – </a:t>
            </a:r>
            <a:r>
              <a:rPr lang="en-US" sz="2000" dirty="0" err="1">
                <a:latin typeface="+mj-lt"/>
              </a:rPr>
              <a:t>Numpy</a:t>
            </a:r>
            <a:r>
              <a:rPr lang="en-US" sz="2000" dirty="0">
                <a:latin typeface="+mj-lt"/>
              </a:rPr>
              <a:t> – Pandas – Scikit Learn –SQL  </a:t>
            </a:r>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31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E4EDF-AA20-C040-95DE-074CA38E0068}"/>
              </a:ext>
            </a:extLst>
          </p:cNvPr>
          <p:cNvSpPr>
            <a:spLocks noGrp="1"/>
          </p:cNvSpPr>
          <p:nvPr>
            <p:ph type="title"/>
          </p:nvPr>
        </p:nvSpPr>
        <p:spPr>
          <a:xfrm>
            <a:off x="1286933" y="1327438"/>
            <a:ext cx="6247722" cy="1461778"/>
          </a:xfrm>
        </p:spPr>
        <p:txBody>
          <a:bodyPr anchor="t">
            <a:normAutofit/>
          </a:bodyPr>
          <a:lstStyle/>
          <a:p>
            <a:r>
              <a:rPr lang="en-US" dirty="0"/>
              <a:t>Features, Models, &amp; Metrics</a:t>
            </a:r>
          </a:p>
        </p:txBody>
      </p:sp>
      <p:sp>
        <p:nvSpPr>
          <p:cNvPr id="3" name="Content Placeholder 2">
            <a:extLst>
              <a:ext uri="{FF2B5EF4-FFF2-40B4-BE49-F238E27FC236}">
                <a16:creationId xmlns:a16="http://schemas.microsoft.com/office/drawing/2014/main" id="{B4FF6B9D-AE69-C146-AC94-63D9ABCC0C26}"/>
              </a:ext>
            </a:extLst>
          </p:cNvPr>
          <p:cNvSpPr>
            <a:spLocks noGrp="1"/>
          </p:cNvSpPr>
          <p:nvPr>
            <p:ph idx="1"/>
          </p:nvPr>
        </p:nvSpPr>
        <p:spPr>
          <a:xfrm>
            <a:off x="1286934" y="2946169"/>
            <a:ext cx="6247722" cy="3088871"/>
          </a:xfrm>
        </p:spPr>
        <p:txBody>
          <a:bodyPr>
            <a:normAutofit/>
          </a:bodyPr>
          <a:lstStyle/>
          <a:p>
            <a:pPr marL="0" indent="0">
              <a:buNone/>
            </a:pPr>
            <a:r>
              <a:rPr lang="en-US" sz="1900" i="1" dirty="0">
                <a:solidFill>
                  <a:schemeClr val="bg1"/>
                </a:solidFill>
                <a:highlight>
                  <a:srgbClr val="000000"/>
                </a:highlight>
                <a:latin typeface="+mj-lt"/>
              </a:rPr>
              <a:t> Model </a:t>
            </a:r>
            <a:r>
              <a:rPr lang="en-US" sz="1900" dirty="0">
                <a:latin typeface="+mj-lt"/>
              </a:rPr>
              <a:t> - Logistic Regression</a:t>
            </a:r>
          </a:p>
          <a:p>
            <a:pPr marL="0" indent="0">
              <a:buNone/>
            </a:pPr>
            <a:endParaRPr lang="en-US" sz="1900" dirty="0">
              <a:latin typeface="+mj-lt"/>
            </a:endParaRPr>
          </a:p>
          <a:p>
            <a:pPr marL="0" indent="0">
              <a:buNone/>
            </a:pPr>
            <a:r>
              <a:rPr lang="en-US" sz="1900" dirty="0">
                <a:solidFill>
                  <a:schemeClr val="bg1"/>
                </a:solidFill>
                <a:highlight>
                  <a:srgbClr val="000000"/>
                </a:highlight>
                <a:latin typeface="+mj-lt"/>
              </a:rPr>
              <a:t>Features</a:t>
            </a:r>
            <a:r>
              <a:rPr lang="en-US" sz="1900" dirty="0">
                <a:latin typeface="+mj-lt"/>
              </a:rPr>
              <a:t>:</a:t>
            </a:r>
          </a:p>
          <a:p>
            <a:r>
              <a:rPr lang="en-US" sz="1900" dirty="0">
                <a:latin typeface="+mj-lt"/>
              </a:rPr>
              <a:t>Funding Amounts</a:t>
            </a:r>
          </a:p>
          <a:p>
            <a:r>
              <a:rPr lang="en-US" sz="1900" dirty="0">
                <a:latin typeface="+mj-lt"/>
              </a:rPr>
              <a:t>Funding Timing</a:t>
            </a:r>
          </a:p>
          <a:p>
            <a:r>
              <a:rPr lang="en-US" sz="1900" dirty="0">
                <a:latin typeface="+mj-lt"/>
              </a:rPr>
              <a:t>Industry</a:t>
            </a:r>
          </a:p>
          <a:p>
            <a:r>
              <a:rPr lang="en-US" sz="1900" dirty="0">
                <a:latin typeface="+mj-lt"/>
              </a:rPr>
              <a:t>Location</a:t>
            </a:r>
          </a:p>
          <a:p>
            <a:r>
              <a:rPr lang="en-US" sz="1900" dirty="0">
                <a:latin typeface="+mj-lt"/>
              </a:rPr>
              <a:t>Metric score: ROC AUC</a:t>
            </a:r>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69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70641-6CE1-2D45-8BD8-7523D88DBB1A}"/>
              </a:ext>
            </a:extLst>
          </p:cNvPr>
          <p:cNvSpPr>
            <a:spLocks noGrp="1"/>
          </p:cNvSpPr>
          <p:nvPr>
            <p:ph type="title"/>
          </p:nvPr>
        </p:nvSpPr>
        <p:spPr>
          <a:xfrm>
            <a:off x="595086" y="1327438"/>
            <a:ext cx="6939569" cy="1461778"/>
          </a:xfrm>
        </p:spPr>
        <p:txBody>
          <a:bodyPr anchor="t">
            <a:normAutofit/>
          </a:bodyPr>
          <a:lstStyle/>
          <a:p>
            <a:r>
              <a:rPr lang="en-US" dirty="0"/>
              <a:t>Baseline Likelihood of Success</a:t>
            </a:r>
          </a:p>
        </p:txBody>
      </p:sp>
      <p:sp>
        <p:nvSpPr>
          <p:cNvPr id="3" name="Content Placeholder 2">
            <a:extLst>
              <a:ext uri="{FF2B5EF4-FFF2-40B4-BE49-F238E27FC236}">
                <a16:creationId xmlns:a16="http://schemas.microsoft.com/office/drawing/2014/main" id="{1E32E210-66C7-174C-8331-D503EECED7D0}"/>
              </a:ext>
            </a:extLst>
          </p:cNvPr>
          <p:cNvSpPr>
            <a:spLocks noGrp="1"/>
          </p:cNvSpPr>
          <p:nvPr>
            <p:ph idx="1"/>
          </p:nvPr>
        </p:nvSpPr>
        <p:spPr>
          <a:xfrm>
            <a:off x="1045467" y="2789216"/>
            <a:ext cx="6247722" cy="3088871"/>
          </a:xfrm>
        </p:spPr>
        <p:txBody>
          <a:bodyPr>
            <a:normAutofit/>
          </a:bodyPr>
          <a:lstStyle/>
          <a:p>
            <a:pPr marL="0" indent="0" algn="ctr">
              <a:buNone/>
            </a:pPr>
            <a:endParaRPr lang="en-US" sz="2400" dirty="0"/>
          </a:p>
          <a:p>
            <a:pPr marL="0" indent="0" algn="ctr">
              <a:buNone/>
            </a:pPr>
            <a:r>
              <a:rPr lang="en-US" sz="9600" b="1"/>
              <a:t>41%</a:t>
            </a:r>
            <a:endParaRPr lang="en-US" sz="9600" b="1" dirty="0"/>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427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C2BD-C5F7-2E49-8880-766D655222B4}"/>
              </a:ext>
            </a:extLst>
          </p:cNvPr>
          <p:cNvSpPr>
            <a:spLocks noGrp="1"/>
          </p:cNvSpPr>
          <p:nvPr>
            <p:ph type="title"/>
          </p:nvPr>
        </p:nvSpPr>
        <p:spPr/>
        <p:txBody>
          <a:bodyPr/>
          <a:lstStyle/>
          <a:p>
            <a:r>
              <a:rPr lang="en-US"/>
              <a:t>Tableau Dashboard</a:t>
            </a:r>
            <a:endParaRPr lang="en-US" dirty="0"/>
          </a:p>
        </p:txBody>
      </p:sp>
      <p:pic>
        <p:nvPicPr>
          <p:cNvPr id="9" name="Content Placeholder 8" descr="Graphical user interface, application&#10;&#10;Description automatically generated">
            <a:extLst>
              <a:ext uri="{FF2B5EF4-FFF2-40B4-BE49-F238E27FC236}">
                <a16:creationId xmlns:a16="http://schemas.microsoft.com/office/drawing/2014/main" id="{88EE6167-9F5B-5A43-8EE3-2A390EEA1905}"/>
              </a:ext>
            </a:extLst>
          </p:cNvPr>
          <p:cNvPicPr>
            <a:picLocks noGrp="1" noChangeAspect="1"/>
          </p:cNvPicPr>
          <p:nvPr>
            <p:ph idx="1"/>
          </p:nvPr>
        </p:nvPicPr>
        <p:blipFill>
          <a:blip r:embed="rId2"/>
          <a:stretch>
            <a:fillRect/>
          </a:stretch>
        </p:blipFill>
        <p:spPr>
          <a:xfrm>
            <a:off x="2299814" y="1480811"/>
            <a:ext cx="8194015" cy="4696152"/>
          </a:xfrm>
        </p:spPr>
      </p:pic>
    </p:spTree>
    <p:extLst>
      <p:ext uri="{BB962C8B-B14F-4D97-AF65-F5344CB8AC3E}">
        <p14:creationId xmlns:p14="http://schemas.microsoft.com/office/powerpoint/2010/main" val="122373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8A59-72A9-BC4C-B222-D4CAF345C69E}"/>
              </a:ext>
            </a:extLst>
          </p:cNvPr>
          <p:cNvSpPr>
            <a:spLocks noGrp="1"/>
          </p:cNvSpPr>
          <p:nvPr>
            <p:ph type="title"/>
          </p:nvPr>
        </p:nvSpPr>
        <p:spPr/>
        <p:txBody>
          <a:bodyPr/>
          <a:lstStyle/>
          <a:p>
            <a:r>
              <a:rPr lang="en-US" dirty="0"/>
              <a:t>Tableau – Number of Funding Rounds</a:t>
            </a:r>
          </a:p>
        </p:txBody>
      </p:sp>
      <p:pic>
        <p:nvPicPr>
          <p:cNvPr id="5" name="Content Placeholder 4" descr="Chart, treemap chart&#10;&#10;Description automatically generated">
            <a:extLst>
              <a:ext uri="{FF2B5EF4-FFF2-40B4-BE49-F238E27FC236}">
                <a16:creationId xmlns:a16="http://schemas.microsoft.com/office/drawing/2014/main" id="{A41F51BE-0D2E-2F41-8CB7-BE22183764BE}"/>
              </a:ext>
            </a:extLst>
          </p:cNvPr>
          <p:cNvPicPr>
            <a:picLocks noGrp="1" noChangeAspect="1"/>
          </p:cNvPicPr>
          <p:nvPr>
            <p:ph idx="1"/>
          </p:nvPr>
        </p:nvPicPr>
        <p:blipFill>
          <a:blip r:embed="rId2"/>
          <a:stretch>
            <a:fillRect/>
          </a:stretch>
        </p:blipFill>
        <p:spPr>
          <a:xfrm>
            <a:off x="2616260" y="1825625"/>
            <a:ext cx="6959479" cy="4351338"/>
          </a:xfrm>
        </p:spPr>
      </p:pic>
    </p:spTree>
    <p:extLst>
      <p:ext uri="{BB962C8B-B14F-4D97-AF65-F5344CB8AC3E}">
        <p14:creationId xmlns:p14="http://schemas.microsoft.com/office/powerpoint/2010/main" val="750094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570</Words>
  <Application>Microsoft Macintosh PowerPoint</Application>
  <PresentationFormat>Widescreen</PresentationFormat>
  <Paragraphs>80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American Typewriter</vt:lpstr>
      <vt:lpstr>Arial</vt:lpstr>
      <vt:lpstr>Calibri</vt:lpstr>
      <vt:lpstr>Calibri Light</vt:lpstr>
      <vt:lpstr>Office Theme</vt:lpstr>
      <vt:lpstr>PREDICTING STARTUP SUCCESSES</vt:lpstr>
      <vt:lpstr>Venture Capital Is A Two-Sided Market</vt:lpstr>
      <vt:lpstr>Liquidity Events </vt:lpstr>
      <vt:lpstr>Goal of Model</vt:lpstr>
      <vt:lpstr>Methodology</vt:lpstr>
      <vt:lpstr>Features, Models, &amp; Metrics</vt:lpstr>
      <vt:lpstr>Baseline Likelihood of Success</vt:lpstr>
      <vt:lpstr>Tableau Dashboard</vt:lpstr>
      <vt:lpstr>Tableau – Number of Funding Rounds</vt:lpstr>
      <vt:lpstr>Tableau – Funding Rounds w/ Total Raised ($) For Planned Exits</vt:lpstr>
      <vt:lpstr>Tableau – Funding Total Per Country</vt:lpstr>
      <vt:lpstr>Tableau – Amount Raised Per Industry</vt:lpstr>
      <vt:lpstr>Results </vt:lpstr>
      <vt:lpstr>Results </vt:lpstr>
      <vt:lpstr>Results </vt:lpstr>
      <vt:lpstr>ROC AUC Score Increased to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STARTUP SUCCESSES</dc:title>
  <dc:creator>jbpatty</dc:creator>
  <cp:lastModifiedBy>jbpatty</cp:lastModifiedBy>
  <cp:revision>8</cp:revision>
  <dcterms:created xsi:type="dcterms:W3CDTF">2020-10-28T00:48:51Z</dcterms:created>
  <dcterms:modified xsi:type="dcterms:W3CDTF">2020-10-28T13:22:54Z</dcterms:modified>
</cp:coreProperties>
</file>