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30240288" cy="424799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65" autoAdjust="0"/>
    <p:restoredTop sz="94660"/>
  </p:normalViewPr>
  <p:slideViewPr>
    <p:cSldViewPr snapToGrid="0">
      <p:cViewPr>
        <p:scale>
          <a:sx n="40" d="100"/>
          <a:sy n="40" d="100"/>
        </p:scale>
        <p:origin x="1504"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6952156"/>
            <a:ext cx="25704245" cy="14789303"/>
          </a:xfrm>
        </p:spPr>
        <p:txBody>
          <a:bodyPr anchor="b"/>
          <a:lstStyle>
            <a:lvl1pPr algn="ctr">
              <a:defRPr sz="19843"/>
            </a:lvl1pPr>
          </a:lstStyle>
          <a:p>
            <a:r>
              <a:rPr lang="en-US"/>
              <a:t>Click to edit Master title style</a:t>
            </a:r>
            <a:endParaRPr lang="en-US" dirty="0"/>
          </a:p>
        </p:txBody>
      </p:sp>
      <p:sp>
        <p:nvSpPr>
          <p:cNvPr id="3" name="Subtitle 2"/>
          <p:cNvSpPr>
            <a:spLocks noGrp="1"/>
          </p:cNvSpPr>
          <p:nvPr>
            <p:ph type="subTitle" idx="1"/>
          </p:nvPr>
        </p:nvSpPr>
        <p:spPr>
          <a:xfrm>
            <a:off x="3780036" y="22311791"/>
            <a:ext cx="22680216" cy="10256143"/>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D93EDB-D79D-4870-A6D4-E6A65D35F88E}" type="datetimeFigureOut">
              <a:rPr lang="en-DK" smtClean="0"/>
              <a:t>11/5/24</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58CDE010-B96F-456B-BDC3-3A8ED240A4B5}" type="slidenum">
              <a:rPr lang="en-DK" smtClean="0"/>
              <a:t>‹#›</a:t>
            </a:fld>
            <a:endParaRPr lang="en-DK"/>
          </a:p>
        </p:txBody>
      </p:sp>
    </p:spTree>
    <p:extLst>
      <p:ext uri="{BB962C8B-B14F-4D97-AF65-F5344CB8AC3E}">
        <p14:creationId xmlns:p14="http://schemas.microsoft.com/office/powerpoint/2010/main" val="2391771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D93EDB-D79D-4870-A6D4-E6A65D35F88E}" type="datetimeFigureOut">
              <a:rPr lang="en-DK" smtClean="0"/>
              <a:t>11/5/24</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58CDE010-B96F-456B-BDC3-3A8ED240A4B5}" type="slidenum">
              <a:rPr lang="en-DK" smtClean="0"/>
              <a:t>‹#›</a:t>
            </a:fld>
            <a:endParaRPr lang="en-DK"/>
          </a:p>
        </p:txBody>
      </p:sp>
    </p:spTree>
    <p:extLst>
      <p:ext uri="{BB962C8B-B14F-4D97-AF65-F5344CB8AC3E}">
        <p14:creationId xmlns:p14="http://schemas.microsoft.com/office/powerpoint/2010/main" val="11995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61662"/>
            <a:ext cx="6520562" cy="35999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9021" y="2261662"/>
            <a:ext cx="19183683" cy="3599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D93EDB-D79D-4870-A6D4-E6A65D35F88E}" type="datetimeFigureOut">
              <a:rPr lang="en-DK" smtClean="0"/>
              <a:t>11/5/24</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58CDE010-B96F-456B-BDC3-3A8ED240A4B5}" type="slidenum">
              <a:rPr lang="en-DK" smtClean="0"/>
              <a:t>‹#›</a:t>
            </a:fld>
            <a:endParaRPr lang="en-DK"/>
          </a:p>
        </p:txBody>
      </p:sp>
    </p:spTree>
    <p:extLst>
      <p:ext uri="{BB962C8B-B14F-4D97-AF65-F5344CB8AC3E}">
        <p14:creationId xmlns:p14="http://schemas.microsoft.com/office/powerpoint/2010/main" val="238390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D93EDB-D79D-4870-A6D4-E6A65D35F88E}" type="datetimeFigureOut">
              <a:rPr lang="en-DK" smtClean="0"/>
              <a:t>11/5/24</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58CDE010-B96F-456B-BDC3-3A8ED240A4B5}" type="slidenum">
              <a:rPr lang="en-DK" smtClean="0"/>
              <a:t>‹#›</a:t>
            </a:fld>
            <a:endParaRPr lang="en-DK"/>
          </a:p>
        </p:txBody>
      </p:sp>
    </p:spTree>
    <p:extLst>
      <p:ext uri="{BB962C8B-B14F-4D97-AF65-F5344CB8AC3E}">
        <p14:creationId xmlns:p14="http://schemas.microsoft.com/office/powerpoint/2010/main" val="4093196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2" y="10590491"/>
            <a:ext cx="26082248" cy="17670461"/>
          </a:xfrm>
        </p:spPr>
        <p:txBody>
          <a:bodyPr anchor="b"/>
          <a:lstStyle>
            <a:lvl1pPr>
              <a:defRPr sz="19843"/>
            </a:lvl1pPr>
          </a:lstStyle>
          <a:p>
            <a:r>
              <a:rPr lang="en-US"/>
              <a:t>Click to edit Master title style</a:t>
            </a:r>
            <a:endParaRPr lang="en-US" dirty="0"/>
          </a:p>
        </p:txBody>
      </p:sp>
      <p:sp>
        <p:nvSpPr>
          <p:cNvPr id="3" name="Text Placeholder 2"/>
          <p:cNvSpPr>
            <a:spLocks noGrp="1"/>
          </p:cNvSpPr>
          <p:nvPr>
            <p:ph type="body" idx="1"/>
          </p:nvPr>
        </p:nvSpPr>
        <p:spPr>
          <a:xfrm>
            <a:off x="2063272" y="28428121"/>
            <a:ext cx="26082248" cy="9292478"/>
          </a:xfrm>
        </p:spPr>
        <p:txBody>
          <a:bodyPr/>
          <a:lstStyle>
            <a:lvl1pPr marL="0" indent="0">
              <a:buNone/>
              <a:defRPr sz="7937">
                <a:solidFill>
                  <a:schemeClr val="tx1">
                    <a:tint val="82000"/>
                  </a:schemeClr>
                </a:solidFill>
              </a:defRPr>
            </a:lvl1pPr>
            <a:lvl2pPr marL="1512006" indent="0">
              <a:buNone/>
              <a:defRPr sz="6614">
                <a:solidFill>
                  <a:schemeClr val="tx1">
                    <a:tint val="82000"/>
                  </a:schemeClr>
                </a:solidFill>
              </a:defRPr>
            </a:lvl2pPr>
            <a:lvl3pPr marL="3024012" indent="0">
              <a:buNone/>
              <a:defRPr sz="5953">
                <a:solidFill>
                  <a:schemeClr val="tx1">
                    <a:tint val="82000"/>
                  </a:schemeClr>
                </a:solidFill>
              </a:defRPr>
            </a:lvl3pPr>
            <a:lvl4pPr marL="4536018" indent="0">
              <a:buNone/>
              <a:defRPr sz="5291">
                <a:solidFill>
                  <a:schemeClr val="tx1">
                    <a:tint val="82000"/>
                  </a:schemeClr>
                </a:solidFill>
              </a:defRPr>
            </a:lvl4pPr>
            <a:lvl5pPr marL="6048024" indent="0">
              <a:buNone/>
              <a:defRPr sz="5291">
                <a:solidFill>
                  <a:schemeClr val="tx1">
                    <a:tint val="82000"/>
                  </a:schemeClr>
                </a:solidFill>
              </a:defRPr>
            </a:lvl5pPr>
            <a:lvl6pPr marL="7560031" indent="0">
              <a:buNone/>
              <a:defRPr sz="5291">
                <a:solidFill>
                  <a:schemeClr val="tx1">
                    <a:tint val="82000"/>
                  </a:schemeClr>
                </a:solidFill>
              </a:defRPr>
            </a:lvl6pPr>
            <a:lvl7pPr marL="9072037" indent="0">
              <a:buNone/>
              <a:defRPr sz="5291">
                <a:solidFill>
                  <a:schemeClr val="tx1">
                    <a:tint val="82000"/>
                  </a:schemeClr>
                </a:solidFill>
              </a:defRPr>
            </a:lvl7pPr>
            <a:lvl8pPr marL="10584043" indent="0">
              <a:buNone/>
              <a:defRPr sz="5291">
                <a:solidFill>
                  <a:schemeClr val="tx1">
                    <a:tint val="82000"/>
                  </a:schemeClr>
                </a:solidFill>
              </a:defRPr>
            </a:lvl8pPr>
            <a:lvl9pPr marL="12096049" indent="0">
              <a:buNone/>
              <a:defRPr sz="5291">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D93EDB-D79D-4870-A6D4-E6A65D35F88E}" type="datetimeFigureOut">
              <a:rPr lang="en-DK" smtClean="0"/>
              <a:t>11/5/24</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58CDE010-B96F-456B-BDC3-3A8ED240A4B5}" type="slidenum">
              <a:rPr lang="en-DK" smtClean="0"/>
              <a:t>‹#›</a:t>
            </a:fld>
            <a:endParaRPr lang="en-DK"/>
          </a:p>
        </p:txBody>
      </p:sp>
    </p:spTree>
    <p:extLst>
      <p:ext uri="{BB962C8B-B14F-4D97-AF65-F5344CB8AC3E}">
        <p14:creationId xmlns:p14="http://schemas.microsoft.com/office/powerpoint/2010/main" val="2581112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9020" y="11308310"/>
            <a:ext cx="12852122" cy="26953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09146" y="11308310"/>
            <a:ext cx="12852122" cy="26953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D93EDB-D79D-4870-A6D4-E6A65D35F88E}" type="datetimeFigureOut">
              <a:rPr lang="en-DK" smtClean="0"/>
              <a:t>11/5/24</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58CDE010-B96F-456B-BDC3-3A8ED240A4B5}" type="slidenum">
              <a:rPr lang="en-DK" smtClean="0"/>
              <a:t>‹#›</a:t>
            </a:fld>
            <a:endParaRPr lang="en-DK"/>
          </a:p>
        </p:txBody>
      </p:sp>
    </p:spTree>
    <p:extLst>
      <p:ext uri="{BB962C8B-B14F-4D97-AF65-F5344CB8AC3E}">
        <p14:creationId xmlns:p14="http://schemas.microsoft.com/office/powerpoint/2010/main" val="1736374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261671"/>
            <a:ext cx="26082248" cy="821082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2962" y="10413482"/>
            <a:ext cx="12793057" cy="5103486"/>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4" name="Content Placeholder 3"/>
          <p:cNvSpPr>
            <a:spLocks noGrp="1"/>
          </p:cNvSpPr>
          <p:nvPr>
            <p:ph sz="half" idx="2"/>
          </p:nvPr>
        </p:nvSpPr>
        <p:spPr>
          <a:xfrm>
            <a:off x="2082962" y="15516968"/>
            <a:ext cx="12793057" cy="22823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09148" y="10413482"/>
            <a:ext cx="12856061" cy="5103486"/>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6" name="Content Placeholder 5"/>
          <p:cNvSpPr>
            <a:spLocks noGrp="1"/>
          </p:cNvSpPr>
          <p:nvPr>
            <p:ph sz="quarter" idx="4"/>
          </p:nvPr>
        </p:nvSpPr>
        <p:spPr>
          <a:xfrm>
            <a:off x="15309148" y="15516968"/>
            <a:ext cx="12856061" cy="22823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D93EDB-D79D-4870-A6D4-E6A65D35F88E}" type="datetimeFigureOut">
              <a:rPr lang="en-DK" smtClean="0"/>
              <a:t>11/5/24</a:t>
            </a:fld>
            <a:endParaRPr lang="en-DK"/>
          </a:p>
        </p:txBody>
      </p:sp>
      <p:sp>
        <p:nvSpPr>
          <p:cNvPr id="8" name="Footer Placeholder 7"/>
          <p:cNvSpPr>
            <a:spLocks noGrp="1"/>
          </p:cNvSpPr>
          <p:nvPr>
            <p:ph type="ftr" sz="quarter" idx="11"/>
          </p:nvPr>
        </p:nvSpPr>
        <p:spPr/>
        <p:txBody>
          <a:bodyPr/>
          <a:lstStyle/>
          <a:p>
            <a:endParaRPr lang="en-DK"/>
          </a:p>
        </p:txBody>
      </p:sp>
      <p:sp>
        <p:nvSpPr>
          <p:cNvPr id="9" name="Slide Number Placeholder 8"/>
          <p:cNvSpPr>
            <a:spLocks noGrp="1"/>
          </p:cNvSpPr>
          <p:nvPr>
            <p:ph type="sldNum" sz="quarter" idx="12"/>
          </p:nvPr>
        </p:nvSpPr>
        <p:spPr/>
        <p:txBody>
          <a:bodyPr/>
          <a:lstStyle/>
          <a:p>
            <a:fld id="{58CDE010-B96F-456B-BDC3-3A8ED240A4B5}" type="slidenum">
              <a:rPr lang="en-DK" smtClean="0"/>
              <a:t>‹#›</a:t>
            </a:fld>
            <a:endParaRPr lang="en-DK"/>
          </a:p>
        </p:txBody>
      </p:sp>
    </p:spTree>
    <p:extLst>
      <p:ext uri="{BB962C8B-B14F-4D97-AF65-F5344CB8AC3E}">
        <p14:creationId xmlns:p14="http://schemas.microsoft.com/office/powerpoint/2010/main" val="4128627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D93EDB-D79D-4870-A6D4-E6A65D35F88E}" type="datetimeFigureOut">
              <a:rPr lang="en-DK" smtClean="0"/>
              <a:t>11/5/24</a:t>
            </a:fld>
            <a:endParaRPr lang="en-DK"/>
          </a:p>
        </p:txBody>
      </p:sp>
      <p:sp>
        <p:nvSpPr>
          <p:cNvPr id="4" name="Footer Placeholder 3"/>
          <p:cNvSpPr>
            <a:spLocks noGrp="1"/>
          </p:cNvSpPr>
          <p:nvPr>
            <p:ph type="ftr" sz="quarter" idx="11"/>
          </p:nvPr>
        </p:nvSpPr>
        <p:spPr/>
        <p:txBody>
          <a:bodyPr/>
          <a:lstStyle/>
          <a:p>
            <a:endParaRPr lang="en-DK"/>
          </a:p>
        </p:txBody>
      </p:sp>
      <p:sp>
        <p:nvSpPr>
          <p:cNvPr id="5" name="Slide Number Placeholder 4"/>
          <p:cNvSpPr>
            <a:spLocks noGrp="1"/>
          </p:cNvSpPr>
          <p:nvPr>
            <p:ph type="sldNum" sz="quarter" idx="12"/>
          </p:nvPr>
        </p:nvSpPr>
        <p:spPr/>
        <p:txBody>
          <a:bodyPr/>
          <a:lstStyle/>
          <a:p>
            <a:fld id="{58CDE010-B96F-456B-BDC3-3A8ED240A4B5}" type="slidenum">
              <a:rPr lang="en-DK" smtClean="0"/>
              <a:t>‹#›</a:t>
            </a:fld>
            <a:endParaRPr lang="en-DK"/>
          </a:p>
        </p:txBody>
      </p:sp>
    </p:spTree>
    <p:extLst>
      <p:ext uri="{BB962C8B-B14F-4D97-AF65-F5344CB8AC3E}">
        <p14:creationId xmlns:p14="http://schemas.microsoft.com/office/powerpoint/2010/main" val="4185336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D93EDB-D79D-4870-A6D4-E6A65D35F88E}" type="datetimeFigureOut">
              <a:rPr lang="en-DK" smtClean="0"/>
              <a:t>11/5/24</a:t>
            </a:fld>
            <a:endParaRPr lang="en-DK"/>
          </a:p>
        </p:txBody>
      </p:sp>
      <p:sp>
        <p:nvSpPr>
          <p:cNvPr id="3" name="Footer Placeholder 2"/>
          <p:cNvSpPr>
            <a:spLocks noGrp="1"/>
          </p:cNvSpPr>
          <p:nvPr>
            <p:ph type="ftr" sz="quarter" idx="11"/>
          </p:nvPr>
        </p:nvSpPr>
        <p:spPr/>
        <p:txBody>
          <a:bodyPr/>
          <a:lstStyle/>
          <a:p>
            <a:endParaRPr lang="en-DK"/>
          </a:p>
        </p:txBody>
      </p:sp>
      <p:sp>
        <p:nvSpPr>
          <p:cNvPr id="4" name="Slide Number Placeholder 3"/>
          <p:cNvSpPr>
            <a:spLocks noGrp="1"/>
          </p:cNvSpPr>
          <p:nvPr>
            <p:ph type="sldNum" sz="quarter" idx="12"/>
          </p:nvPr>
        </p:nvSpPr>
        <p:spPr/>
        <p:txBody>
          <a:bodyPr/>
          <a:lstStyle/>
          <a:p>
            <a:fld id="{58CDE010-B96F-456B-BDC3-3A8ED240A4B5}" type="slidenum">
              <a:rPr lang="en-DK" smtClean="0"/>
              <a:t>‹#›</a:t>
            </a:fld>
            <a:endParaRPr lang="en-DK"/>
          </a:p>
        </p:txBody>
      </p:sp>
    </p:spTree>
    <p:extLst>
      <p:ext uri="{BB962C8B-B14F-4D97-AF65-F5344CB8AC3E}">
        <p14:creationId xmlns:p14="http://schemas.microsoft.com/office/powerpoint/2010/main" val="3074950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31994"/>
            <a:ext cx="9753280" cy="9911980"/>
          </a:xfrm>
        </p:spPr>
        <p:txBody>
          <a:bodyPr anchor="b"/>
          <a:lstStyle>
            <a:lvl1pPr>
              <a:defRPr sz="10583"/>
            </a:lvl1pPr>
          </a:lstStyle>
          <a:p>
            <a:r>
              <a:rPr lang="en-US"/>
              <a:t>Click to edit Master title style</a:t>
            </a:r>
            <a:endParaRPr lang="en-US" dirty="0"/>
          </a:p>
        </p:txBody>
      </p:sp>
      <p:sp>
        <p:nvSpPr>
          <p:cNvPr id="3" name="Content Placeholder 2"/>
          <p:cNvSpPr>
            <a:spLocks noGrp="1"/>
          </p:cNvSpPr>
          <p:nvPr>
            <p:ph idx="1"/>
          </p:nvPr>
        </p:nvSpPr>
        <p:spPr>
          <a:xfrm>
            <a:off x="12856061" y="6116330"/>
            <a:ext cx="15309146" cy="30188272"/>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2959" y="12743974"/>
            <a:ext cx="9753280" cy="23609788"/>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91D93EDB-D79D-4870-A6D4-E6A65D35F88E}" type="datetimeFigureOut">
              <a:rPr lang="en-DK" smtClean="0"/>
              <a:t>11/5/24</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58CDE010-B96F-456B-BDC3-3A8ED240A4B5}" type="slidenum">
              <a:rPr lang="en-DK" smtClean="0"/>
              <a:t>‹#›</a:t>
            </a:fld>
            <a:endParaRPr lang="en-DK"/>
          </a:p>
        </p:txBody>
      </p:sp>
    </p:spTree>
    <p:extLst>
      <p:ext uri="{BB962C8B-B14F-4D97-AF65-F5344CB8AC3E}">
        <p14:creationId xmlns:p14="http://schemas.microsoft.com/office/powerpoint/2010/main" val="1244072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31994"/>
            <a:ext cx="9753280" cy="9911980"/>
          </a:xfrm>
        </p:spPr>
        <p:txBody>
          <a:bodyPr anchor="b"/>
          <a:lstStyle>
            <a:lvl1pPr>
              <a:defRPr sz="10583"/>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56061" y="6116330"/>
            <a:ext cx="15309146" cy="30188272"/>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082959" y="12743974"/>
            <a:ext cx="9753280" cy="23609788"/>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91D93EDB-D79D-4870-A6D4-E6A65D35F88E}" type="datetimeFigureOut">
              <a:rPr lang="en-DK" smtClean="0"/>
              <a:t>11/5/24</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58CDE010-B96F-456B-BDC3-3A8ED240A4B5}" type="slidenum">
              <a:rPr lang="en-DK" smtClean="0"/>
              <a:t>‹#›</a:t>
            </a:fld>
            <a:endParaRPr lang="en-DK"/>
          </a:p>
        </p:txBody>
      </p:sp>
    </p:spTree>
    <p:extLst>
      <p:ext uri="{BB962C8B-B14F-4D97-AF65-F5344CB8AC3E}">
        <p14:creationId xmlns:p14="http://schemas.microsoft.com/office/powerpoint/2010/main" val="846860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61671"/>
            <a:ext cx="26082248" cy="82108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9020" y="11308310"/>
            <a:ext cx="26082248" cy="26953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9020" y="39372595"/>
            <a:ext cx="6804065" cy="2261662"/>
          </a:xfrm>
          <a:prstGeom prst="rect">
            <a:avLst/>
          </a:prstGeom>
        </p:spPr>
        <p:txBody>
          <a:bodyPr vert="horz" lIns="91440" tIns="45720" rIns="91440" bIns="45720" rtlCol="0" anchor="ctr"/>
          <a:lstStyle>
            <a:lvl1pPr algn="l">
              <a:defRPr sz="3969">
                <a:solidFill>
                  <a:schemeClr val="tx1">
                    <a:tint val="82000"/>
                  </a:schemeClr>
                </a:solidFill>
              </a:defRPr>
            </a:lvl1pPr>
          </a:lstStyle>
          <a:p>
            <a:fld id="{91D93EDB-D79D-4870-A6D4-E6A65D35F88E}" type="datetimeFigureOut">
              <a:rPr lang="en-DK" smtClean="0"/>
              <a:t>11/5/24</a:t>
            </a:fld>
            <a:endParaRPr lang="en-DK"/>
          </a:p>
        </p:txBody>
      </p:sp>
      <p:sp>
        <p:nvSpPr>
          <p:cNvPr id="5" name="Footer Placeholder 4"/>
          <p:cNvSpPr>
            <a:spLocks noGrp="1"/>
          </p:cNvSpPr>
          <p:nvPr>
            <p:ph type="ftr" sz="quarter" idx="3"/>
          </p:nvPr>
        </p:nvSpPr>
        <p:spPr>
          <a:xfrm>
            <a:off x="10017096" y="39372595"/>
            <a:ext cx="10206097" cy="2261662"/>
          </a:xfrm>
          <a:prstGeom prst="rect">
            <a:avLst/>
          </a:prstGeom>
        </p:spPr>
        <p:txBody>
          <a:bodyPr vert="horz" lIns="91440" tIns="45720" rIns="91440" bIns="45720" rtlCol="0" anchor="ctr"/>
          <a:lstStyle>
            <a:lvl1pPr algn="ctr">
              <a:defRPr sz="3969">
                <a:solidFill>
                  <a:schemeClr val="tx1">
                    <a:tint val="82000"/>
                  </a:schemeClr>
                </a:solidFill>
              </a:defRPr>
            </a:lvl1pPr>
          </a:lstStyle>
          <a:p>
            <a:endParaRPr lang="en-DK"/>
          </a:p>
        </p:txBody>
      </p:sp>
      <p:sp>
        <p:nvSpPr>
          <p:cNvPr id="6" name="Slide Number Placeholder 5"/>
          <p:cNvSpPr>
            <a:spLocks noGrp="1"/>
          </p:cNvSpPr>
          <p:nvPr>
            <p:ph type="sldNum" sz="quarter" idx="4"/>
          </p:nvPr>
        </p:nvSpPr>
        <p:spPr>
          <a:xfrm>
            <a:off x="21357203" y="39372595"/>
            <a:ext cx="6804065" cy="2261662"/>
          </a:xfrm>
          <a:prstGeom prst="rect">
            <a:avLst/>
          </a:prstGeom>
        </p:spPr>
        <p:txBody>
          <a:bodyPr vert="horz" lIns="91440" tIns="45720" rIns="91440" bIns="45720" rtlCol="0" anchor="ctr"/>
          <a:lstStyle>
            <a:lvl1pPr algn="r">
              <a:defRPr sz="3969">
                <a:solidFill>
                  <a:schemeClr val="tx1">
                    <a:tint val="82000"/>
                  </a:schemeClr>
                </a:solidFill>
              </a:defRPr>
            </a:lvl1pPr>
          </a:lstStyle>
          <a:p>
            <a:fld id="{58CDE010-B96F-456B-BDC3-3A8ED240A4B5}" type="slidenum">
              <a:rPr lang="en-DK" smtClean="0"/>
              <a:t>‹#›</a:t>
            </a:fld>
            <a:endParaRPr lang="en-DK"/>
          </a:p>
        </p:txBody>
      </p:sp>
    </p:spTree>
    <p:extLst>
      <p:ext uri="{BB962C8B-B14F-4D97-AF65-F5344CB8AC3E}">
        <p14:creationId xmlns:p14="http://schemas.microsoft.com/office/powerpoint/2010/main" val="30256483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openneuropet/PET2BIDS" TargetMode="External"/><Relationship Id="rId13" Type="http://schemas.openxmlformats.org/officeDocument/2006/relationships/image" Target="../media/image7.jp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6.jpg"/><Relationship Id="rId2" Type="http://schemas.openxmlformats.org/officeDocument/2006/relationships/hyperlink" Target="https://openneuropet.github.io/"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bids.neuroimaging.io/" TargetMode="External"/><Relationship Id="rId5" Type="http://schemas.openxmlformats.org/officeDocument/2006/relationships/image" Target="../media/image3.png"/><Relationship Id="rId15" Type="http://schemas.openxmlformats.org/officeDocument/2006/relationships/hyperlink" Target="https://trendscenter.org/software/gift/" TargetMode="External"/><Relationship Id="rId10" Type="http://schemas.openxmlformats.org/officeDocument/2006/relationships/hyperlink" Target="https://openneuro.org/" TargetMode="External"/><Relationship Id="rId4" Type="http://schemas.openxmlformats.org/officeDocument/2006/relationships/image" Target="../media/image2.png"/><Relationship Id="rId9" Type="http://schemas.openxmlformats.org/officeDocument/2006/relationships/hyperlink" Target="https://publicneuro.eu/" TargetMode="Externa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54D70924-7945-6059-088B-62FDC7CEF34F}"/>
              </a:ext>
            </a:extLst>
          </p:cNvPr>
          <p:cNvSpPr/>
          <p:nvPr/>
        </p:nvSpPr>
        <p:spPr>
          <a:xfrm>
            <a:off x="1026659" y="16844275"/>
            <a:ext cx="28186970" cy="7812339"/>
          </a:xfrm>
          <a:prstGeom prst="roundRect">
            <a:avLst/>
          </a:prstGeom>
          <a:solidFill>
            <a:srgbClr val="BFBFB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7" name="Rectangle: Rounded Corners 56">
            <a:extLst>
              <a:ext uri="{FF2B5EF4-FFF2-40B4-BE49-F238E27FC236}">
                <a16:creationId xmlns:a16="http://schemas.microsoft.com/office/drawing/2014/main" id="{B4C6EFCF-9AA2-E28B-1DBA-2E015C380371}"/>
              </a:ext>
            </a:extLst>
          </p:cNvPr>
          <p:cNvSpPr/>
          <p:nvPr/>
        </p:nvSpPr>
        <p:spPr>
          <a:xfrm>
            <a:off x="992219" y="35254974"/>
            <a:ext cx="19291494" cy="6481209"/>
          </a:xfrm>
          <a:prstGeom prst="roundRect">
            <a:avLst/>
          </a:prstGeom>
          <a:solidFill>
            <a:srgbClr val="BFBFB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6" name="Rectangle: Rounded Corners 55">
            <a:extLst>
              <a:ext uri="{FF2B5EF4-FFF2-40B4-BE49-F238E27FC236}">
                <a16:creationId xmlns:a16="http://schemas.microsoft.com/office/drawing/2014/main" id="{153D58DA-7DC8-28F1-76C7-0F220D3F4B90}"/>
              </a:ext>
            </a:extLst>
          </p:cNvPr>
          <p:cNvSpPr/>
          <p:nvPr/>
        </p:nvSpPr>
        <p:spPr>
          <a:xfrm>
            <a:off x="1026658" y="25314121"/>
            <a:ext cx="28706181" cy="9310660"/>
          </a:xfrm>
          <a:prstGeom prst="roundRect">
            <a:avLst/>
          </a:prstGeom>
          <a:solidFill>
            <a:srgbClr val="BFBFB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Rectangle: Rounded Corners 6">
            <a:extLst>
              <a:ext uri="{FF2B5EF4-FFF2-40B4-BE49-F238E27FC236}">
                <a16:creationId xmlns:a16="http://schemas.microsoft.com/office/drawing/2014/main" id="{F7ED8FF6-68C5-2647-2860-EEFECADAC351}"/>
              </a:ext>
            </a:extLst>
          </p:cNvPr>
          <p:cNvSpPr/>
          <p:nvPr/>
        </p:nvSpPr>
        <p:spPr>
          <a:xfrm>
            <a:off x="1026659" y="11026491"/>
            <a:ext cx="28186970" cy="5004202"/>
          </a:xfrm>
          <a:prstGeom prst="roundRect">
            <a:avLst/>
          </a:prstGeom>
          <a:solidFill>
            <a:srgbClr val="BFBFBF">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 name="Rectangle: Single Corner Snipped 9">
            <a:extLst>
              <a:ext uri="{FF2B5EF4-FFF2-40B4-BE49-F238E27FC236}">
                <a16:creationId xmlns:a16="http://schemas.microsoft.com/office/drawing/2014/main" id="{7F128957-3D47-A4E8-C186-ABD7DA6E0275}"/>
              </a:ext>
            </a:extLst>
          </p:cNvPr>
          <p:cNvSpPr/>
          <p:nvPr/>
        </p:nvSpPr>
        <p:spPr>
          <a:xfrm>
            <a:off x="1026659" y="475935"/>
            <a:ext cx="28186970" cy="2953235"/>
          </a:xfrm>
          <a:prstGeom prst="snip1Rect">
            <a:avLst/>
          </a:prstGeom>
          <a:solidFill>
            <a:srgbClr val="0070C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7200" b="1" dirty="0">
                <a:solidFill>
                  <a:schemeClr val="tx1"/>
                </a:solidFill>
              </a:rPr>
              <a:t>Open Neuro PET : opening PET data workflows</a:t>
            </a:r>
          </a:p>
          <a:p>
            <a:pPr algn="ctr"/>
            <a:r>
              <a:rPr lang="en-CA" sz="7200" dirty="0">
                <a:solidFill>
                  <a:schemeClr val="tx1"/>
                </a:solidFill>
                <a:hlinkClick r:id="rId2"/>
              </a:rPr>
              <a:t>https://openneuropet.github.io/</a:t>
            </a:r>
            <a:endParaRPr lang="en-CA" sz="7200" dirty="0">
              <a:solidFill>
                <a:schemeClr val="tx1"/>
              </a:solidFill>
            </a:endParaRPr>
          </a:p>
        </p:txBody>
      </p:sp>
      <p:pic>
        <p:nvPicPr>
          <p:cNvPr id="14" name="Picture 13" descr="Blue text on a black background&#10;&#10;Description automatically generated">
            <a:extLst>
              <a:ext uri="{FF2B5EF4-FFF2-40B4-BE49-F238E27FC236}">
                <a16:creationId xmlns:a16="http://schemas.microsoft.com/office/drawing/2014/main" id="{176D5D28-62D4-FC7F-2CF7-219F6896E2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5574" y="37908999"/>
            <a:ext cx="3352495" cy="3133725"/>
          </a:xfrm>
          <a:prstGeom prst="rect">
            <a:avLst/>
          </a:prstGeom>
        </p:spPr>
      </p:pic>
      <p:sp>
        <p:nvSpPr>
          <p:cNvPr id="20" name="TextBox 19">
            <a:extLst>
              <a:ext uri="{FF2B5EF4-FFF2-40B4-BE49-F238E27FC236}">
                <a16:creationId xmlns:a16="http://schemas.microsoft.com/office/drawing/2014/main" id="{8039814A-8881-D03A-FF69-52FAB5CA4DC1}"/>
              </a:ext>
            </a:extLst>
          </p:cNvPr>
          <p:cNvSpPr txBox="1"/>
          <p:nvPr/>
        </p:nvSpPr>
        <p:spPr>
          <a:xfrm>
            <a:off x="1094283" y="3665087"/>
            <a:ext cx="28119346" cy="6863417"/>
          </a:xfrm>
          <a:prstGeom prst="rect">
            <a:avLst/>
          </a:prstGeom>
          <a:noFill/>
        </p:spPr>
        <p:txBody>
          <a:bodyPr wrap="square">
            <a:spAutoFit/>
          </a:bodyPr>
          <a:lstStyle/>
          <a:p>
            <a:r>
              <a:rPr lang="en-CA" sz="4400" b="1" dirty="0"/>
              <a:t>Cyril Pernet</a:t>
            </a:r>
            <a:r>
              <a:rPr lang="en-CA" sz="4400" b="1" baseline="30000" dirty="0"/>
              <a:t>1</a:t>
            </a:r>
            <a:r>
              <a:rPr lang="en-CA" sz="4400" b="1" dirty="0"/>
              <a:t> , Anthony Galassi</a:t>
            </a:r>
            <a:r>
              <a:rPr lang="en-CA" sz="4400" b="1" baseline="30000" dirty="0"/>
              <a:t>2</a:t>
            </a:r>
            <a:r>
              <a:rPr lang="en-CA" sz="4400" b="1" dirty="0"/>
              <a:t>, Martin Norgaard</a:t>
            </a:r>
            <a:r>
              <a:rPr lang="en-CA" sz="4400" b="1" baseline="30000" dirty="0"/>
              <a:t>2,3</a:t>
            </a:r>
            <a:r>
              <a:rPr lang="en-CA" sz="4400" b="1" dirty="0"/>
              <a:t>, Granville J. Matheson</a:t>
            </a:r>
            <a:r>
              <a:rPr lang="en-CA" sz="4400" b="1" baseline="30000" dirty="0"/>
              <a:t>4,5</a:t>
            </a:r>
            <a:r>
              <a:rPr lang="en-CA" sz="4400" b="1" dirty="0"/>
              <a:t>, Paul Wighton</a:t>
            </a:r>
            <a:r>
              <a:rPr lang="en-CA" sz="4400" b="1" baseline="30000" dirty="0"/>
              <a:t>6</a:t>
            </a:r>
            <a:r>
              <a:rPr lang="en-CA" sz="4400" b="1" dirty="0"/>
              <a:t>, Adam G. Thomas</a:t>
            </a:r>
            <a:r>
              <a:rPr lang="en-CA" sz="4400" b="1" baseline="30000" dirty="0"/>
              <a:t>2</a:t>
            </a:r>
            <a:r>
              <a:rPr lang="en-CA" sz="4400" b="1" dirty="0"/>
              <a:t>, Gabriel Gonzalez-Escamilla</a:t>
            </a:r>
            <a:r>
              <a:rPr lang="en-CA" sz="4400" b="1" baseline="30000" dirty="0"/>
              <a:t>7</a:t>
            </a:r>
            <a:r>
              <a:rPr lang="en-CA" sz="4400" b="1" dirty="0"/>
              <a:t>, Cyrus Eierud</a:t>
            </a:r>
            <a:r>
              <a:rPr lang="en-CA" sz="4400" b="1" baseline="30000" dirty="0"/>
              <a:t>8</a:t>
            </a:r>
            <a:r>
              <a:rPr lang="en-CA" sz="4400" b="1" dirty="0"/>
              <a:t>, Murat Bilgel</a:t>
            </a:r>
            <a:r>
              <a:rPr lang="en-CA" sz="4400" b="1" baseline="30000" dirty="0"/>
              <a:t>9</a:t>
            </a:r>
            <a:r>
              <a:rPr lang="en-CA" sz="4400" b="1" dirty="0"/>
              <a:t>, Eric Ceballos</a:t>
            </a:r>
            <a:r>
              <a:rPr lang="en-CA" sz="4400" b="1" baseline="30000" dirty="0"/>
              <a:t>10</a:t>
            </a:r>
            <a:r>
              <a:rPr lang="en-CA" sz="4400" b="1" dirty="0"/>
              <a:t>, Claus Svarer</a:t>
            </a:r>
            <a:r>
              <a:rPr lang="en-CA" sz="4400" b="1" baseline="30000" dirty="0"/>
              <a:t>1</a:t>
            </a:r>
            <a:r>
              <a:rPr lang="en-CA" sz="4400" b="1" dirty="0"/>
              <a:t>, Chris Rorden</a:t>
            </a:r>
            <a:r>
              <a:rPr lang="en-CA" sz="4400" b="1" baseline="30000" dirty="0"/>
              <a:t>11</a:t>
            </a:r>
            <a:r>
              <a:rPr lang="en-CA" sz="4400" b="1" dirty="0"/>
              <a:t>, Vince Calhoun</a:t>
            </a:r>
            <a:r>
              <a:rPr lang="en-CA" sz="4400" b="1" baseline="30000" dirty="0"/>
              <a:t>8</a:t>
            </a:r>
            <a:r>
              <a:rPr lang="en-CA" sz="4400" b="1" dirty="0"/>
              <a:t>, Douglas Greve</a:t>
            </a:r>
            <a:r>
              <a:rPr lang="en-CA" sz="4400" b="1" baseline="30000" dirty="0"/>
              <a:t>6</a:t>
            </a:r>
            <a:r>
              <a:rPr lang="en-CA" sz="4400" b="1" dirty="0"/>
              <a:t>, Russell Poldrack</a:t>
            </a:r>
            <a:r>
              <a:rPr lang="en-CA" sz="4400" b="1" baseline="30000" dirty="0"/>
              <a:t>12</a:t>
            </a:r>
            <a:r>
              <a:rPr lang="en-CA" sz="4400" b="1" dirty="0"/>
              <a:t>, Melanie Ganz</a:t>
            </a:r>
            <a:r>
              <a:rPr lang="en-CA" sz="4400" b="1" baseline="30000" dirty="0"/>
              <a:t>1,3</a:t>
            </a:r>
            <a:r>
              <a:rPr lang="en-CA" sz="4400" b="1" dirty="0"/>
              <a:t>, Robert B. Innis</a:t>
            </a:r>
            <a:r>
              <a:rPr lang="en-CA" sz="4400" b="1" baseline="30000" dirty="0"/>
              <a:t>2</a:t>
            </a:r>
            <a:r>
              <a:rPr lang="en-CA" sz="4400" b="1" dirty="0"/>
              <a:t> &amp; Gitte M. Knudsen</a:t>
            </a:r>
            <a:r>
              <a:rPr lang="en-CA" sz="4400" b="1" baseline="30000" dirty="0"/>
              <a:t>1</a:t>
            </a:r>
            <a:endParaRPr lang="en-CA" sz="4400" b="1" dirty="0"/>
          </a:p>
          <a:p>
            <a:endParaRPr lang="en-CA" sz="4400" dirty="0"/>
          </a:p>
          <a:p>
            <a:r>
              <a:rPr lang="en-CA" sz="4400" baseline="30000" dirty="0"/>
              <a:t>1</a:t>
            </a:r>
            <a:r>
              <a:rPr lang="en-CA" sz="4400" dirty="0"/>
              <a:t> Neurobiology Research Unit, Copenhagen, Denmark </a:t>
            </a:r>
            <a:r>
              <a:rPr lang="en-CA" sz="4400" baseline="30000" dirty="0"/>
              <a:t>2</a:t>
            </a:r>
            <a:r>
              <a:rPr lang="en-CA" sz="4400" dirty="0"/>
              <a:t> NIH, Bethesda, USA </a:t>
            </a:r>
            <a:r>
              <a:rPr lang="en-CA" sz="4400" baseline="30000" dirty="0"/>
              <a:t>3</a:t>
            </a:r>
            <a:r>
              <a:rPr lang="en-CA" sz="4400" dirty="0"/>
              <a:t> </a:t>
            </a:r>
            <a:r>
              <a:rPr lang="en-CA" sz="4400" dirty="0" err="1"/>
              <a:t>Dpt</a:t>
            </a:r>
            <a:r>
              <a:rPr lang="en-CA" sz="4400" dirty="0"/>
              <a:t> of Computer Science, University of Copenhagen </a:t>
            </a:r>
            <a:r>
              <a:rPr lang="en-CA" sz="4400" baseline="30000" dirty="0"/>
              <a:t>4</a:t>
            </a:r>
            <a:r>
              <a:rPr lang="en-CA" sz="4400" dirty="0"/>
              <a:t> </a:t>
            </a:r>
            <a:r>
              <a:rPr lang="en-CA" sz="4400" dirty="0" err="1"/>
              <a:t>Dpt</a:t>
            </a:r>
            <a:r>
              <a:rPr lang="en-CA" sz="4400" dirty="0"/>
              <a:t> of Clinical Neuroscience, Karolinska </a:t>
            </a:r>
            <a:r>
              <a:rPr lang="en-CA" sz="4400" dirty="0" err="1"/>
              <a:t>Institutet</a:t>
            </a:r>
            <a:r>
              <a:rPr lang="en-CA" sz="4400" dirty="0"/>
              <a:t>, Stockholm, Sweden </a:t>
            </a:r>
            <a:r>
              <a:rPr lang="en-CA" sz="4400" baseline="30000" dirty="0"/>
              <a:t>5</a:t>
            </a:r>
            <a:r>
              <a:rPr lang="en-CA" sz="4400" dirty="0"/>
              <a:t> Mailman school of Public Health, Columbia University, NY, USA </a:t>
            </a:r>
            <a:r>
              <a:rPr lang="en-CA" sz="4400" baseline="30000" dirty="0"/>
              <a:t>6</a:t>
            </a:r>
            <a:r>
              <a:rPr lang="en-CA" sz="4400" dirty="0"/>
              <a:t> Martinos Centre, MGH, USA  </a:t>
            </a:r>
            <a:r>
              <a:rPr lang="en-CA" sz="4400" baseline="30000" dirty="0"/>
              <a:t>7</a:t>
            </a:r>
            <a:r>
              <a:rPr lang="en-CA" sz="4400" dirty="0"/>
              <a:t> University Medical Center of the Johannes Gutenberg University Mainz, Germany </a:t>
            </a:r>
            <a:r>
              <a:rPr lang="en-CA" sz="4400" baseline="30000" dirty="0"/>
              <a:t>8</a:t>
            </a:r>
            <a:r>
              <a:rPr lang="en-CA" sz="4400" dirty="0"/>
              <a:t> </a:t>
            </a:r>
            <a:r>
              <a:rPr lang="en-CA" sz="4400" dirty="0" err="1"/>
              <a:t>TReNDS</a:t>
            </a:r>
            <a:r>
              <a:rPr lang="en-CA" sz="4400" dirty="0"/>
              <a:t> Center, Georgia State University, Atlanta, USA </a:t>
            </a:r>
            <a:r>
              <a:rPr lang="en-CA" sz="4400" baseline="30000" dirty="0"/>
              <a:t>9</a:t>
            </a:r>
            <a:r>
              <a:rPr lang="en-CA" sz="4400" dirty="0"/>
              <a:t> National Institute on Aging Intramural Research Program, Baltimore, USA </a:t>
            </a:r>
            <a:r>
              <a:rPr lang="en-CA" sz="4400" baseline="30000" dirty="0"/>
              <a:t>10</a:t>
            </a:r>
            <a:r>
              <a:rPr lang="en-CA" sz="4400" dirty="0"/>
              <a:t> McGill University, Canada </a:t>
            </a:r>
            <a:r>
              <a:rPr lang="en-CA" sz="4400" baseline="30000" dirty="0"/>
              <a:t>11</a:t>
            </a:r>
            <a:r>
              <a:rPr lang="en-CA" sz="4400" dirty="0"/>
              <a:t> </a:t>
            </a:r>
            <a:r>
              <a:rPr lang="en-CA" sz="4400" dirty="0" err="1"/>
              <a:t>Dpt</a:t>
            </a:r>
            <a:r>
              <a:rPr lang="en-CA" sz="4400" dirty="0"/>
              <a:t> of Psychology, University of South Carolina, USA </a:t>
            </a:r>
            <a:r>
              <a:rPr lang="en-CA" sz="4400" baseline="30000" dirty="0"/>
              <a:t>12</a:t>
            </a:r>
            <a:r>
              <a:rPr lang="en-CA" sz="4400" dirty="0"/>
              <a:t> </a:t>
            </a:r>
            <a:r>
              <a:rPr lang="en-CA" sz="4400" dirty="0" err="1"/>
              <a:t>Dpt</a:t>
            </a:r>
            <a:r>
              <a:rPr lang="en-CA" sz="4400" dirty="0"/>
              <a:t> of Psychology, Stanford University, USA.</a:t>
            </a:r>
          </a:p>
        </p:txBody>
      </p:sp>
      <p:sp>
        <p:nvSpPr>
          <p:cNvPr id="22" name="TextBox 21">
            <a:extLst>
              <a:ext uri="{FF2B5EF4-FFF2-40B4-BE49-F238E27FC236}">
                <a16:creationId xmlns:a16="http://schemas.microsoft.com/office/drawing/2014/main" id="{568A6251-EBDF-D1FD-9FF7-BEAED66AE42F}"/>
              </a:ext>
            </a:extLst>
          </p:cNvPr>
          <p:cNvSpPr txBox="1"/>
          <p:nvPr/>
        </p:nvSpPr>
        <p:spPr>
          <a:xfrm>
            <a:off x="1532699" y="11329159"/>
            <a:ext cx="27242513" cy="4524315"/>
          </a:xfrm>
          <a:prstGeom prst="rect">
            <a:avLst/>
          </a:prstGeom>
          <a:noFill/>
        </p:spPr>
        <p:txBody>
          <a:bodyPr wrap="square">
            <a:spAutoFit/>
          </a:bodyPr>
          <a:lstStyle/>
          <a:p>
            <a:pPr algn="just"/>
            <a:r>
              <a:rPr lang="en-CA" sz="4800" b="1" u="sng" dirty="0"/>
              <a:t>Abstract</a:t>
            </a:r>
            <a:r>
              <a:rPr lang="en-CA" sz="4800" dirty="0"/>
              <a:t>: Reproducibility is a cornerstone of science, and one factor contributing to improving reproducibility is openness, from raw data to publication. </a:t>
            </a:r>
            <a:r>
              <a:rPr lang="en-CA" sz="4800" dirty="0" err="1"/>
              <a:t>OpenNeuroPET</a:t>
            </a:r>
            <a:r>
              <a:rPr lang="en-CA" sz="4800" dirty="0"/>
              <a:t> (ONP) is a project primarily driven by NIMH (Prof Innis) and the NRU (Prof Knudsen) to develop standardized tools that facilitate seamless conversion and processing of Positron Emission Tomography (PET) data from raw to publication-ready format. ONP also provides a data sharing base where researchers can access PET datasets as well as group templates in the form of molecular atlases.</a:t>
            </a:r>
          </a:p>
        </p:txBody>
      </p:sp>
      <p:pic>
        <p:nvPicPr>
          <p:cNvPr id="1032" name="Picture 8">
            <a:extLst>
              <a:ext uri="{FF2B5EF4-FFF2-40B4-BE49-F238E27FC236}">
                <a16:creationId xmlns:a16="http://schemas.microsoft.com/office/drawing/2014/main" id="{8ED1B682-097B-DFBC-3A13-F63EE45654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56377" y="17033625"/>
            <a:ext cx="5721827" cy="248439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A grey and blue logo&#10;&#10;Description automatically generated">
            <a:extLst>
              <a:ext uri="{FF2B5EF4-FFF2-40B4-BE49-F238E27FC236}">
                <a16:creationId xmlns:a16="http://schemas.microsoft.com/office/drawing/2014/main" id="{45E508C7-2FC0-4B72-7F18-EDF758BF0D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43847" y="37908998"/>
            <a:ext cx="3562350" cy="3133725"/>
          </a:xfrm>
          <a:prstGeom prst="rect">
            <a:avLst/>
          </a:prstGeom>
        </p:spPr>
      </p:pic>
      <p:pic>
        <p:nvPicPr>
          <p:cNvPr id="36" name="Picture 35" descr="A colorful cube with text&#10;&#10;Description automatically generated">
            <a:extLst>
              <a:ext uri="{FF2B5EF4-FFF2-40B4-BE49-F238E27FC236}">
                <a16:creationId xmlns:a16="http://schemas.microsoft.com/office/drawing/2014/main" id="{EE475997-6B44-FF28-F104-B95FF0BB5D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38881" y="17377261"/>
            <a:ext cx="4638159" cy="6067710"/>
          </a:xfrm>
          <a:prstGeom prst="rect">
            <a:avLst/>
          </a:prstGeom>
        </p:spPr>
      </p:pic>
      <p:pic>
        <p:nvPicPr>
          <p:cNvPr id="40" name="Picture 39" descr="A colorful brain with light coming out of it&#10;&#10;Description automatically generated with medium confidence">
            <a:extLst>
              <a:ext uri="{FF2B5EF4-FFF2-40B4-BE49-F238E27FC236}">
                <a16:creationId xmlns:a16="http://schemas.microsoft.com/office/drawing/2014/main" id="{E4F88704-40DF-C556-58B2-EBDD627EA6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824834" y="20205549"/>
            <a:ext cx="5484020" cy="3133726"/>
          </a:xfrm>
          <a:prstGeom prst="rect">
            <a:avLst/>
          </a:prstGeom>
        </p:spPr>
      </p:pic>
      <p:sp>
        <p:nvSpPr>
          <p:cNvPr id="41" name="TextBox 40">
            <a:extLst>
              <a:ext uri="{FF2B5EF4-FFF2-40B4-BE49-F238E27FC236}">
                <a16:creationId xmlns:a16="http://schemas.microsoft.com/office/drawing/2014/main" id="{EF8E2AD6-0126-BD00-EB2C-9A484E3FAFCD}"/>
              </a:ext>
            </a:extLst>
          </p:cNvPr>
          <p:cNvSpPr txBox="1"/>
          <p:nvPr/>
        </p:nvSpPr>
        <p:spPr>
          <a:xfrm>
            <a:off x="21273090" y="36264419"/>
            <a:ext cx="2421047" cy="830997"/>
          </a:xfrm>
          <a:prstGeom prst="rect">
            <a:avLst/>
          </a:prstGeom>
          <a:noFill/>
        </p:spPr>
        <p:txBody>
          <a:bodyPr wrap="none" rtlCol="0">
            <a:spAutoFit/>
          </a:bodyPr>
          <a:lstStyle/>
          <a:p>
            <a:r>
              <a:rPr lang="en-CA" sz="4800" b="1" u="sng" dirty="0"/>
              <a:t>Funding</a:t>
            </a:r>
          </a:p>
        </p:txBody>
      </p:sp>
      <p:sp>
        <p:nvSpPr>
          <p:cNvPr id="42" name="TextBox 41">
            <a:extLst>
              <a:ext uri="{FF2B5EF4-FFF2-40B4-BE49-F238E27FC236}">
                <a16:creationId xmlns:a16="http://schemas.microsoft.com/office/drawing/2014/main" id="{3A9009E1-BA4E-FBFC-03DB-62F13AFD11D0}"/>
              </a:ext>
            </a:extLst>
          </p:cNvPr>
          <p:cNvSpPr txBox="1"/>
          <p:nvPr/>
        </p:nvSpPr>
        <p:spPr>
          <a:xfrm>
            <a:off x="1532698" y="21278198"/>
            <a:ext cx="15267647" cy="3046988"/>
          </a:xfrm>
          <a:prstGeom prst="rect">
            <a:avLst/>
          </a:prstGeom>
          <a:noFill/>
        </p:spPr>
        <p:txBody>
          <a:bodyPr wrap="square" rtlCol="0">
            <a:spAutoFit/>
          </a:bodyPr>
          <a:lstStyle/>
          <a:p>
            <a:r>
              <a:rPr lang="en-CA" sz="4800" b="1" u="sng" dirty="0"/>
              <a:t>Data Sharing</a:t>
            </a:r>
          </a:p>
          <a:p>
            <a:pPr marL="685800" indent="-685800">
              <a:buFontTx/>
              <a:buChar char="-"/>
            </a:pPr>
            <a:r>
              <a:rPr lang="en-CA" sz="4800" dirty="0"/>
              <a:t>OpenNeuro for open-access to PET datasets</a:t>
            </a:r>
          </a:p>
          <a:p>
            <a:pPr marL="685800" indent="-685800">
              <a:buFontTx/>
              <a:buChar char="-"/>
            </a:pPr>
            <a:r>
              <a:rPr lang="en-CA" sz="4800" dirty="0"/>
              <a:t>PublicNeuro for GPDR-conform access to data</a:t>
            </a:r>
          </a:p>
          <a:p>
            <a:r>
              <a:rPr lang="en-CA" sz="4800" dirty="0"/>
              <a:t>      (open metadata but controlled access)</a:t>
            </a:r>
          </a:p>
        </p:txBody>
      </p:sp>
      <p:sp>
        <p:nvSpPr>
          <p:cNvPr id="43" name="TextBox 42">
            <a:extLst>
              <a:ext uri="{FF2B5EF4-FFF2-40B4-BE49-F238E27FC236}">
                <a16:creationId xmlns:a16="http://schemas.microsoft.com/office/drawing/2014/main" id="{0C6BFBDB-BEA7-E57A-E477-0BF6C7D52E72}"/>
              </a:ext>
            </a:extLst>
          </p:cNvPr>
          <p:cNvSpPr txBox="1"/>
          <p:nvPr/>
        </p:nvSpPr>
        <p:spPr>
          <a:xfrm>
            <a:off x="1685099" y="17236825"/>
            <a:ext cx="14044931" cy="3785652"/>
          </a:xfrm>
          <a:prstGeom prst="rect">
            <a:avLst/>
          </a:prstGeom>
          <a:noFill/>
        </p:spPr>
        <p:txBody>
          <a:bodyPr wrap="square" rtlCol="0">
            <a:spAutoFit/>
          </a:bodyPr>
          <a:lstStyle/>
          <a:p>
            <a:r>
              <a:rPr lang="en-CA" sz="4800" b="1" u="sng" dirty="0"/>
              <a:t>Data Standard</a:t>
            </a:r>
          </a:p>
          <a:p>
            <a:pPr marL="685800" indent="-685800">
              <a:buFontTx/>
              <a:buChar char="-"/>
            </a:pPr>
            <a:r>
              <a:rPr lang="en-CA" sz="4800" dirty="0"/>
              <a:t>BIDS specification (raw and derivatives)</a:t>
            </a:r>
          </a:p>
          <a:p>
            <a:pPr marL="685800" indent="-685800">
              <a:buFontTx/>
              <a:buChar char="-"/>
            </a:pPr>
            <a:r>
              <a:rPr lang="en-CA" sz="4800" dirty="0"/>
              <a:t>PET2BIDS (conversion tool) </a:t>
            </a:r>
            <a:r>
              <a:rPr lang="en-CA" sz="4800" dirty="0">
                <a:hlinkClick r:id="rId8"/>
              </a:rPr>
              <a:t>https://github.com/openneuropet/PET2BIDS</a:t>
            </a:r>
            <a:endParaRPr lang="en-CA" sz="4800" dirty="0"/>
          </a:p>
          <a:p>
            <a:pPr marL="685800" indent="-685800">
              <a:buFontTx/>
              <a:buChar char="-"/>
            </a:pPr>
            <a:r>
              <a:rPr lang="en-CA" sz="4800" dirty="0"/>
              <a:t>Reporting and publication </a:t>
            </a:r>
          </a:p>
        </p:txBody>
      </p:sp>
      <p:sp>
        <p:nvSpPr>
          <p:cNvPr id="45" name="TextBox 44">
            <a:extLst>
              <a:ext uri="{FF2B5EF4-FFF2-40B4-BE49-F238E27FC236}">
                <a16:creationId xmlns:a16="http://schemas.microsoft.com/office/drawing/2014/main" id="{D9063DE7-5549-B19E-B463-F2A42BB183C6}"/>
              </a:ext>
            </a:extLst>
          </p:cNvPr>
          <p:cNvSpPr txBox="1"/>
          <p:nvPr/>
        </p:nvSpPr>
        <p:spPr>
          <a:xfrm>
            <a:off x="16800345" y="23383416"/>
            <a:ext cx="6051550" cy="769441"/>
          </a:xfrm>
          <a:prstGeom prst="rect">
            <a:avLst/>
          </a:prstGeom>
          <a:noFill/>
        </p:spPr>
        <p:txBody>
          <a:bodyPr wrap="square">
            <a:spAutoFit/>
          </a:bodyPr>
          <a:lstStyle/>
          <a:p>
            <a:r>
              <a:rPr lang="en-CA" sz="4400" dirty="0">
                <a:hlinkClick r:id="rId9"/>
              </a:rPr>
              <a:t>https://publicneuro.eu</a:t>
            </a:r>
            <a:endParaRPr lang="en-CA" sz="4400" dirty="0"/>
          </a:p>
        </p:txBody>
      </p:sp>
      <p:sp>
        <p:nvSpPr>
          <p:cNvPr id="47" name="TextBox 46">
            <a:extLst>
              <a:ext uri="{FF2B5EF4-FFF2-40B4-BE49-F238E27FC236}">
                <a16:creationId xmlns:a16="http://schemas.microsoft.com/office/drawing/2014/main" id="{0BA0C14B-DD66-F92A-FC66-47CDA42DC671}"/>
              </a:ext>
            </a:extLst>
          </p:cNvPr>
          <p:cNvSpPr txBox="1"/>
          <p:nvPr/>
        </p:nvSpPr>
        <p:spPr>
          <a:xfrm>
            <a:off x="22947557" y="23444971"/>
            <a:ext cx="5336931" cy="707886"/>
          </a:xfrm>
          <a:prstGeom prst="rect">
            <a:avLst/>
          </a:prstGeom>
          <a:noFill/>
        </p:spPr>
        <p:txBody>
          <a:bodyPr wrap="square">
            <a:spAutoFit/>
          </a:bodyPr>
          <a:lstStyle/>
          <a:p>
            <a:r>
              <a:rPr lang="en-CA" sz="4000" dirty="0">
                <a:hlinkClick r:id="rId10"/>
              </a:rPr>
              <a:t>https://openneuro.org</a:t>
            </a:r>
            <a:endParaRPr lang="en-CA" sz="4000" dirty="0"/>
          </a:p>
        </p:txBody>
      </p:sp>
      <p:sp>
        <p:nvSpPr>
          <p:cNvPr id="49" name="TextBox 48">
            <a:extLst>
              <a:ext uri="{FF2B5EF4-FFF2-40B4-BE49-F238E27FC236}">
                <a16:creationId xmlns:a16="http://schemas.microsoft.com/office/drawing/2014/main" id="{2BC8E4FA-3CEB-F3C5-C6B0-E828CCF4BE46}"/>
              </a:ext>
            </a:extLst>
          </p:cNvPr>
          <p:cNvSpPr txBox="1"/>
          <p:nvPr/>
        </p:nvSpPr>
        <p:spPr>
          <a:xfrm>
            <a:off x="16560057" y="19194853"/>
            <a:ext cx="5962773" cy="646331"/>
          </a:xfrm>
          <a:prstGeom prst="rect">
            <a:avLst/>
          </a:prstGeom>
          <a:noFill/>
        </p:spPr>
        <p:txBody>
          <a:bodyPr wrap="square">
            <a:spAutoFit/>
          </a:bodyPr>
          <a:lstStyle/>
          <a:p>
            <a:r>
              <a:rPr lang="en-CA" sz="3600" dirty="0">
                <a:hlinkClick r:id="rId11"/>
              </a:rPr>
              <a:t>https://bids.neuroimaging.io</a:t>
            </a:r>
            <a:endParaRPr lang="en-CA" sz="3600" dirty="0"/>
          </a:p>
        </p:txBody>
      </p:sp>
      <p:sp>
        <p:nvSpPr>
          <p:cNvPr id="50" name="TextBox 49">
            <a:extLst>
              <a:ext uri="{FF2B5EF4-FFF2-40B4-BE49-F238E27FC236}">
                <a16:creationId xmlns:a16="http://schemas.microsoft.com/office/drawing/2014/main" id="{148270F2-6F4A-F64E-E46A-403D8B3CEE5E}"/>
              </a:ext>
            </a:extLst>
          </p:cNvPr>
          <p:cNvSpPr txBox="1"/>
          <p:nvPr/>
        </p:nvSpPr>
        <p:spPr>
          <a:xfrm>
            <a:off x="1532699" y="25842715"/>
            <a:ext cx="4620817" cy="830997"/>
          </a:xfrm>
          <a:prstGeom prst="rect">
            <a:avLst/>
          </a:prstGeom>
          <a:noFill/>
        </p:spPr>
        <p:txBody>
          <a:bodyPr wrap="none" rtlCol="0">
            <a:spAutoFit/>
          </a:bodyPr>
          <a:lstStyle/>
          <a:p>
            <a:r>
              <a:rPr lang="en-CA" sz="4800" b="1" u="sng" dirty="0"/>
              <a:t>Data Workflows</a:t>
            </a:r>
          </a:p>
        </p:txBody>
      </p:sp>
      <p:sp>
        <p:nvSpPr>
          <p:cNvPr id="51" name="TextBox 50">
            <a:extLst>
              <a:ext uri="{FF2B5EF4-FFF2-40B4-BE49-F238E27FC236}">
                <a16:creationId xmlns:a16="http://schemas.microsoft.com/office/drawing/2014/main" id="{E3BF5692-292E-9CCA-48C8-E8F89172BFF1}"/>
              </a:ext>
            </a:extLst>
          </p:cNvPr>
          <p:cNvSpPr txBox="1"/>
          <p:nvPr/>
        </p:nvSpPr>
        <p:spPr>
          <a:xfrm>
            <a:off x="1532699" y="35745710"/>
            <a:ext cx="17300442" cy="2308324"/>
          </a:xfrm>
          <a:prstGeom prst="rect">
            <a:avLst/>
          </a:prstGeom>
          <a:noFill/>
        </p:spPr>
        <p:txBody>
          <a:bodyPr wrap="none" rtlCol="0">
            <a:spAutoFit/>
          </a:bodyPr>
          <a:lstStyle/>
          <a:p>
            <a:r>
              <a:rPr lang="en-CA" sz="4800" b="1" u="sng" dirty="0"/>
              <a:t>Molecular Atlases</a:t>
            </a:r>
          </a:p>
          <a:p>
            <a:pPr marL="685800" indent="-685800">
              <a:buFontTx/>
              <a:buChar char="-"/>
            </a:pPr>
            <a:r>
              <a:rPr lang="en-CA" sz="4800" dirty="0"/>
              <a:t>Build and share templates of receptor availability, metabolism,</a:t>
            </a:r>
          </a:p>
          <a:p>
            <a:r>
              <a:rPr lang="en-CA" sz="4800" dirty="0"/>
              <a:t>and enzymatic activity</a:t>
            </a:r>
          </a:p>
        </p:txBody>
      </p:sp>
      <p:pic>
        <p:nvPicPr>
          <p:cNvPr id="53" name="Picture 52" descr="A close-up of a brain scan&#10;&#10;Description automatically generated">
            <a:extLst>
              <a:ext uri="{FF2B5EF4-FFF2-40B4-BE49-F238E27FC236}">
                <a16:creationId xmlns:a16="http://schemas.microsoft.com/office/drawing/2014/main" id="{2F5DBC77-E097-58F0-8CC8-A65274D8557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03309" y="38457844"/>
            <a:ext cx="6135037" cy="2874529"/>
          </a:xfrm>
          <a:prstGeom prst="rect">
            <a:avLst/>
          </a:prstGeom>
        </p:spPr>
      </p:pic>
      <p:pic>
        <p:nvPicPr>
          <p:cNvPr id="55" name="Picture 54" descr="A close-up of a brain&#10;&#10;Description automatically generated">
            <a:extLst>
              <a:ext uri="{FF2B5EF4-FFF2-40B4-BE49-F238E27FC236}">
                <a16:creationId xmlns:a16="http://schemas.microsoft.com/office/drawing/2014/main" id="{1D22AD4C-7CC2-9B23-4834-1B57B277E2A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547596" y="38457843"/>
            <a:ext cx="5329419" cy="2874529"/>
          </a:xfrm>
          <a:prstGeom prst="rect">
            <a:avLst/>
          </a:prstGeom>
        </p:spPr>
      </p:pic>
      <p:sp>
        <p:nvSpPr>
          <p:cNvPr id="2" name="TextBox 1">
            <a:extLst>
              <a:ext uri="{FF2B5EF4-FFF2-40B4-BE49-F238E27FC236}">
                <a16:creationId xmlns:a16="http://schemas.microsoft.com/office/drawing/2014/main" id="{DB7B0D12-6B4F-A1A0-0D30-6536B9290BEB}"/>
              </a:ext>
            </a:extLst>
          </p:cNvPr>
          <p:cNvSpPr txBox="1"/>
          <p:nvPr/>
        </p:nvSpPr>
        <p:spPr>
          <a:xfrm rot="16200000">
            <a:off x="1923718" y="39479607"/>
            <a:ext cx="1942968" cy="830997"/>
          </a:xfrm>
          <a:prstGeom prst="rect">
            <a:avLst/>
          </a:prstGeom>
          <a:noFill/>
        </p:spPr>
        <p:txBody>
          <a:bodyPr wrap="none" rtlCol="0">
            <a:spAutoFit/>
          </a:bodyPr>
          <a:lstStyle/>
          <a:p>
            <a:r>
              <a:rPr lang="en-CA" sz="4800" dirty="0"/>
              <a:t>GABA</a:t>
            </a:r>
            <a:r>
              <a:rPr lang="en-CA" sz="4800" baseline="-25000" dirty="0"/>
              <a:t>A</a:t>
            </a:r>
            <a:endParaRPr lang="en-CA" sz="4800" dirty="0"/>
          </a:p>
        </p:txBody>
      </p:sp>
      <p:sp>
        <p:nvSpPr>
          <p:cNvPr id="3" name="TextBox 2">
            <a:extLst>
              <a:ext uri="{FF2B5EF4-FFF2-40B4-BE49-F238E27FC236}">
                <a16:creationId xmlns:a16="http://schemas.microsoft.com/office/drawing/2014/main" id="{22171E79-D556-3207-0ECB-D6326420F87A}"/>
              </a:ext>
            </a:extLst>
          </p:cNvPr>
          <p:cNvSpPr txBox="1"/>
          <p:nvPr/>
        </p:nvSpPr>
        <p:spPr>
          <a:xfrm rot="16200000">
            <a:off x="10028364" y="39479608"/>
            <a:ext cx="1749197" cy="830997"/>
          </a:xfrm>
          <a:prstGeom prst="rect">
            <a:avLst/>
          </a:prstGeom>
          <a:noFill/>
        </p:spPr>
        <p:txBody>
          <a:bodyPr wrap="none" rtlCol="0">
            <a:spAutoFit/>
          </a:bodyPr>
          <a:lstStyle/>
          <a:p>
            <a:r>
              <a:rPr lang="en-CA" sz="4800" dirty="0"/>
              <a:t>5-HTT</a:t>
            </a:r>
          </a:p>
        </p:txBody>
      </p:sp>
      <p:pic>
        <p:nvPicPr>
          <p:cNvPr id="4" name="Picture 3" descr="A screenshot of a computer screen&#10;&#10;Description automatically generated">
            <a:extLst>
              <a:ext uri="{FF2B5EF4-FFF2-40B4-BE49-F238E27FC236}">
                <a16:creationId xmlns:a16="http://schemas.microsoft.com/office/drawing/2014/main" id="{AE0904F6-160F-1BAB-039A-FD813CFB1DD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47438" y="28222694"/>
            <a:ext cx="9071023" cy="5385920"/>
          </a:xfrm>
          <a:prstGeom prst="rect">
            <a:avLst/>
          </a:prstGeom>
        </p:spPr>
      </p:pic>
      <p:sp>
        <p:nvSpPr>
          <p:cNvPr id="5" name="TextBox 4">
            <a:extLst>
              <a:ext uri="{FF2B5EF4-FFF2-40B4-BE49-F238E27FC236}">
                <a16:creationId xmlns:a16="http://schemas.microsoft.com/office/drawing/2014/main" id="{AA0EAA24-F505-9172-1B45-D4338404144B}"/>
              </a:ext>
            </a:extLst>
          </p:cNvPr>
          <p:cNvSpPr txBox="1"/>
          <p:nvPr/>
        </p:nvSpPr>
        <p:spPr>
          <a:xfrm>
            <a:off x="3406448" y="27040350"/>
            <a:ext cx="5990460" cy="1077218"/>
          </a:xfrm>
          <a:prstGeom prst="rect">
            <a:avLst/>
          </a:prstGeom>
          <a:noFill/>
        </p:spPr>
        <p:txBody>
          <a:bodyPr wrap="square" rtlCol="0">
            <a:spAutoFit/>
          </a:bodyPr>
          <a:lstStyle/>
          <a:p>
            <a:pPr algn="ctr"/>
            <a:r>
              <a:rPr lang="da-DK" sz="3200" b="1" dirty="0">
                <a:hlinkClick r:id="rId15"/>
              </a:rPr>
              <a:t>GIFT ICA Toolbox </a:t>
            </a:r>
            <a:r>
              <a:rPr lang="da-DK" sz="3200" b="1" dirty="0"/>
              <a:t>for PET </a:t>
            </a:r>
          </a:p>
          <a:p>
            <a:pPr algn="ctr"/>
            <a:r>
              <a:rPr lang="da-DK" sz="3200" b="1" dirty="0"/>
              <a:t>with dedicated PET templates</a:t>
            </a:r>
            <a:endParaRPr lang="en-DK" sz="3200" b="1" dirty="0"/>
          </a:p>
        </p:txBody>
      </p:sp>
    </p:spTree>
    <p:extLst>
      <p:ext uri="{BB962C8B-B14F-4D97-AF65-F5344CB8AC3E}">
        <p14:creationId xmlns:p14="http://schemas.microsoft.com/office/powerpoint/2010/main" val="3787403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442</TotalTime>
  <Words>383</Words>
  <Application>Microsoft Macintosh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Cyril Pernet</dc:creator>
  <cp:lastModifiedBy>Eric Ceballos Dominguez</cp:lastModifiedBy>
  <cp:revision>17</cp:revision>
  <dcterms:created xsi:type="dcterms:W3CDTF">2024-03-07T15:45:59Z</dcterms:created>
  <dcterms:modified xsi:type="dcterms:W3CDTF">2024-11-05T17:28:39Z</dcterms:modified>
</cp:coreProperties>
</file>