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D69K1SlJ8LlOyu96Xf6GeRyAf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0" d="100"/>
          <a:sy n="300" d="100"/>
        </p:scale>
        <p:origin x="-1863" y="-84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rojects.ncsu.edu/project/posters/index.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This is a nice resource (</a:t>
            </a:r>
            <a:r>
              <a:rPr lang="en-US" u="sng" dirty="0">
                <a:solidFill>
                  <a:schemeClr val="hlink"/>
                </a:solidFill>
                <a:hlinkClick r:id="rId3"/>
              </a:rPr>
              <a:t>https://projects.ncsu.edu/project/posters/index.html</a:t>
            </a:r>
            <a:r>
              <a:rPr lang="en-US" dirty="0"/>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9"/>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R="0" lvl="1"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2pPr>
            <a:lvl3pPr marR="0" lvl="2"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R="0" lvl="4" algn="ctr">
              <a:lnSpc>
                <a:spcPct val="100000"/>
              </a:lnSpc>
              <a:spcBef>
                <a:spcPts val="200"/>
              </a:spcBef>
              <a:spcAft>
                <a:spcPts val="0"/>
              </a:spcAft>
              <a:buClr>
                <a:srgbClr val="888888"/>
              </a:buClr>
              <a:buSzPts val="1000"/>
              <a:buFont typeface="Arial"/>
              <a:buNone/>
              <a:defRPr sz="10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9"/>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8" name="Google Shape;18;p10"/>
          <p:cNvSpPr txBox="1">
            <a:spLocks noGrp="1"/>
          </p:cNvSpPr>
          <p:nvPr>
            <p:ph type="body" idx="1"/>
          </p:nvPr>
        </p:nvSpPr>
        <p:spPr>
          <a:xfrm>
            <a:off x="457200" y="3022600"/>
            <a:ext cx="8229600" cy="31035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10"/>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0"/>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24" name="Google Shape;24;p11"/>
          <p:cNvSpPr txBox="1">
            <a:spLocks noGrp="1"/>
          </p:cNvSpPr>
          <p:nvPr>
            <p:ph type="body" idx="1"/>
          </p:nvPr>
        </p:nvSpPr>
        <p:spPr>
          <a:xfrm>
            <a:off x="457200" y="1968500"/>
            <a:ext cx="4038600" cy="41577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11"/>
          <p:cNvSpPr txBox="1">
            <a:spLocks noGrp="1"/>
          </p:cNvSpPr>
          <p:nvPr>
            <p:ph type="body" idx="2"/>
          </p:nvPr>
        </p:nvSpPr>
        <p:spPr>
          <a:xfrm>
            <a:off x="4648200" y="1968500"/>
            <a:ext cx="4038600" cy="41577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31" name="Google Shape;31;p12"/>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12"/>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457200" y="3022600"/>
            <a:ext cx="8229600" cy="3103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8"/>
          <p:cNvPicPr preferRelativeResize="0"/>
          <p:nvPr/>
        </p:nvPicPr>
        <p:blipFill rotWithShape="1">
          <a:blip r:embed="rId7">
            <a:alphaModFix/>
          </a:blip>
          <a:srcRect/>
          <a:stretch/>
        </p:blipFill>
        <p:spPr>
          <a:xfrm>
            <a:off x="0" y="0"/>
            <a:ext cx="9144000"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assessment.dasa.ncsu.edu/academic-assessment/general-education-assessment/" TargetMode="External"/><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ssessment.dasa.ncsu.edu/academic-assessment/general-education-assessment/ql-competency-assessment/" TargetMode="Externa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hyperlink" Target="http://catalog.ncsu.edu/undergraduate/coursedescriptions/gn/"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4.stat.ncsu.edu/~jbpost2/GN311/HW.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shiny.stat.ncsu.edu/jbpost2/Selection/" TargetMode="External"/><Relationship Id="rId4" Type="http://schemas.openxmlformats.org/officeDocument/2006/relationships/hyperlink" Target="https://www4.stat.ncsu.edu/~jbpost2/GN311/Selection.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ssessment.dasa.ncsu.edu/academic-assessment/general-education-assess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catalog.ncsu.edu/undergraduate/coursedescriptions/gn/" TargetMode="External"/><Relationship Id="rId4" Type="http://schemas.openxmlformats.org/officeDocument/2006/relationships/hyperlink" Target="https://assessment.dasa.ncsu.edu/academic-assessment/general-education-assessment/ql-competency-assess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0" y="462725"/>
            <a:ext cx="9144000" cy="6309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50"/>
              <a:buFont typeface="Arial"/>
              <a:buNone/>
            </a:pPr>
            <a:r>
              <a:rPr lang="en-US" sz="1450" b="1" i="0" u="none" strike="noStrike" cap="none">
                <a:solidFill>
                  <a:srgbClr val="000000"/>
                </a:solidFill>
                <a:latin typeface="Arial"/>
                <a:ea typeface="Arial"/>
                <a:cs typeface="Arial"/>
                <a:sym typeface="Arial"/>
              </a:rPr>
              <a:t>Using Visuals to Improve Quantitative Literacy Outcomes in Principles of Genetics (GN 311)</a:t>
            </a:r>
            <a:br>
              <a:rPr lang="en-US" sz="1450" b="0" i="0" u="none" strike="noStrike" cap="none">
                <a:solidFill>
                  <a:srgbClr val="000000"/>
                </a:solidFill>
                <a:latin typeface="Arial"/>
                <a:ea typeface="Arial"/>
                <a:cs typeface="Arial"/>
                <a:sym typeface="Arial"/>
              </a:rPr>
            </a:br>
            <a:endParaRPr sz="1450" b="0" i="0" u="none" strike="noStrike" cap="none">
              <a:solidFill>
                <a:srgbClr val="000000"/>
              </a:solidFill>
              <a:latin typeface="Arial"/>
              <a:ea typeface="Arial"/>
              <a:cs typeface="Arial"/>
              <a:sym typeface="Arial"/>
            </a:endParaRPr>
          </a:p>
        </p:txBody>
      </p:sp>
      <p:sp>
        <p:nvSpPr>
          <p:cNvPr id="41" name="Google Shape;41;p1"/>
          <p:cNvSpPr txBox="1"/>
          <p:nvPr/>
        </p:nvSpPr>
        <p:spPr>
          <a:xfrm>
            <a:off x="142832" y="1030362"/>
            <a:ext cx="2611002" cy="1215717"/>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1430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a:ea typeface="Arial"/>
                <a:cs typeface="Arial"/>
                <a:sym typeface="Arial"/>
              </a:rPr>
              <a:t>Through an interdisciplinary partnership we developed assessment measures and data visualization activities to improve student learning in GN 311 around a quantitative literacy topic.</a:t>
            </a:r>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a:ea typeface="Arial"/>
                <a:cs typeface="Arial"/>
                <a:sym typeface="Arial"/>
              </a:rPr>
              <a:t> Quantitative literacy is one of NC State’s </a:t>
            </a:r>
            <a:r>
              <a:rPr lang="en-US" sz="8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General Education Competencies</a:t>
            </a:r>
            <a:r>
              <a:rPr lang="en-US" sz="800" b="0" i="0" u="none" strike="noStrike" cap="none">
                <a:solidFill>
                  <a:srgbClr val="000000"/>
                </a:solidFill>
                <a:latin typeface="Arial"/>
                <a:ea typeface="Arial"/>
                <a:cs typeface="Arial"/>
                <a:sym typeface="Arial"/>
              </a:rPr>
              <a:t> (called the “Pack Proficiencies”). </a:t>
            </a:r>
            <a:endParaRPr/>
          </a:p>
          <a:p>
            <a:pPr marL="0" marR="0" lvl="0" indent="0" algn="l" rtl="0">
              <a:lnSpc>
                <a:spcPct val="100000"/>
              </a:lnSpc>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42" name="Google Shape;42;p1"/>
          <p:cNvSpPr txBox="1"/>
          <p:nvPr/>
        </p:nvSpPr>
        <p:spPr>
          <a:xfrm>
            <a:off x="101436" y="2987285"/>
            <a:ext cx="2030681" cy="92333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rgbClr val="000000"/>
                </a:solidFill>
                <a:latin typeface="Arial"/>
                <a:ea typeface="Arial"/>
                <a:cs typeface="Arial"/>
                <a:sym typeface="Arial"/>
              </a:rPr>
              <a:t>Instructors of </a:t>
            </a:r>
            <a:r>
              <a:rPr lang="en-US" sz="800" b="0" i="0" u="sng" strike="noStrike" cap="none" dirty="0">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GN 311</a:t>
            </a:r>
            <a:r>
              <a:rPr lang="en-US" sz="800" b="0" i="0" u="none" strike="noStrike" cap="none" dirty="0">
                <a:solidFill>
                  <a:srgbClr val="000000"/>
                </a:solidFill>
                <a:latin typeface="Arial"/>
                <a:ea typeface="Arial"/>
                <a:cs typeface="Arial"/>
                <a:sym typeface="Arial"/>
              </a:rPr>
              <a:t> (Principles of Genetics) identified trouble areas in quantitative literacy including students’ understanding of the basics of population genetics.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43" name="Google Shape;43;p1" descr="Image result for frequencies of phenotypes bb plant"/>
          <p:cNvPicPr preferRelativeResize="0"/>
          <p:nvPr/>
        </p:nvPicPr>
        <p:blipFill rotWithShape="1">
          <a:blip r:embed="rId5">
            <a:alphaModFix/>
          </a:blip>
          <a:srcRect/>
          <a:stretch/>
        </p:blipFill>
        <p:spPr>
          <a:xfrm>
            <a:off x="2168773" y="3018231"/>
            <a:ext cx="613308" cy="540610"/>
          </a:xfrm>
          <a:prstGeom prst="rect">
            <a:avLst/>
          </a:prstGeom>
          <a:noFill/>
          <a:ln>
            <a:noFill/>
          </a:ln>
        </p:spPr>
      </p:pic>
      <p:sp>
        <p:nvSpPr>
          <p:cNvPr id="44" name="Google Shape;44;p1"/>
          <p:cNvSpPr txBox="1"/>
          <p:nvPr/>
        </p:nvSpPr>
        <p:spPr>
          <a:xfrm>
            <a:off x="40969" y="3642046"/>
            <a:ext cx="2712866" cy="1169551"/>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rgbClr val="000000"/>
                </a:solidFill>
                <a:latin typeface="Arial"/>
                <a:ea typeface="Arial"/>
                <a:cs typeface="Arial"/>
                <a:sym typeface="Arial"/>
              </a:rPr>
              <a:t>Students had difficulty conceptualizing  frequencies of phenotypes and genotypes in a population and how those frequencies behave over time.  </a:t>
            </a:r>
            <a:endParaRPr sz="8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rgbClr val="000000"/>
                </a:solidFill>
                <a:latin typeface="Arial"/>
                <a:ea typeface="Arial"/>
                <a:cs typeface="Arial"/>
                <a:sym typeface="Arial"/>
              </a:rPr>
              <a:t>Program faculty in Genetics partnered with faculty in Statistics (the “Pack Proficiencies” QL Champion) and the Office of Assessment to design and assess an intervention to improve learning of probability.</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5" name="Google Shape;45;p1"/>
          <p:cNvSpPr txBox="1"/>
          <p:nvPr/>
        </p:nvSpPr>
        <p:spPr>
          <a:xfrm>
            <a:off x="601077" y="1872593"/>
            <a:ext cx="2152758" cy="104644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8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rgbClr val="000000"/>
                </a:solidFill>
                <a:latin typeface="Arial"/>
                <a:ea typeface="Arial"/>
                <a:cs typeface="Arial"/>
                <a:sym typeface="Arial"/>
              </a:rPr>
              <a:t> </a:t>
            </a:r>
            <a:r>
              <a:rPr lang="en-US" sz="800" b="0" i="0" u="sng" strike="noStrike" cap="none" dirty="0">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Quantitative literacy</a:t>
            </a:r>
            <a:r>
              <a:rPr lang="en-US" sz="800" b="0" i="0" u="sng" strike="noStrike" cap="none" dirty="0">
                <a:solidFill>
                  <a:srgbClr val="000000"/>
                </a:solidFill>
                <a:latin typeface="Arial"/>
                <a:ea typeface="Arial"/>
                <a:cs typeface="Arial"/>
                <a:sym typeface="Arial"/>
              </a:rPr>
              <a:t> (QL)</a:t>
            </a:r>
            <a:r>
              <a:rPr lang="en-US" sz="800" b="0" i="0" u="none" strike="noStrike" cap="none" dirty="0">
                <a:solidFill>
                  <a:srgbClr val="000000"/>
                </a:solidFill>
                <a:latin typeface="Arial"/>
                <a:ea typeface="Arial"/>
                <a:cs typeface="Arial"/>
                <a:sym typeface="Arial"/>
              </a:rPr>
              <a:t> requires contextualized reasoning with quantities and refers to the ability to interpret data and to reason with numbers within real-world problems.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46" name="Google Shape;46;p1"/>
          <p:cNvPicPr preferRelativeResize="0"/>
          <p:nvPr/>
        </p:nvPicPr>
        <p:blipFill rotWithShape="1">
          <a:blip r:embed="rId7">
            <a:alphaModFix/>
          </a:blip>
          <a:srcRect/>
          <a:stretch/>
        </p:blipFill>
        <p:spPr>
          <a:xfrm>
            <a:off x="212828" y="2109543"/>
            <a:ext cx="461680" cy="461680"/>
          </a:xfrm>
          <a:prstGeom prst="rect">
            <a:avLst/>
          </a:prstGeom>
          <a:noFill/>
          <a:ln>
            <a:noFill/>
          </a:ln>
        </p:spPr>
      </p:pic>
      <p:sp>
        <p:nvSpPr>
          <p:cNvPr id="47" name="Google Shape;47;p1"/>
          <p:cNvSpPr txBox="1"/>
          <p:nvPr/>
        </p:nvSpPr>
        <p:spPr>
          <a:xfrm>
            <a:off x="56339" y="4928742"/>
            <a:ext cx="2697495" cy="156966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chemeClr val="dk1"/>
                </a:solidFill>
                <a:latin typeface="Arial"/>
                <a:ea typeface="Arial"/>
                <a:cs typeface="Arial"/>
                <a:sym typeface="Arial"/>
              </a:rPr>
              <a:t>The team developed an assessment plan which included: identifying the timing of interventions, selecting appropriate measures, and analysis design (descriptive statistics; logistic regression).</a:t>
            </a:r>
            <a:endParaRPr sz="800" b="0"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chemeClr val="dk1"/>
                </a:solidFill>
                <a:latin typeface="Arial"/>
                <a:ea typeface="Arial"/>
                <a:cs typeface="Arial"/>
                <a:sym typeface="Arial"/>
              </a:rPr>
              <a:t>The interventions were centered on Population genetics, Hardy Weinberg equilibrium and natural selection. </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dirty="0">
                <a:solidFill>
                  <a:schemeClr val="dk1"/>
                </a:solidFill>
                <a:latin typeface="Arial"/>
                <a:ea typeface="Arial"/>
                <a:cs typeface="Arial"/>
                <a:sym typeface="Arial"/>
              </a:rPr>
              <a:t>Student performance post-intervention was compared to performance in previous terms and disaggregated using a number of demographics and student characteristics to better identify performance patterns.</a:t>
            </a:r>
            <a:endParaRPr dirty="0"/>
          </a:p>
        </p:txBody>
      </p:sp>
      <p:grpSp>
        <p:nvGrpSpPr>
          <p:cNvPr id="48" name="Google Shape;48;p1"/>
          <p:cNvGrpSpPr/>
          <p:nvPr/>
        </p:nvGrpSpPr>
        <p:grpSpPr>
          <a:xfrm>
            <a:off x="3142789" y="1263275"/>
            <a:ext cx="2110415" cy="1654582"/>
            <a:chOff x="254463" y="912"/>
            <a:chExt cx="2110415" cy="1654582"/>
          </a:xfrm>
        </p:grpSpPr>
        <p:sp>
          <p:nvSpPr>
            <p:cNvPr id="49" name="Google Shape;49;p1"/>
            <p:cNvSpPr/>
            <p:nvPr/>
          </p:nvSpPr>
          <p:spPr>
            <a:xfrm rot="2480164">
              <a:off x="815944" y="1151117"/>
              <a:ext cx="315271" cy="55107"/>
            </a:xfrm>
            <a:custGeom>
              <a:avLst/>
              <a:gdLst/>
              <a:ahLst/>
              <a:cxnLst/>
              <a:rect l="l" t="t" r="r" b="b"/>
              <a:pathLst>
                <a:path w="120000" h="120000" extrusionOk="0">
                  <a:moveTo>
                    <a:pt x="0" y="59999"/>
                  </a:moveTo>
                  <a:lnTo>
                    <a:pt x="120000" y="59999"/>
                  </a:lnTo>
                </a:path>
              </a:pathLst>
            </a:custGeom>
            <a:noFill/>
            <a:ln w="25400" cap="flat" cmpd="sng">
              <a:solidFill>
                <a:srgbClr val="A10A04"/>
              </a:solidFill>
              <a:prstDash val="solid"/>
              <a:round/>
              <a:headEnd type="none" w="sm" len="sm"/>
              <a:tailEnd type="none" w="sm" len="sm"/>
            </a:ln>
          </p:spPr>
        </p:sp>
        <p:sp>
          <p:nvSpPr>
            <p:cNvPr id="50" name="Google Shape;50;p1"/>
            <p:cNvSpPr/>
            <p:nvPr/>
          </p:nvSpPr>
          <p:spPr>
            <a:xfrm>
              <a:off x="855219" y="800114"/>
              <a:ext cx="342468" cy="55107"/>
            </a:xfrm>
            <a:custGeom>
              <a:avLst/>
              <a:gdLst/>
              <a:ahLst/>
              <a:cxnLst/>
              <a:rect l="l" t="t" r="r" b="b"/>
              <a:pathLst>
                <a:path w="120000" h="120000" extrusionOk="0">
                  <a:moveTo>
                    <a:pt x="0" y="59999"/>
                  </a:moveTo>
                  <a:lnTo>
                    <a:pt x="120000" y="59999"/>
                  </a:lnTo>
                </a:path>
              </a:pathLst>
            </a:custGeom>
            <a:noFill/>
            <a:ln w="25400" cap="flat" cmpd="sng">
              <a:solidFill>
                <a:srgbClr val="A10A04"/>
              </a:solidFill>
              <a:prstDash val="solid"/>
              <a:round/>
              <a:headEnd type="none" w="sm" len="sm"/>
              <a:tailEnd type="none" w="sm" len="sm"/>
            </a:ln>
          </p:spPr>
        </p:sp>
        <p:sp>
          <p:nvSpPr>
            <p:cNvPr id="51" name="Google Shape;51;p1"/>
            <p:cNvSpPr/>
            <p:nvPr/>
          </p:nvSpPr>
          <p:spPr>
            <a:xfrm rot="-2495671">
              <a:off x="817237" y="450966"/>
              <a:ext cx="301283" cy="55107"/>
            </a:xfrm>
            <a:custGeom>
              <a:avLst/>
              <a:gdLst/>
              <a:ahLst/>
              <a:cxnLst/>
              <a:rect l="l" t="t" r="r" b="b"/>
              <a:pathLst>
                <a:path w="120000" h="120000" extrusionOk="0">
                  <a:moveTo>
                    <a:pt x="0" y="59999"/>
                  </a:moveTo>
                  <a:lnTo>
                    <a:pt x="120000" y="59999"/>
                  </a:lnTo>
                </a:path>
              </a:pathLst>
            </a:custGeom>
            <a:noFill/>
            <a:ln w="25400" cap="flat" cmpd="sng">
              <a:solidFill>
                <a:srgbClr val="A10A04"/>
              </a:solidFill>
              <a:prstDash val="solid"/>
              <a:round/>
              <a:headEnd type="none" w="sm" len="sm"/>
              <a:tailEnd type="none" w="sm" len="sm"/>
            </a:ln>
          </p:spPr>
        </p:sp>
        <p:sp>
          <p:nvSpPr>
            <p:cNvPr id="52" name="Google Shape;52;p1"/>
            <p:cNvSpPr/>
            <p:nvPr/>
          </p:nvSpPr>
          <p:spPr>
            <a:xfrm>
              <a:off x="254463" y="503593"/>
              <a:ext cx="640170" cy="648149"/>
            </a:xfrm>
            <a:prstGeom prst="ellipse">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1011016" y="912"/>
              <a:ext cx="488918" cy="444632"/>
            </a:xfrm>
            <a:prstGeom prst="ellipse">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txBox="1"/>
            <p:nvPr/>
          </p:nvSpPr>
          <p:spPr>
            <a:xfrm>
              <a:off x="1082616" y="66027"/>
              <a:ext cx="345718" cy="314402"/>
            </a:xfrm>
            <a:prstGeom prst="rect">
              <a:avLst/>
            </a:prstGeom>
            <a:noFill/>
            <a:ln>
              <a:noFill/>
            </a:ln>
          </p:spPr>
          <p:txBody>
            <a:bodyPr spcFirstLastPara="1" wrap="square" lIns="3175" tIns="3175" rIns="3175" bIns="3175" anchor="ctr" anchorCtr="0">
              <a:noAutofit/>
            </a:bodyPr>
            <a:lstStyle/>
            <a:p>
              <a:pPr marL="0" marR="0" lvl="0" indent="0" algn="ctr" rtl="0">
                <a:lnSpc>
                  <a:spcPct val="90000"/>
                </a:lnSpc>
                <a:spcBef>
                  <a:spcPts val="0"/>
                </a:spcBef>
                <a:spcAft>
                  <a:spcPts val="0"/>
                </a:spcAft>
                <a:buNone/>
              </a:pPr>
              <a:r>
                <a:rPr lang="en-US" sz="500" b="0" i="0" u="none" strike="noStrike" cap="none">
                  <a:solidFill>
                    <a:schemeClr val="lt1"/>
                  </a:solidFill>
                  <a:latin typeface="Arial"/>
                  <a:ea typeface="Arial"/>
                  <a:cs typeface="Arial"/>
                  <a:sym typeface="Arial"/>
                </a:rPr>
                <a:t>Intervention 1: </a:t>
              </a:r>
              <a:endParaRPr sz="500" b="0" i="0" u="none" strike="noStrike" cap="none">
                <a:solidFill>
                  <a:schemeClr val="lt1"/>
                </a:solidFill>
                <a:latin typeface="Arial"/>
                <a:ea typeface="Arial"/>
                <a:cs typeface="Arial"/>
                <a:sym typeface="Arial"/>
              </a:endParaRPr>
            </a:p>
          </p:txBody>
        </p:sp>
        <p:sp>
          <p:nvSpPr>
            <p:cNvPr id="55" name="Google Shape;55;p1"/>
            <p:cNvSpPr/>
            <p:nvPr/>
          </p:nvSpPr>
          <p:spPr>
            <a:xfrm>
              <a:off x="1494828" y="3056"/>
              <a:ext cx="733377" cy="4446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txBox="1"/>
            <p:nvPr/>
          </p:nvSpPr>
          <p:spPr>
            <a:xfrm>
              <a:off x="1494828" y="3056"/>
              <a:ext cx="733377" cy="444632"/>
            </a:xfrm>
            <a:prstGeom prst="rect">
              <a:avLst/>
            </a:prstGeom>
            <a:noFill/>
            <a:ln>
              <a:noFill/>
            </a:ln>
          </p:spPr>
          <p:txBody>
            <a:bodyPr spcFirstLastPara="1" wrap="square" lIns="0" tIns="0" rIns="0" bIns="0" anchor="ctr" anchorCtr="0">
              <a:noAutofit/>
            </a:bodyPr>
            <a:lstStyle/>
            <a:p>
              <a:pPr marL="57150" marR="0" lvl="1" indent="-57150" algn="ctr" rtl="0">
                <a:lnSpc>
                  <a:spcPct val="90000"/>
                </a:lnSpc>
                <a:spcBef>
                  <a:spcPts val="0"/>
                </a:spcBef>
                <a:spcAft>
                  <a:spcPts val="0"/>
                </a:spcAft>
                <a:buClr>
                  <a:srgbClr val="000000"/>
                </a:buClr>
                <a:buSzPts val="500"/>
                <a:buFont typeface="Arial"/>
                <a:buChar char="••"/>
              </a:pPr>
              <a:r>
                <a:rPr lang="en-US" sz="500" b="0" i="0" u="none" strike="noStrike" cap="none">
                  <a:solidFill>
                    <a:srgbClr val="000000"/>
                  </a:solidFill>
                  <a:latin typeface="Arial"/>
                  <a:ea typeface="Arial"/>
                  <a:cs typeface="Arial"/>
                  <a:sym typeface="Arial"/>
                </a:rPr>
                <a:t>Creation of visual representations of proportions and population frequencies. </a:t>
              </a:r>
              <a:endParaRPr sz="500" b="0" i="0" u="none" strike="noStrike" cap="none">
                <a:solidFill>
                  <a:srgbClr val="000000"/>
                </a:solidFill>
                <a:latin typeface="Arial"/>
                <a:ea typeface="Arial"/>
                <a:cs typeface="Arial"/>
                <a:sym typeface="Arial"/>
              </a:endParaRPr>
            </a:p>
          </p:txBody>
        </p:sp>
        <p:sp>
          <p:nvSpPr>
            <p:cNvPr id="57" name="Google Shape;57;p1"/>
            <p:cNvSpPr/>
            <p:nvPr/>
          </p:nvSpPr>
          <p:spPr>
            <a:xfrm>
              <a:off x="1197687" y="603208"/>
              <a:ext cx="448919" cy="448919"/>
            </a:xfrm>
            <a:prstGeom prst="ellipse">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txBox="1"/>
            <p:nvPr/>
          </p:nvSpPr>
          <p:spPr>
            <a:xfrm>
              <a:off x="1205918" y="668951"/>
              <a:ext cx="440688" cy="317433"/>
            </a:xfrm>
            <a:prstGeom prst="rect">
              <a:avLst/>
            </a:prstGeom>
            <a:noFill/>
            <a:ln>
              <a:noFill/>
            </a:ln>
          </p:spPr>
          <p:txBody>
            <a:bodyPr spcFirstLastPara="1" wrap="square" lIns="3175" tIns="3175" rIns="3175" bIns="3175" anchor="ctr" anchorCtr="0">
              <a:noAutofit/>
            </a:bodyPr>
            <a:lstStyle/>
            <a:p>
              <a:pPr marL="0" marR="0" lvl="0" indent="0" algn="ctr" rtl="0">
                <a:lnSpc>
                  <a:spcPct val="90000"/>
                </a:lnSpc>
                <a:spcBef>
                  <a:spcPts val="0"/>
                </a:spcBef>
                <a:spcAft>
                  <a:spcPts val="0"/>
                </a:spcAft>
                <a:buNone/>
              </a:pPr>
              <a:r>
                <a:rPr lang="en-US" sz="500" b="0" i="0" u="none" strike="noStrike" cap="none" dirty="0">
                  <a:solidFill>
                    <a:schemeClr val="lt1"/>
                  </a:solidFill>
                  <a:latin typeface="Arial"/>
                  <a:ea typeface="Arial"/>
                  <a:cs typeface="Arial"/>
                  <a:sym typeface="Arial"/>
                </a:rPr>
                <a:t>Intervention 2:</a:t>
              </a:r>
              <a:endParaRPr sz="500" b="0" i="0" u="none" strike="noStrike" cap="none" dirty="0">
                <a:solidFill>
                  <a:schemeClr val="lt1"/>
                </a:solidFill>
                <a:latin typeface="Arial"/>
                <a:ea typeface="Arial"/>
                <a:cs typeface="Arial"/>
                <a:sym typeface="Arial"/>
              </a:endParaRPr>
            </a:p>
          </p:txBody>
        </p:sp>
        <p:sp>
          <p:nvSpPr>
            <p:cNvPr id="59" name="Google Shape;59;p1"/>
            <p:cNvSpPr/>
            <p:nvPr/>
          </p:nvSpPr>
          <p:spPr>
            <a:xfrm>
              <a:off x="1691499" y="603208"/>
              <a:ext cx="673379" cy="4489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txBox="1"/>
            <p:nvPr/>
          </p:nvSpPr>
          <p:spPr>
            <a:xfrm>
              <a:off x="1691499" y="603208"/>
              <a:ext cx="673379" cy="448919"/>
            </a:xfrm>
            <a:prstGeom prst="rect">
              <a:avLst/>
            </a:prstGeom>
            <a:noFill/>
            <a:ln>
              <a:noFill/>
            </a:ln>
          </p:spPr>
          <p:txBody>
            <a:bodyPr spcFirstLastPara="1" wrap="square" lIns="0" tIns="0" rIns="0" bIns="0" anchor="ctr" anchorCtr="0">
              <a:noAutofit/>
            </a:bodyPr>
            <a:lstStyle/>
            <a:p>
              <a:pPr marL="57150" marR="0" lvl="1" indent="-57150" algn="ctr" rtl="0">
                <a:lnSpc>
                  <a:spcPct val="90000"/>
                </a:lnSpc>
                <a:spcBef>
                  <a:spcPts val="0"/>
                </a:spcBef>
                <a:spcAft>
                  <a:spcPts val="0"/>
                </a:spcAft>
                <a:buClr>
                  <a:srgbClr val="000000"/>
                </a:buClr>
                <a:buSzPts val="500"/>
                <a:buFont typeface="Arial"/>
                <a:buChar char="••"/>
              </a:pPr>
              <a:r>
                <a:rPr lang="en-US" sz="500" b="0" i="0" u="none" strike="noStrike" cap="none">
                  <a:solidFill>
                    <a:srgbClr val="000000"/>
                  </a:solidFill>
                  <a:latin typeface="Arial"/>
                  <a:ea typeface="Arial"/>
                  <a:cs typeface="Arial"/>
                  <a:sym typeface="Arial"/>
                </a:rPr>
                <a:t>A step-by-step walkthrough of the statistical test for Hardy-Weinberg Equilibrium</a:t>
              </a:r>
              <a:endParaRPr sz="500" b="0" i="0" u="none" strike="noStrike" cap="none">
                <a:solidFill>
                  <a:srgbClr val="000000"/>
                </a:solidFill>
                <a:latin typeface="Arial"/>
                <a:ea typeface="Arial"/>
                <a:cs typeface="Arial"/>
                <a:sym typeface="Arial"/>
              </a:endParaRPr>
            </a:p>
          </p:txBody>
        </p:sp>
        <p:sp>
          <p:nvSpPr>
            <p:cNvPr id="61" name="Google Shape;61;p1"/>
            <p:cNvSpPr/>
            <p:nvPr/>
          </p:nvSpPr>
          <p:spPr>
            <a:xfrm>
              <a:off x="1036016" y="1206575"/>
              <a:ext cx="448919" cy="448919"/>
            </a:xfrm>
            <a:prstGeom prst="ellipse">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txBox="1"/>
            <p:nvPr/>
          </p:nvSpPr>
          <p:spPr>
            <a:xfrm>
              <a:off x="1049506" y="1272318"/>
              <a:ext cx="435429" cy="317433"/>
            </a:xfrm>
            <a:prstGeom prst="rect">
              <a:avLst/>
            </a:prstGeom>
            <a:noFill/>
            <a:ln>
              <a:noFill/>
            </a:ln>
          </p:spPr>
          <p:txBody>
            <a:bodyPr spcFirstLastPara="1" wrap="square" lIns="3175" tIns="3175" rIns="3175" bIns="3175" anchor="ctr" anchorCtr="0">
              <a:noAutofit/>
            </a:bodyPr>
            <a:lstStyle/>
            <a:p>
              <a:pPr marL="0" marR="0" lvl="0" indent="0" algn="ctr" rtl="0">
                <a:lnSpc>
                  <a:spcPct val="90000"/>
                </a:lnSpc>
                <a:spcBef>
                  <a:spcPts val="0"/>
                </a:spcBef>
                <a:spcAft>
                  <a:spcPts val="0"/>
                </a:spcAft>
                <a:buNone/>
              </a:pPr>
              <a:r>
                <a:rPr lang="en-US" sz="500" b="0" i="0" u="none" strike="noStrike" cap="none" dirty="0">
                  <a:solidFill>
                    <a:schemeClr val="lt1"/>
                  </a:solidFill>
                  <a:latin typeface="Arial"/>
                  <a:ea typeface="Arial"/>
                  <a:cs typeface="Arial"/>
                  <a:sym typeface="Arial"/>
                </a:rPr>
                <a:t>Intervention 3:</a:t>
              </a:r>
              <a:endParaRPr sz="500" b="0" i="0" u="none" strike="noStrike" cap="none" dirty="0">
                <a:solidFill>
                  <a:schemeClr val="lt1"/>
                </a:solidFill>
                <a:latin typeface="Arial"/>
                <a:ea typeface="Arial"/>
                <a:cs typeface="Arial"/>
                <a:sym typeface="Arial"/>
              </a:endParaRPr>
            </a:p>
          </p:txBody>
        </p:sp>
        <p:sp>
          <p:nvSpPr>
            <p:cNvPr id="63" name="Google Shape;63;p1"/>
            <p:cNvSpPr/>
            <p:nvPr/>
          </p:nvSpPr>
          <p:spPr>
            <a:xfrm>
              <a:off x="1529827" y="1206575"/>
              <a:ext cx="673379" cy="4489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txBox="1"/>
            <p:nvPr/>
          </p:nvSpPr>
          <p:spPr>
            <a:xfrm>
              <a:off x="1529827" y="1206575"/>
              <a:ext cx="673379" cy="448919"/>
            </a:xfrm>
            <a:prstGeom prst="rect">
              <a:avLst/>
            </a:prstGeom>
            <a:noFill/>
            <a:ln>
              <a:noFill/>
            </a:ln>
          </p:spPr>
          <p:txBody>
            <a:bodyPr spcFirstLastPara="1" wrap="square" lIns="0" tIns="0" rIns="0" bIns="0" anchor="ctr" anchorCtr="0">
              <a:noAutofit/>
            </a:bodyPr>
            <a:lstStyle/>
            <a:p>
              <a:pPr marL="57150" marR="0" lvl="1" indent="-57150" algn="ctr" rtl="0">
                <a:lnSpc>
                  <a:spcPct val="90000"/>
                </a:lnSpc>
                <a:spcBef>
                  <a:spcPts val="0"/>
                </a:spcBef>
                <a:spcAft>
                  <a:spcPts val="0"/>
                </a:spcAft>
                <a:buClr>
                  <a:srgbClr val="000000"/>
                </a:buClr>
                <a:buSzPts val="500"/>
                <a:buFont typeface="Arial"/>
                <a:buChar char="••"/>
              </a:pPr>
              <a:r>
                <a:rPr lang="en-US" sz="500" b="0" i="0" u="none" strike="noStrike" cap="none" dirty="0">
                  <a:solidFill>
                    <a:srgbClr val="000000"/>
                  </a:solidFill>
                  <a:latin typeface="Arial"/>
                  <a:ea typeface="Arial"/>
                  <a:cs typeface="Arial"/>
                  <a:sym typeface="Arial"/>
                </a:rPr>
                <a:t>Creation of an interactive application that allowed students to generate new offspring and see how the population frequencies changed over time</a:t>
              </a:r>
              <a:endParaRPr sz="500" b="0" i="0" u="none" strike="noStrike" cap="none" dirty="0">
                <a:solidFill>
                  <a:srgbClr val="000000"/>
                </a:solidFill>
                <a:latin typeface="Arial"/>
                <a:ea typeface="Arial"/>
                <a:cs typeface="Arial"/>
                <a:sym typeface="Arial"/>
              </a:endParaRPr>
            </a:p>
          </p:txBody>
        </p:sp>
      </p:grpSp>
      <p:sp>
        <p:nvSpPr>
          <p:cNvPr id="65" name="Google Shape;65;p1"/>
          <p:cNvSpPr txBox="1"/>
          <p:nvPr/>
        </p:nvSpPr>
        <p:spPr>
          <a:xfrm>
            <a:off x="3028197" y="1987134"/>
            <a:ext cx="82294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 b="1" i="0" u="none" strike="noStrike" cap="none">
                <a:solidFill>
                  <a:schemeClr val="lt1"/>
                </a:solidFill>
                <a:latin typeface="Arial"/>
                <a:ea typeface="Arial"/>
                <a:cs typeface="Arial"/>
                <a:sym typeface="Arial"/>
              </a:rPr>
              <a:t>Assessment </a:t>
            </a:r>
            <a:endParaRPr/>
          </a:p>
          <a:p>
            <a:pPr marL="0" marR="0" lvl="0" indent="0" algn="ctr" rtl="0">
              <a:lnSpc>
                <a:spcPct val="100000"/>
              </a:lnSpc>
              <a:spcBef>
                <a:spcPts val="0"/>
              </a:spcBef>
              <a:spcAft>
                <a:spcPts val="0"/>
              </a:spcAft>
              <a:buNone/>
            </a:pPr>
            <a:r>
              <a:rPr lang="en-US" sz="600" b="1" i="0" u="none" strike="noStrike" cap="none">
                <a:solidFill>
                  <a:schemeClr val="lt1"/>
                </a:solidFill>
                <a:latin typeface="Arial"/>
                <a:ea typeface="Arial"/>
                <a:cs typeface="Arial"/>
                <a:sym typeface="Arial"/>
              </a:rPr>
              <a:t>Plan</a:t>
            </a:r>
            <a:endParaRPr sz="600" b="1" i="0" u="none" strike="noStrike" cap="none">
              <a:solidFill>
                <a:schemeClr val="lt1"/>
              </a:solidFill>
              <a:latin typeface="Arial"/>
              <a:ea typeface="Arial"/>
              <a:cs typeface="Arial"/>
              <a:sym typeface="Arial"/>
            </a:endParaRPr>
          </a:p>
        </p:txBody>
      </p:sp>
      <p:sp>
        <p:nvSpPr>
          <p:cNvPr id="66" name="Google Shape;66;p1"/>
          <p:cNvSpPr/>
          <p:nvPr/>
        </p:nvSpPr>
        <p:spPr>
          <a:xfrm>
            <a:off x="0" y="6558021"/>
            <a:ext cx="9144000" cy="299979"/>
          </a:xfrm>
          <a:prstGeom prst="rect">
            <a:avLst/>
          </a:prstGeom>
          <a:solidFill>
            <a:schemeClr val="accent5"/>
          </a:solidFill>
          <a:ln w="25400" cap="flat" cmpd="sng">
            <a:solidFill>
              <a:srgbClr val="4545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
          <p:cNvSpPr txBox="1"/>
          <p:nvPr/>
        </p:nvSpPr>
        <p:spPr>
          <a:xfrm>
            <a:off x="134766" y="6550223"/>
            <a:ext cx="219908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Dr. Justin Post, Department of Statistics</a:t>
            </a:r>
            <a:endParaRPr/>
          </a:p>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Dr. Whitney Jones, Biologial Sciences</a:t>
            </a:r>
            <a:endParaRPr sz="700" b="1" i="0" u="none" strike="noStrike" cap="none">
              <a:solidFill>
                <a:schemeClr val="lt1"/>
              </a:solidFill>
              <a:latin typeface="Arial"/>
              <a:ea typeface="Arial"/>
              <a:cs typeface="Arial"/>
              <a:sym typeface="Arial"/>
            </a:endParaRPr>
          </a:p>
        </p:txBody>
      </p:sp>
      <p:sp>
        <p:nvSpPr>
          <p:cNvPr id="68" name="Google Shape;68;p1"/>
          <p:cNvSpPr txBox="1"/>
          <p:nvPr/>
        </p:nvSpPr>
        <p:spPr>
          <a:xfrm>
            <a:off x="1998938" y="6544889"/>
            <a:ext cx="32916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Samantha Rich, DASA Assessment</a:t>
            </a:r>
            <a:endParaRPr/>
          </a:p>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Dr. Stephany Dunstan, Office of Assessment and Accreditation</a:t>
            </a:r>
            <a:endParaRPr/>
          </a:p>
        </p:txBody>
      </p:sp>
      <p:sp>
        <p:nvSpPr>
          <p:cNvPr id="69" name="Google Shape;69;p1"/>
          <p:cNvSpPr txBox="1"/>
          <p:nvPr/>
        </p:nvSpPr>
        <p:spPr>
          <a:xfrm>
            <a:off x="136964" y="884814"/>
            <a:ext cx="2616870"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Introduction</a:t>
            </a:r>
            <a:endParaRPr sz="1400" b="1" i="0" u="none" strike="noStrike" cap="none">
              <a:solidFill>
                <a:schemeClr val="lt1"/>
              </a:solidFill>
              <a:latin typeface="Arial"/>
              <a:ea typeface="Arial"/>
              <a:cs typeface="Arial"/>
              <a:sym typeface="Arial"/>
            </a:endParaRPr>
          </a:p>
        </p:txBody>
      </p:sp>
      <p:sp>
        <p:nvSpPr>
          <p:cNvPr id="70" name="Google Shape;70;p1"/>
          <p:cNvSpPr txBox="1"/>
          <p:nvPr/>
        </p:nvSpPr>
        <p:spPr>
          <a:xfrm>
            <a:off x="77729" y="2662141"/>
            <a:ext cx="2676105"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Background</a:t>
            </a:r>
            <a:endParaRPr sz="1400" b="1" i="0" u="none" strike="noStrike" cap="none">
              <a:solidFill>
                <a:schemeClr val="lt1"/>
              </a:solidFill>
              <a:latin typeface="Arial"/>
              <a:ea typeface="Arial"/>
              <a:cs typeface="Arial"/>
              <a:sym typeface="Arial"/>
            </a:endParaRPr>
          </a:p>
        </p:txBody>
      </p:sp>
      <p:sp>
        <p:nvSpPr>
          <p:cNvPr id="71" name="Google Shape;71;p1"/>
          <p:cNvSpPr txBox="1"/>
          <p:nvPr/>
        </p:nvSpPr>
        <p:spPr>
          <a:xfrm>
            <a:off x="40968" y="4565376"/>
            <a:ext cx="2712866"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Methods</a:t>
            </a:r>
            <a:endParaRPr sz="1400" b="1" i="0" u="none" strike="noStrike" cap="none">
              <a:solidFill>
                <a:schemeClr val="lt1"/>
              </a:solidFill>
              <a:latin typeface="Arial"/>
              <a:ea typeface="Arial"/>
              <a:cs typeface="Arial"/>
              <a:sym typeface="Arial"/>
            </a:endParaRPr>
          </a:p>
        </p:txBody>
      </p:sp>
      <p:sp>
        <p:nvSpPr>
          <p:cNvPr id="72" name="Google Shape;72;p1"/>
          <p:cNvSpPr txBox="1"/>
          <p:nvPr/>
        </p:nvSpPr>
        <p:spPr>
          <a:xfrm>
            <a:off x="3028197" y="4857825"/>
            <a:ext cx="2607059"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Assessment Questions</a:t>
            </a:r>
            <a:endParaRPr sz="1400" b="1" i="0" u="none" strike="noStrike" cap="none">
              <a:solidFill>
                <a:schemeClr val="lt1"/>
              </a:solidFill>
              <a:latin typeface="Arial"/>
              <a:ea typeface="Arial"/>
              <a:cs typeface="Arial"/>
              <a:sym typeface="Arial"/>
            </a:endParaRPr>
          </a:p>
        </p:txBody>
      </p:sp>
      <p:pic>
        <p:nvPicPr>
          <p:cNvPr id="73" name="Google Shape;73;p1"/>
          <p:cNvPicPr preferRelativeResize="0"/>
          <p:nvPr/>
        </p:nvPicPr>
        <p:blipFill rotWithShape="1">
          <a:blip r:embed="rId8">
            <a:alphaModFix/>
          </a:blip>
          <a:srcRect/>
          <a:stretch/>
        </p:blipFill>
        <p:spPr>
          <a:xfrm>
            <a:off x="2944503" y="3071793"/>
            <a:ext cx="1191562" cy="692133"/>
          </a:xfrm>
          <a:prstGeom prst="rect">
            <a:avLst/>
          </a:prstGeom>
          <a:noFill/>
          <a:ln>
            <a:noFill/>
          </a:ln>
        </p:spPr>
      </p:pic>
      <p:pic>
        <p:nvPicPr>
          <p:cNvPr id="74" name="Google Shape;74;p1"/>
          <p:cNvPicPr preferRelativeResize="0"/>
          <p:nvPr/>
        </p:nvPicPr>
        <p:blipFill rotWithShape="1">
          <a:blip r:embed="rId9">
            <a:alphaModFix/>
          </a:blip>
          <a:srcRect/>
          <a:stretch/>
        </p:blipFill>
        <p:spPr>
          <a:xfrm>
            <a:off x="4490177" y="3051721"/>
            <a:ext cx="1022635" cy="718135"/>
          </a:xfrm>
          <a:prstGeom prst="rect">
            <a:avLst/>
          </a:prstGeom>
          <a:noFill/>
          <a:ln>
            <a:noFill/>
          </a:ln>
        </p:spPr>
      </p:pic>
      <p:sp>
        <p:nvSpPr>
          <p:cNvPr id="75" name="Google Shape;75;p1"/>
          <p:cNvSpPr txBox="1"/>
          <p:nvPr/>
        </p:nvSpPr>
        <p:spPr>
          <a:xfrm>
            <a:off x="3419409" y="3777847"/>
            <a:ext cx="195020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Example visuals from the intervention</a:t>
            </a:r>
            <a:endParaRPr sz="800" b="0" i="0" u="none" strike="noStrike" cap="none" dirty="0">
              <a:solidFill>
                <a:srgbClr val="000000"/>
              </a:solidFill>
              <a:latin typeface="Arial"/>
              <a:ea typeface="Arial"/>
              <a:cs typeface="Arial"/>
              <a:sym typeface="Arial"/>
            </a:endParaRPr>
          </a:p>
        </p:txBody>
      </p:sp>
      <p:pic>
        <p:nvPicPr>
          <p:cNvPr id="76" name="Google Shape;76;p1"/>
          <p:cNvPicPr preferRelativeResize="0"/>
          <p:nvPr/>
        </p:nvPicPr>
        <p:blipFill rotWithShape="1">
          <a:blip r:embed="rId10">
            <a:alphaModFix/>
          </a:blip>
          <a:srcRect/>
          <a:stretch/>
        </p:blipFill>
        <p:spPr>
          <a:xfrm>
            <a:off x="3038861" y="4031395"/>
            <a:ext cx="2676058" cy="594889"/>
          </a:xfrm>
          <a:prstGeom prst="rect">
            <a:avLst/>
          </a:prstGeom>
          <a:noFill/>
          <a:ln>
            <a:noFill/>
          </a:ln>
        </p:spPr>
      </p:pic>
      <p:sp>
        <p:nvSpPr>
          <p:cNvPr id="77" name="Google Shape;77;p1"/>
          <p:cNvSpPr txBox="1"/>
          <p:nvPr/>
        </p:nvSpPr>
        <p:spPr>
          <a:xfrm>
            <a:off x="3160846" y="4572353"/>
            <a:ext cx="281536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Table showing the calculations behind the visuals</a:t>
            </a:r>
            <a:endParaRPr sz="800" b="0" i="0" u="none" strike="noStrike" cap="none" dirty="0">
              <a:solidFill>
                <a:srgbClr val="000000"/>
              </a:solidFill>
              <a:latin typeface="Arial"/>
              <a:ea typeface="Arial"/>
              <a:cs typeface="Arial"/>
              <a:sym typeface="Arial"/>
            </a:endParaRPr>
          </a:p>
        </p:txBody>
      </p:sp>
      <p:grpSp>
        <p:nvGrpSpPr>
          <p:cNvPr id="78" name="Google Shape;78;p1"/>
          <p:cNvGrpSpPr/>
          <p:nvPr/>
        </p:nvGrpSpPr>
        <p:grpSpPr>
          <a:xfrm>
            <a:off x="3028197" y="5225479"/>
            <a:ext cx="2607058" cy="529862"/>
            <a:chOff x="0" y="258"/>
            <a:chExt cx="2607058" cy="529862"/>
          </a:xfrm>
        </p:grpSpPr>
        <p:sp>
          <p:nvSpPr>
            <p:cNvPr id="79" name="Google Shape;79;p1"/>
            <p:cNvSpPr/>
            <p:nvPr/>
          </p:nvSpPr>
          <p:spPr>
            <a:xfrm rot="5400000">
              <a:off x="1704430" y="-748538"/>
              <a:ext cx="13673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txBox="1"/>
            <p:nvPr/>
          </p:nvSpPr>
          <p:spPr>
            <a:xfrm>
              <a:off x="938541" y="24026"/>
              <a:ext cx="1661842" cy="123388"/>
            </a:xfrm>
            <a:prstGeom prst="rect">
              <a:avLst/>
            </a:prstGeom>
            <a:noFill/>
            <a:ln>
              <a:noFill/>
            </a:ln>
          </p:spPr>
          <p:txBody>
            <a:bodyPr spcFirstLastPara="1" wrap="square" lIns="22850" tIns="11425" rIns="22850" bIns="11425" anchor="ctr" anchorCtr="0">
              <a:noAutofit/>
            </a:bodyPr>
            <a:lstStyle/>
            <a:p>
              <a:pPr marL="57150" marR="0" lvl="1" indent="-57150" algn="l" rtl="0">
                <a:lnSpc>
                  <a:spcPct val="90000"/>
                </a:lnSpc>
                <a:spcBef>
                  <a:spcPts val="0"/>
                </a:spcBef>
                <a:spcAft>
                  <a:spcPts val="0"/>
                </a:spcAft>
                <a:buClr>
                  <a:srgbClr val="000000"/>
                </a:buClr>
                <a:buSzPts val="600"/>
                <a:buFont typeface="Arial"/>
                <a:buChar char="••"/>
              </a:pPr>
              <a:r>
                <a:rPr lang="en-US" sz="600" b="0" i="0" u="none" strike="noStrike" cap="none" dirty="0">
                  <a:solidFill>
                    <a:srgbClr val="000000"/>
                  </a:solidFill>
                  <a:latin typeface="Arial"/>
                  <a:ea typeface="Arial"/>
                  <a:cs typeface="Arial"/>
                  <a:sym typeface="Arial"/>
                </a:rPr>
                <a:t>What is the expected number of BB plants?</a:t>
              </a:r>
              <a:endParaRPr sz="600" b="0" i="0" u="none" strike="noStrike" cap="none" dirty="0">
                <a:solidFill>
                  <a:srgbClr val="000000"/>
                </a:solidFill>
                <a:latin typeface="Arial"/>
                <a:ea typeface="Arial"/>
                <a:cs typeface="Arial"/>
                <a:sym typeface="Arial"/>
              </a:endParaRPr>
            </a:p>
          </p:txBody>
        </p:sp>
        <p:sp>
          <p:nvSpPr>
            <p:cNvPr id="81" name="Google Shape;81;p1"/>
            <p:cNvSpPr/>
            <p:nvPr/>
          </p:nvSpPr>
          <p:spPr>
            <a:xfrm>
              <a:off x="0" y="258"/>
              <a:ext cx="938541" cy="170923"/>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txBox="1"/>
            <p:nvPr/>
          </p:nvSpPr>
          <p:spPr>
            <a:xfrm>
              <a:off x="8344" y="8602"/>
              <a:ext cx="921853" cy="154235"/>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Q4</a:t>
              </a:r>
              <a:endParaRPr sz="900" b="0" i="0" u="none" strike="noStrike" cap="none">
                <a:solidFill>
                  <a:schemeClr val="lt1"/>
                </a:solidFill>
                <a:latin typeface="Arial"/>
                <a:ea typeface="Arial"/>
                <a:cs typeface="Arial"/>
                <a:sym typeface="Arial"/>
              </a:endParaRPr>
            </a:p>
          </p:txBody>
        </p:sp>
        <p:sp>
          <p:nvSpPr>
            <p:cNvPr id="83" name="Google Shape;83;p1"/>
            <p:cNvSpPr/>
            <p:nvPr/>
          </p:nvSpPr>
          <p:spPr>
            <a:xfrm rot="5400000">
              <a:off x="1704430" y="-569068"/>
              <a:ext cx="13673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txBox="1"/>
            <p:nvPr/>
          </p:nvSpPr>
          <p:spPr>
            <a:xfrm>
              <a:off x="945216" y="201526"/>
              <a:ext cx="1661842" cy="123388"/>
            </a:xfrm>
            <a:prstGeom prst="rect">
              <a:avLst/>
            </a:prstGeom>
            <a:noFill/>
            <a:ln>
              <a:noFill/>
            </a:ln>
          </p:spPr>
          <p:txBody>
            <a:bodyPr spcFirstLastPara="1" wrap="square" lIns="22850" tIns="11425" rIns="22850" bIns="11425" anchor="ctr" anchorCtr="0">
              <a:noAutofit/>
            </a:bodyPr>
            <a:lstStyle/>
            <a:p>
              <a:pPr marL="57150" marR="0" lvl="1" indent="-57150" algn="l" rtl="0">
                <a:lnSpc>
                  <a:spcPct val="90000"/>
                </a:lnSpc>
                <a:spcBef>
                  <a:spcPts val="0"/>
                </a:spcBef>
                <a:spcAft>
                  <a:spcPts val="0"/>
                </a:spcAft>
                <a:buClr>
                  <a:srgbClr val="000000"/>
                </a:buClr>
                <a:buSzPts val="600"/>
                <a:buFont typeface="Arial"/>
                <a:buChar char="••"/>
              </a:pPr>
              <a:r>
                <a:rPr lang="en-US" sz="600" b="0" i="0" u="none" strike="noStrike" cap="none" dirty="0">
                  <a:solidFill>
                    <a:srgbClr val="000000"/>
                  </a:solidFill>
                  <a:latin typeface="+mn-lt"/>
                  <a:ea typeface="Arial"/>
                  <a:cs typeface="Arial"/>
                  <a:sym typeface="Arial"/>
                </a:rPr>
                <a:t>What is the expected number of BR plants?</a:t>
              </a:r>
              <a:endParaRPr sz="600" b="0" i="0" u="none" strike="noStrike" cap="none" dirty="0">
                <a:solidFill>
                  <a:srgbClr val="000000"/>
                </a:solidFill>
                <a:latin typeface="+mn-lt"/>
                <a:ea typeface="Arial"/>
                <a:cs typeface="Arial"/>
                <a:sym typeface="Arial"/>
              </a:endParaRPr>
            </a:p>
          </p:txBody>
        </p:sp>
        <p:sp>
          <p:nvSpPr>
            <p:cNvPr id="85" name="Google Shape;85;p1"/>
            <p:cNvSpPr/>
            <p:nvPr/>
          </p:nvSpPr>
          <p:spPr>
            <a:xfrm>
              <a:off x="0" y="179728"/>
              <a:ext cx="938541" cy="170923"/>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txBox="1"/>
            <p:nvPr/>
          </p:nvSpPr>
          <p:spPr>
            <a:xfrm>
              <a:off x="8344" y="188072"/>
              <a:ext cx="921853" cy="154235"/>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Q5</a:t>
              </a:r>
              <a:endParaRPr sz="900" b="0" i="0" u="none" strike="noStrike" cap="none">
                <a:solidFill>
                  <a:schemeClr val="lt1"/>
                </a:solidFill>
                <a:latin typeface="Arial"/>
                <a:ea typeface="Arial"/>
                <a:cs typeface="Arial"/>
                <a:sym typeface="Arial"/>
              </a:endParaRPr>
            </a:p>
          </p:txBody>
        </p:sp>
        <p:sp>
          <p:nvSpPr>
            <p:cNvPr id="87" name="Google Shape;87;p1"/>
            <p:cNvSpPr/>
            <p:nvPr/>
          </p:nvSpPr>
          <p:spPr>
            <a:xfrm rot="5400000">
              <a:off x="1704430" y="-389599"/>
              <a:ext cx="13673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938541" y="382965"/>
              <a:ext cx="1661842" cy="123388"/>
            </a:xfrm>
            <a:prstGeom prst="rect">
              <a:avLst/>
            </a:prstGeom>
            <a:noFill/>
            <a:ln>
              <a:noFill/>
            </a:ln>
          </p:spPr>
          <p:txBody>
            <a:bodyPr spcFirstLastPara="1" wrap="square" lIns="22850" tIns="11425" rIns="22850" bIns="11425" anchor="ctr" anchorCtr="0">
              <a:noAutofit/>
            </a:bodyPr>
            <a:lstStyle/>
            <a:p>
              <a:pPr marL="57150" marR="0" lvl="1" indent="-57150" algn="l" rtl="0">
                <a:lnSpc>
                  <a:spcPct val="90000"/>
                </a:lnSpc>
                <a:spcBef>
                  <a:spcPts val="0"/>
                </a:spcBef>
                <a:spcAft>
                  <a:spcPts val="0"/>
                </a:spcAft>
                <a:buClr>
                  <a:srgbClr val="000000"/>
                </a:buClr>
                <a:buSzPts val="700"/>
                <a:buFont typeface="Arial"/>
                <a:buChar char="••"/>
              </a:pPr>
              <a:r>
                <a:rPr lang="en-US" sz="600" b="0" i="0" u="none" strike="noStrike" cap="none" dirty="0">
                  <a:solidFill>
                    <a:srgbClr val="000000"/>
                  </a:solidFill>
                  <a:latin typeface="Arial"/>
                  <a:ea typeface="Arial"/>
                  <a:cs typeface="Arial"/>
                  <a:sym typeface="Arial"/>
                </a:rPr>
                <a:t>What is the expected number of RR plants?</a:t>
              </a:r>
              <a:endParaRPr sz="600" b="0" i="0" u="none" strike="noStrike" cap="none" dirty="0">
                <a:solidFill>
                  <a:srgbClr val="000000"/>
                </a:solidFill>
                <a:latin typeface="Arial"/>
                <a:ea typeface="Arial"/>
                <a:cs typeface="Arial"/>
                <a:sym typeface="Arial"/>
              </a:endParaRPr>
            </a:p>
          </p:txBody>
        </p:sp>
        <p:sp>
          <p:nvSpPr>
            <p:cNvPr id="89" name="Google Shape;89;p1"/>
            <p:cNvSpPr/>
            <p:nvPr/>
          </p:nvSpPr>
          <p:spPr>
            <a:xfrm>
              <a:off x="0" y="359197"/>
              <a:ext cx="938541" cy="170923"/>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txBox="1"/>
            <p:nvPr/>
          </p:nvSpPr>
          <p:spPr>
            <a:xfrm>
              <a:off x="8344" y="367541"/>
              <a:ext cx="921853" cy="154235"/>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Q6</a:t>
              </a:r>
              <a:endParaRPr sz="900" b="0" i="0" u="none" strike="noStrike" cap="none">
                <a:solidFill>
                  <a:schemeClr val="lt1"/>
                </a:solidFill>
                <a:latin typeface="Arial"/>
                <a:ea typeface="Arial"/>
                <a:cs typeface="Arial"/>
                <a:sym typeface="Arial"/>
              </a:endParaRPr>
            </a:p>
          </p:txBody>
        </p:sp>
      </p:grpSp>
      <p:grpSp>
        <p:nvGrpSpPr>
          <p:cNvPr id="91" name="Google Shape;91;p1"/>
          <p:cNvGrpSpPr/>
          <p:nvPr/>
        </p:nvGrpSpPr>
        <p:grpSpPr>
          <a:xfrm>
            <a:off x="3028197" y="5748147"/>
            <a:ext cx="2912414" cy="530402"/>
            <a:chOff x="0" y="259"/>
            <a:chExt cx="2912414" cy="530402"/>
          </a:xfrm>
        </p:grpSpPr>
        <p:sp>
          <p:nvSpPr>
            <p:cNvPr id="92" name="Google Shape;92;p1"/>
            <p:cNvSpPr/>
            <p:nvPr/>
          </p:nvSpPr>
          <p:spPr>
            <a:xfrm rot="5400000">
              <a:off x="1704361" y="-748450"/>
              <a:ext cx="13687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txBox="1"/>
            <p:nvPr/>
          </p:nvSpPr>
          <p:spPr>
            <a:xfrm>
              <a:off x="718906" y="25268"/>
              <a:ext cx="1960794" cy="150136"/>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rgbClr val="000000"/>
                </a:buClr>
                <a:buSzPts val="700"/>
                <a:buFont typeface="Arial"/>
                <a:buChar char="••"/>
              </a:pPr>
              <a:r>
                <a:rPr lang="en-US" sz="600" b="0" i="0" u="none" strike="noStrike" cap="none" dirty="0">
                  <a:solidFill>
                    <a:srgbClr val="000000"/>
                  </a:solidFill>
                  <a:latin typeface="+mn-lt"/>
                  <a:ea typeface="Arial"/>
                  <a:cs typeface="Arial"/>
                  <a:sym typeface="Arial"/>
                </a:rPr>
                <a:t>What is the calculated chi square value?</a:t>
              </a:r>
              <a:endParaRPr sz="600" b="0" i="0" u="none" strike="noStrike" cap="none" dirty="0">
                <a:solidFill>
                  <a:srgbClr val="000000"/>
                </a:solidFill>
                <a:latin typeface="+mn-lt"/>
                <a:ea typeface="Arial"/>
                <a:cs typeface="Arial"/>
                <a:sym typeface="Arial"/>
              </a:endParaRPr>
            </a:p>
          </p:txBody>
        </p:sp>
        <p:sp>
          <p:nvSpPr>
            <p:cNvPr id="94" name="Google Shape;94;p1"/>
            <p:cNvSpPr/>
            <p:nvPr/>
          </p:nvSpPr>
          <p:spPr>
            <a:xfrm>
              <a:off x="0" y="259"/>
              <a:ext cx="938541" cy="171097"/>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txBox="1"/>
            <p:nvPr/>
          </p:nvSpPr>
          <p:spPr>
            <a:xfrm>
              <a:off x="8352" y="8611"/>
              <a:ext cx="921837" cy="154393"/>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Q7</a:t>
              </a:r>
              <a:endParaRPr sz="900" b="0" i="0" u="none" strike="noStrike" cap="none">
                <a:solidFill>
                  <a:schemeClr val="lt1"/>
                </a:solidFill>
                <a:latin typeface="Arial"/>
                <a:ea typeface="Arial"/>
                <a:cs typeface="Arial"/>
                <a:sym typeface="Arial"/>
              </a:endParaRPr>
            </a:p>
          </p:txBody>
        </p:sp>
        <p:sp>
          <p:nvSpPr>
            <p:cNvPr id="96" name="Google Shape;96;p1"/>
            <p:cNvSpPr/>
            <p:nvPr/>
          </p:nvSpPr>
          <p:spPr>
            <a:xfrm rot="5400000">
              <a:off x="1704361" y="-568798"/>
              <a:ext cx="13687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p:nvPr/>
          </p:nvSpPr>
          <p:spPr>
            <a:xfrm>
              <a:off x="718905" y="209679"/>
              <a:ext cx="2193509" cy="113284"/>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rgbClr val="000000"/>
                </a:buClr>
                <a:buSzPts val="700"/>
                <a:buFont typeface="Arial"/>
                <a:buChar char="••"/>
              </a:pPr>
              <a:r>
                <a:rPr lang="en-US" sz="600" b="0" i="0" u="none" strike="noStrike" cap="none" dirty="0">
                  <a:solidFill>
                    <a:srgbClr val="000000"/>
                  </a:solidFill>
                  <a:latin typeface="Arial"/>
                  <a:ea typeface="Arial"/>
                  <a:cs typeface="Arial"/>
                  <a:sym typeface="Arial"/>
                </a:rPr>
                <a:t>What is the frequency of black beetles after selection?</a:t>
              </a:r>
              <a:endParaRPr sz="600" b="0" i="0" u="none" strike="noStrike" cap="none" dirty="0">
                <a:solidFill>
                  <a:srgbClr val="000000"/>
                </a:solidFill>
                <a:latin typeface="Arial"/>
                <a:ea typeface="Arial"/>
                <a:cs typeface="Arial"/>
                <a:sym typeface="Arial"/>
              </a:endParaRPr>
            </a:p>
          </p:txBody>
        </p:sp>
        <p:sp>
          <p:nvSpPr>
            <p:cNvPr id="98" name="Google Shape;98;p1"/>
            <p:cNvSpPr/>
            <p:nvPr/>
          </p:nvSpPr>
          <p:spPr>
            <a:xfrm>
              <a:off x="0" y="179911"/>
              <a:ext cx="938541" cy="171097"/>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txBox="1"/>
            <p:nvPr/>
          </p:nvSpPr>
          <p:spPr>
            <a:xfrm>
              <a:off x="8352" y="188263"/>
              <a:ext cx="921837" cy="154393"/>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Q17</a:t>
              </a:r>
              <a:endParaRPr sz="900" b="0" i="0" u="none" strike="noStrike" cap="none">
                <a:solidFill>
                  <a:schemeClr val="lt1"/>
                </a:solidFill>
                <a:latin typeface="Arial"/>
                <a:ea typeface="Arial"/>
                <a:cs typeface="Arial"/>
                <a:sym typeface="Arial"/>
              </a:endParaRPr>
            </a:p>
          </p:txBody>
        </p:sp>
        <p:sp>
          <p:nvSpPr>
            <p:cNvPr id="100" name="Google Shape;100;p1"/>
            <p:cNvSpPr/>
            <p:nvPr/>
          </p:nvSpPr>
          <p:spPr>
            <a:xfrm rot="5400000">
              <a:off x="1704361" y="-389145"/>
              <a:ext cx="136878" cy="1668517"/>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715348" y="389332"/>
              <a:ext cx="2067791" cy="99188"/>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rgbClr val="000000"/>
                </a:buClr>
                <a:buSzPts val="700"/>
                <a:buFont typeface="Arial"/>
                <a:buChar char="••"/>
              </a:pPr>
              <a:r>
                <a:rPr lang="en-US" sz="600" b="0" i="0" u="none" strike="noStrike" cap="none" dirty="0">
                  <a:solidFill>
                    <a:srgbClr val="000000"/>
                  </a:solidFill>
                  <a:latin typeface="+mn-lt"/>
                  <a:ea typeface="Arial"/>
                  <a:cs typeface="Arial"/>
                  <a:sym typeface="Arial"/>
                </a:rPr>
                <a:t>What is the frequency of brown beetles after selection?</a:t>
              </a:r>
              <a:endParaRPr sz="600" b="0" i="0" u="none" strike="noStrike" cap="none" dirty="0">
                <a:solidFill>
                  <a:srgbClr val="000000"/>
                </a:solidFill>
                <a:latin typeface="+mn-lt"/>
                <a:ea typeface="Arial"/>
                <a:cs typeface="Arial"/>
                <a:sym typeface="Arial"/>
              </a:endParaRPr>
            </a:p>
          </p:txBody>
        </p:sp>
        <p:sp>
          <p:nvSpPr>
            <p:cNvPr id="102" name="Google Shape;102;p1"/>
            <p:cNvSpPr/>
            <p:nvPr/>
          </p:nvSpPr>
          <p:spPr>
            <a:xfrm>
              <a:off x="0" y="359564"/>
              <a:ext cx="938541" cy="171097"/>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txBox="1"/>
            <p:nvPr/>
          </p:nvSpPr>
          <p:spPr>
            <a:xfrm>
              <a:off x="8352" y="367916"/>
              <a:ext cx="921837" cy="154393"/>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a:solidFill>
                    <a:schemeClr val="lt1"/>
                  </a:solidFill>
                  <a:latin typeface="Arial"/>
                  <a:ea typeface="Arial"/>
                  <a:cs typeface="Arial"/>
                  <a:sym typeface="Arial"/>
                </a:rPr>
                <a:t>Q18</a:t>
              </a:r>
              <a:endParaRPr sz="900" b="0" i="0" u="none" strike="noStrike" cap="none">
                <a:solidFill>
                  <a:schemeClr val="lt1"/>
                </a:solidFill>
                <a:latin typeface="Arial"/>
                <a:ea typeface="Arial"/>
                <a:cs typeface="Arial"/>
                <a:sym typeface="Arial"/>
              </a:endParaRPr>
            </a:p>
          </p:txBody>
        </p:sp>
      </p:grpSp>
      <p:grpSp>
        <p:nvGrpSpPr>
          <p:cNvPr id="104" name="Google Shape;104;p1"/>
          <p:cNvGrpSpPr/>
          <p:nvPr/>
        </p:nvGrpSpPr>
        <p:grpSpPr>
          <a:xfrm>
            <a:off x="3017575" y="6276325"/>
            <a:ext cx="3033947" cy="152412"/>
            <a:chOff x="73360" y="171"/>
            <a:chExt cx="2951702" cy="174600"/>
          </a:xfrm>
        </p:grpSpPr>
        <p:sp>
          <p:nvSpPr>
            <p:cNvPr id="105" name="Google Shape;105;p1"/>
            <p:cNvSpPr/>
            <p:nvPr/>
          </p:nvSpPr>
          <p:spPr>
            <a:xfrm rot="5400000">
              <a:off x="1724570" y="-738361"/>
              <a:ext cx="139611" cy="1651408"/>
            </a:xfrm>
            <a:prstGeom prst="round2SameRect">
              <a:avLst>
                <a:gd name="adj1" fmla="val 16667"/>
                <a:gd name="adj2" fmla="val 0"/>
              </a:avLst>
            </a:prstGeom>
            <a:solidFill>
              <a:srgbClr val="EBCACA">
                <a:alpha val="89803"/>
              </a:srgbClr>
            </a:solidFill>
            <a:ln w="25400" cap="flat" cmpd="sng">
              <a:solidFill>
                <a:srgbClr val="EB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a:off x="784842" y="49982"/>
              <a:ext cx="2240220" cy="89001"/>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rgbClr val="000000"/>
                </a:buClr>
                <a:buSzPts val="700"/>
                <a:buFont typeface="Arial"/>
                <a:buChar char="••"/>
              </a:pPr>
              <a:r>
                <a:rPr lang="en-US" sz="600" b="0" i="0" u="none" strike="noStrike" cap="none" dirty="0">
                  <a:solidFill>
                    <a:srgbClr val="000000"/>
                  </a:solidFill>
                  <a:latin typeface="Arial"/>
                  <a:ea typeface="Arial"/>
                  <a:cs typeface="Arial"/>
                  <a:sym typeface="Arial"/>
                </a:rPr>
                <a:t>What is the frequency of white beetles after selection?</a:t>
              </a:r>
              <a:endParaRPr sz="600" b="0" i="0" u="none" strike="noStrike" cap="none" dirty="0">
                <a:solidFill>
                  <a:srgbClr val="000000"/>
                </a:solidFill>
                <a:latin typeface="Arial"/>
                <a:ea typeface="Arial"/>
                <a:cs typeface="Arial"/>
                <a:sym typeface="Arial"/>
              </a:endParaRPr>
            </a:p>
          </p:txBody>
        </p:sp>
        <p:sp>
          <p:nvSpPr>
            <p:cNvPr id="107" name="Google Shape;107;p1"/>
            <p:cNvSpPr/>
            <p:nvPr/>
          </p:nvSpPr>
          <p:spPr>
            <a:xfrm>
              <a:off x="83697" y="171"/>
              <a:ext cx="911400" cy="174600"/>
            </a:xfrm>
            <a:prstGeom prst="roundRect">
              <a:avLst>
                <a:gd name="adj" fmla="val 16667"/>
              </a:avLst>
            </a:prstGeom>
            <a:solidFill>
              <a:srgbClr val="CC0E0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p:nvPr/>
          </p:nvSpPr>
          <p:spPr>
            <a:xfrm>
              <a:off x="73360" y="14113"/>
              <a:ext cx="954300" cy="157500"/>
            </a:xfrm>
            <a:prstGeom prst="rect">
              <a:avLst/>
            </a:prstGeom>
            <a:noFill/>
            <a:ln>
              <a:noFill/>
            </a:ln>
          </p:spPr>
          <p:txBody>
            <a:bodyPr spcFirstLastPara="1" wrap="square" lIns="34275" tIns="17125" rIns="34275" bIns="17125" anchor="ctr" anchorCtr="0">
              <a:noAutofit/>
            </a:bodyPr>
            <a:lstStyle/>
            <a:p>
              <a:pPr marL="0" marR="0" lvl="0" indent="0" algn="ctr" rtl="0">
                <a:lnSpc>
                  <a:spcPct val="90000"/>
                </a:lnSpc>
                <a:spcBef>
                  <a:spcPts val="0"/>
                </a:spcBef>
                <a:spcAft>
                  <a:spcPts val="0"/>
                </a:spcAft>
                <a:buNone/>
              </a:pPr>
              <a:r>
                <a:rPr lang="en-US" sz="900" b="0" i="0" u="none" strike="noStrike" cap="none" dirty="0">
                  <a:solidFill>
                    <a:schemeClr val="lt1"/>
                  </a:solidFill>
                  <a:latin typeface="Arial"/>
                  <a:ea typeface="Arial"/>
                  <a:cs typeface="Arial"/>
                  <a:sym typeface="Arial"/>
                </a:rPr>
                <a:t>Q19</a:t>
              </a:r>
              <a:endParaRPr sz="900" b="0" i="0" u="none" strike="noStrike" cap="none" dirty="0">
                <a:solidFill>
                  <a:schemeClr val="lt1"/>
                </a:solidFill>
                <a:latin typeface="Arial"/>
                <a:ea typeface="Arial"/>
                <a:cs typeface="Arial"/>
                <a:sym typeface="Arial"/>
              </a:endParaRPr>
            </a:p>
          </p:txBody>
        </p:sp>
      </p:grpSp>
      <p:sp>
        <p:nvSpPr>
          <p:cNvPr id="109" name="Google Shape;109;p1"/>
          <p:cNvSpPr txBox="1"/>
          <p:nvPr/>
        </p:nvSpPr>
        <p:spPr>
          <a:xfrm>
            <a:off x="5761640" y="1325051"/>
            <a:ext cx="3155878" cy="307777"/>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BOTTOM LINE HERE- </a:t>
            </a:r>
            <a:endParaRPr sz="1400" b="0" i="0" u="none" strike="noStrike" cap="none" dirty="0">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11">
            <a:alphaModFix/>
          </a:blip>
          <a:srcRect/>
          <a:stretch/>
        </p:blipFill>
        <p:spPr>
          <a:xfrm>
            <a:off x="6362095" y="1674448"/>
            <a:ext cx="1977939" cy="424030"/>
          </a:xfrm>
          <a:prstGeom prst="rect">
            <a:avLst/>
          </a:prstGeom>
          <a:noFill/>
          <a:ln>
            <a:noFill/>
          </a:ln>
        </p:spPr>
      </p:pic>
      <p:sp>
        <p:nvSpPr>
          <p:cNvPr id="112" name="Google Shape;112;p1"/>
          <p:cNvSpPr txBox="1"/>
          <p:nvPr/>
        </p:nvSpPr>
        <p:spPr>
          <a:xfrm>
            <a:off x="6276087" y="2119268"/>
            <a:ext cx="2296701"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 b="0" i="0" u="none" strike="noStrike" cap="none" dirty="0">
                <a:solidFill>
                  <a:srgbClr val="000000"/>
                </a:solidFill>
                <a:latin typeface="Arial"/>
                <a:ea typeface="Arial"/>
                <a:cs typeface="Arial"/>
                <a:sym typeface="Arial"/>
              </a:rPr>
              <a:t>Proportion of correct answers on questions of interest for the Fall (non-intervention) and Spring (</a:t>
            </a:r>
            <a:r>
              <a:rPr lang="en-US" sz="600" dirty="0"/>
              <a:t>intervention) groups.</a:t>
            </a:r>
            <a:endParaRPr sz="600" b="0" i="0" u="none" strike="noStrike" cap="none" dirty="0">
              <a:solidFill>
                <a:srgbClr val="000000"/>
              </a:solidFill>
              <a:latin typeface="Arial"/>
              <a:ea typeface="Arial"/>
              <a:cs typeface="Arial"/>
              <a:sym typeface="Arial"/>
            </a:endParaRPr>
          </a:p>
        </p:txBody>
      </p:sp>
      <p:sp>
        <p:nvSpPr>
          <p:cNvPr id="114" name="Google Shape;114;p1"/>
          <p:cNvSpPr txBox="1"/>
          <p:nvPr/>
        </p:nvSpPr>
        <p:spPr>
          <a:xfrm>
            <a:off x="6546108" y="2850024"/>
            <a:ext cx="2296701" cy="87716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a:ea typeface="Arial"/>
                <a:cs typeface="Arial"/>
                <a:sym typeface="Arial"/>
              </a:rPr>
              <a:t>Logistic regression analysis included predictor variables: </a:t>
            </a:r>
            <a:r>
              <a:rPr lang="en-US" sz="700" b="0" i="0" u="none" strike="noStrike" cap="none">
                <a:solidFill>
                  <a:srgbClr val="000000"/>
                </a:solidFill>
                <a:latin typeface="Arial"/>
                <a:ea typeface="Arial"/>
                <a:cs typeface="Arial"/>
                <a:sym typeface="Arial"/>
              </a:rPr>
              <a:t>Pre/Post Intervention Cohort</a:t>
            </a:r>
            <a:endParaRPr sz="7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a:solidFill>
                  <a:srgbClr val="000000"/>
                </a:solidFill>
                <a:latin typeface="Arial"/>
                <a:ea typeface="Arial"/>
                <a:cs typeface="Arial"/>
                <a:sym typeface="Arial"/>
              </a:rPr>
              <a:t>MathLevel (highest math course taken (&gt;200 or &lt;200) (MathLevel)</a:t>
            </a:r>
            <a:endParaRPr/>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a:solidFill>
                  <a:srgbClr val="000000"/>
                </a:solidFill>
                <a:latin typeface="Arial"/>
                <a:ea typeface="Arial"/>
                <a:cs typeface="Arial"/>
                <a:sym typeface="Arial"/>
              </a:rPr>
              <a:t>FirstGenStatus (1st generation, Not 1st)</a:t>
            </a:r>
            <a:endParaRPr/>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a:solidFill>
                  <a:srgbClr val="000000"/>
                </a:solidFill>
                <a:latin typeface="Arial"/>
                <a:ea typeface="Arial"/>
                <a:cs typeface="Arial"/>
                <a:sym typeface="Arial"/>
              </a:rPr>
              <a:t>First order interactions</a:t>
            </a:r>
            <a:endParaRPr/>
          </a:p>
        </p:txBody>
      </p:sp>
      <p:pic>
        <p:nvPicPr>
          <p:cNvPr id="115" name="Google Shape;115;p1" descr="https://encrypted-tbn0.gstatic.com/images?q=tbn:ANd9GcR0m2YmqUbkwmqyx7kcV9dYsK-b0qy3DnIrkA&amp;usqp=CAU"/>
          <p:cNvPicPr preferRelativeResize="0"/>
          <p:nvPr/>
        </p:nvPicPr>
        <p:blipFill rotWithShape="1">
          <a:blip r:embed="rId12">
            <a:alphaModFix/>
          </a:blip>
          <a:srcRect/>
          <a:stretch/>
        </p:blipFill>
        <p:spPr>
          <a:xfrm>
            <a:off x="5843566" y="2804815"/>
            <a:ext cx="702542" cy="547651"/>
          </a:xfrm>
          <a:prstGeom prst="rect">
            <a:avLst/>
          </a:prstGeom>
          <a:noFill/>
          <a:ln>
            <a:noFill/>
          </a:ln>
        </p:spPr>
      </p:pic>
      <p:sp>
        <p:nvSpPr>
          <p:cNvPr id="116" name="Google Shape;116;p1"/>
          <p:cNvSpPr txBox="1"/>
          <p:nvPr/>
        </p:nvSpPr>
        <p:spPr>
          <a:xfrm>
            <a:off x="2890798" y="866530"/>
            <a:ext cx="2616870"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Design</a:t>
            </a:r>
            <a:endParaRPr sz="1400" b="1" i="0" u="none" strike="noStrike" cap="none">
              <a:solidFill>
                <a:schemeClr val="lt1"/>
              </a:solidFill>
              <a:latin typeface="Arial"/>
              <a:ea typeface="Arial"/>
              <a:cs typeface="Arial"/>
              <a:sym typeface="Arial"/>
            </a:endParaRPr>
          </a:p>
        </p:txBody>
      </p:sp>
      <p:sp>
        <p:nvSpPr>
          <p:cNvPr id="117" name="Google Shape;117;p1"/>
          <p:cNvSpPr txBox="1"/>
          <p:nvPr/>
        </p:nvSpPr>
        <p:spPr>
          <a:xfrm>
            <a:off x="5755773" y="859028"/>
            <a:ext cx="3161745"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Findings</a:t>
            </a:r>
            <a:endParaRPr sz="1400" b="1" i="0" u="none" strike="noStrike" cap="none">
              <a:solidFill>
                <a:schemeClr val="lt1"/>
              </a:solidFill>
              <a:latin typeface="Arial"/>
              <a:ea typeface="Arial"/>
              <a:cs typeface="Arial"/>
              <a:sym typeface="Arial"/>
            </a:endParaRPr>
          </a:p>
        </p:txBody>
      </p:sp>
      <p:sp>
        <p:nvSpPr>
          <p:cNvPr id="118" name="Google Shape;118;p1"/>
          <p:cNvSpPr txBox="1"/>
          <p:nvPr/>
        </p:nvSpPr>
        <p:spPr>
          <a:xfrm>
            <a:off x="5873396" y="3686496"/>
            <a:ext cx="1671000" cy="183123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dirty="0">
                <a:solidFill>
                  <a:srgbClr val="000000"/>
                </a:solidFill>
                <a:latin typeface="Arial"/>
                <a:ea typeface="Arial"/>
                <a:cs typeface="Arial"/>
                <a:sym typeface="Arial"/>
              </a:rPr>
              <a:t>Cohort had a p-value of about 0.1 or less in all models - Q5, Q17, and Q18 much smaller</a:t>
            </a:r>
            <a:endParaRPr dirty="0"/>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dirty="0">
                <a:solidFill>
                  <a:srgbClr val="000000"/>
                </a:solidFill>
                <a:latin typeface="Arial"/>
                <a:ea typeface="Arial"/>
                <a:cs typeface="Arial"/>
                <a:sym typeface="Arial"/>
              </a:rPr>
              <a:t>Enrollment in previous math course &gt;200 level associated with better performance on Q5, Q6, Q17, &amp; Q18</a:t>
            </a:r>
            <a:endParaRPr dirty="0"/>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dirty="0" err="1">
                <a:solidFill>
                  <a:srgbClr val="000000"/>
                </a:solidFill>
                <a:latin typeface="Arial"/>
                <a:ea typeface="Arial"/>
                <a:cs typeface="Arial"/>
                <a:sym typeface="Arial"/>
              </a:rPr>
              <a:t>FirstGenStatus</a:t>
            </a:r>
            <a:r>
              <a:rPr lang="en-US" sz="700" b="0" i="0" u="none" strike="noStrike" cap="none" dirty="0">
                <a:solidFill>
                  <a:srgbClr val="000000"/>
                </a:solidFill>
                <a:latin typeface="Arial"/>
                <a:ea typeface="Arial"/>
                <a:cs typeface="Arial"/>
                <a:sym typeface="Arial"/>
              </a:rPr>
              <a:t> important for Q5, Q6, Q7, &amp; Q17</a:t>
            </a:r>
            <a:endParaRPr lang="en-US" dirty="0"/>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dirty="0">
                <a:solidFill>
                  <a:srgbClr val="000000"/>
                </a:solidFill>
                <a:latin typeface="Arial"/>
                <a:ea typeface="Arial"/>
                <a:cs typeface="Arial"/>
                <a:sym typeface="Arial"/>
              </a:rPr>
              <a:t>Q17: three-way interaction important.</a:t>
            </a:r>
            <a:endParaRPr lang="en-US" dirty="0"/>
          </a:p>
          <a:p>
            <a:pPr marL="171450" marR="0" lvl="0" indent="-171450" algn="l" rtl="0">
              <a:lnSpc>
                <a:spcPct val="100000"/>
              </a:lnSpc>
              <a:spcBef>
                <a:spcPts val="0"/>
              </a:spcBef>
              <a:spcAft>
                <a:spcPts val="0"/>
              </a:spcAft>
              <a:buClr>
                <a:srgbClr val="000000"/>
              </a:buClr>
              <a:buSzPts val="700"/>
              <a:buFont typeface="Arial"/>
              <a:buChar char="•"/>
            </a:pPr>
            <a:r>
              <a:rPr lang="en-US" sz="700" b="0" i="0" u="none" strike="noStrike" cap="none" dirty="0">
                <a:solidFill>
                  <a:srgbClr val="000000"/>
                </a:solidFill>
                <a:latin typeface="Arial"/>
                <a:ea typeface="Arial"/>
                <a:cs typeface="Arial"/>
                <a:sym typeface="Arial"/>
              </a:rPr>
              <a:t>Improvement for First Gen with &lt; MTH200</a:t>
            </a:r>
            <a:endParaRPr dirty="0"/>
          </a:p>
          <a:p>
            <a:pPr marL="0" marR="0" lvl="0" indent="0" algn="l" rtl="0">
              <a:lnSpc>
                <a:spcPct val="100000"/>
              </a:lnSpc>
              <a:spcBef>
                <a:spcPts val="0"/>
              </a:spcBef>
              <a:spcAft>
                <a:spcPts val="0"/>
              </a:spcAft>
              <a:buNone/>
            </a:pP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119" name="Google Shape;119;p1"/>
          <p:cNvPicPr preferRelativeResize="0"/>
          <p:nvPr/>
        </p:nvPicPr>
        <p:blipFill rotWithShape="1">
          <a:blip r:embed="rId13">
            <a:alphaModFix/>
          </a:blip>
          <a:srcRect/>
          <a:stretch/>
        </p:blipFill>
        <p:spPr>
          <a:xfrm>
            <a:off x="7505125" y="3745850"/>
            <a:ext cx="1618724" cy="880425"/>
          </a:xfrm>
          <a:prstGeom prst="rect">
            <a:avLst/>
          </a:prstGeom>
          <a:noFill/>
          <a:ln>
            <a:noFill/>
          </a:ln>
        </p:spPr>
      </p:pic>
      <p:sp>
        <p:nvSpPr>
          <p:cNvPr id="120" name="Google Shape;120;p1"/>
          <p:cNvSpPr txBox="1"/>
          <p:nvPr/>
        </p:nvSpPr>
        <p:spPr>
          <a:xfrm>
            <a:off x="5843566" y="5134702"/>
            <a:ext cx="3161745" cy="307777"/>
          </a:xfrm>
          <a:prstGeom prst="rect">
            <a:avLst/>
          </a:prstGeom>
          <a:solidFill>
            <a:srgbClr val="3E3E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Conclusions</a:t>
            </a:r>
            <a:endParaRPr sz="1400" b="1" i="0" u="none" strike="noStrike" cap="none">
              <a:solidFill>
                <a:schemeClr val="lt1"/>
              </a:solidFill>
              <a:latin typeface="Arial"/>
              <a:ea typeface="Arial"/>
              <a:cs typeface="Arial"/>
              <a:sym typeface="Arial"/>
            </a:endParaRPr>
          </a:p>
        </p:txBody>
      </p:sp>
      <p:sp>
        <p:nvSpPr>
          <p:cNvPr id="121" name="Google Shape;121;p1"/>
          <p:cNvSpPr txBox="1"/>
          <p:nvPr/>
        </p:nvSpPr>
        <p:spPr>
          <a:xfrm>
            <a:off x="5830379" y="6538620"/>
            <a:ext cx="3291619" cy="200055"/>
          </a:xfrm>
          <a:prstGeom prst="rect">
            <a:avLst/>
          </a:prstGeom>
          <a:noFill/>
          <a:ln w="9525" cap="flat" cmpd="sng">
            <a:solidFill>
              <a:srgbClr val="45454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1" i="0" u="none" strike="noStrike" cap="none" dirty="0" err="1">
                <a:solidFill>
                  <a:schemeClr val="lt1"/>
                </a:solidFill>
                <a:latin typeface="Arial"/>
                <a:ea typeface="Arial"/>
                <a:cs typeface="Arial"/>
                <a:sym typeface="Arial"/>
              </a:rPr>
              <a:t>Shoutout</a:t>
            </a:r>
            <a:r>
              <a:rPr lang="en-US" sz="700" b="1" i="0" u="none" strike="noStrike" cap="none" dirty="0">
                <a:solidFill>
                  <a:schemeClr val="lt1"/>
                </a:solidFill>
                <a:latin typeface="Arial"/>
                <a:ea typeface="Arial"/>
                <a:cs typeface="Arial"/>
                <a:sym typeface="Arial"/>
              </a:rPr>
              <a:t> to funding source and other PIs????</a:t>
            </a:r>
            <a:endParaRPr dirty="0"/>
          </a:p>
        </p:txBody>
      </p:sp>
      <p:sp>
        <p:nvSpPr>
          <p:cNvPr id="122" name="Google Shape;122;p1"/>
          <p:cNvSpPr txBox="1"/>
          <p:nvPr/>
        </p:nvSpPr>
        <p:spPr>
          <a:xfrm>
            <a:off x="5873396" y="5517767"/>
            <a:ext cx="3131915"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Significant interactions were present implying that the effect of the intervention differed depending on </a:t>
            </a:r>
            <a:r>
              <a:rPr lang="en-US" sz="800" b="0" i="0" u="none" strike="noStrike" cap="none" dirty="0" err="1">
                <a:solidFill>
                  <a:srgbClr val="000000"/>
                </a:solidFill>
                <a:latin typeface="Arial"/>
                <a:ea typeface="Arial"/>
                <a:cs typeface="Arial"/>
                <a:sym typeface="Arial"/>
              </a:rPr>
              <a:t>MathLevel</a:t>
            </a:r>
            <a:r>
              <a:rPr lang="en-US" sz="800" b="0" i="0" u="none" strike="noStrike" cap="none" dirty="0">
                <a:solidFill>
                  <a:srgbClr val="000000"/>
                </a:solidFill>
                <a:latin typeface="Arial"/>
                <a:ea typeface="Arial"/>
                <a:cs typeface="Arial"/>
                <a:sym typeface="Arial"/>
              </a:rPr>
              <a:t> and </a:t>
            </a:r>
            <a:r>
              <a:rPr lang="en-US" sz="800" b="0" i="0" u="none" strike="noStrike" cap="none" dirty="0" err="1">
                <a:solidFill>
                  <a:srgbClr val="000000"/>
                </a:solidFill>
                <a:latin typeface="Arial"/>
                <a:ea typeface="Arial"/>
                <a:cs typeface="Arial"/>
                <a:sym typeface="Arial"/>
              </a:rPr>
              <a:t>FirstGenStatus</a:t>
            </a:r>
            <a:r>
              <a:rPr lang="en-US" sz="800" b="0" i="0" u="none" strike="noStrike" cap="none" dirty="0">
                <a:solidFill>
                  <a:srgbClr val="000000"/>
                </a:solidFill>
                <a:latin typeface="Arial"/>
                <a:ea typeface="Arial"/>
                <a:cs typeface="Arial"/>
                <a:sym typeface="Arial"/>
              </a:rPr>
              <a:t> in some cases</a:t>
            </a:r>
            <a:endParaRPr dirty="0"/>
          </a:p>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Implications</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457200" y="489538"/>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Justin’s notes</a:t>
            </a:r>
            <a:endParaRPr/>
          </a:p>
        </p:txBody>
      </p:sp>
      <p:sp>
        <p:nvSpPr>
          <p:cNvPr id="128" name="Google Shape;128;p2"/>
          <p:cNvSpPr txBox="1">
            <a:spLocks noGrp="1"/>
          </p:cNvSpPr>
          <p:nvPr>
            <p:ph type="body" idx="1"/>
          </p:nvPr>
        </p:nvSpPr>
        <p:spPr>
          <a:xfrm>
            <a:off x="457200" y="1440025"/>
            <a:ext cx="8229600" cy="468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sz="1600"/>
              <a:t>Methods: </a:t>
            </a:r>
            <a:endParaRPr sz="1600"/>
          </a:p>
          <a:p>
            <a:pPr marL="457200" lvl="0" indent="-330200" algn="l" rtl="0">
              <a:lnSpc>
                <a:spcPct val="100000"/>
              </a:lnSpc>
              <a:spcBef>
                <a:spcPts val="480"/>
              </a:spcBef>
              <a:spcAft>
                <a:spcPts val="0"/>
              </a:spcAft>
              <a:buSzPts val="1600"/>
              <a:buChar char="•"/>
            </a:pPr>
            <a:r>
              <a:rPr lang="en-US" sz="1600"/>
              <a:t>We did an intervention around the topic of population genetics; specifically Hardy Weinberg equilibrium, a statistical test for whether or not a population has achieved HW equilibrium, and population genotype frequencies when certain genotypes are favored (selection).</a:t>
            </a:r>
            <a:endParaRPr sz="1600"/>
          </a:p>
          <a:p>
            <a:pPr marL="457200" lvl="0" indent="-330200" algn="l" rtl="0">
              <a:lnSpc>
                <a:spcPct val="100000"/>
              </a:lnSpc>
              <a:spcBef>
                <a:spcPts val="0"/>
              </a:spcBef>
              <a:spcAft>
                <a:spcPts val="0"/>
              </a:spcAft>
              <a:buSzPts val="1600"/>
              <a:buChar char="•"/>
            </a:pPr>
            <a:r>
              <a:rPr lang="en-US" sz="1600"/>
              <a:t>Intervention consisted of:</a:t>
            </a:r>
            <a:endParaRPr sz="1600"/>
          </a:p>
          <a:p>
            <a:pPr marL="914400" lvl="1" indent="-330200" algn="l" rtl="0">
              <a:lnSpc>
                <a:spcPct val="100000"/>
              </a:lnSpc>
              <a:spcBef>
                <a:spcPts val="0"/>
              </a:spcBef>
              <a:spcAft>
                <a:spcPts val="0"/>
              </a:spcAft>
              <a:buSzPts val="1600"/>
              <a:buChar char="–"/>
            </a:pPr>
            <a:r>
              <a:rPr lang="en-US" sz="1600"/>
              <a:t>The creation of visual representation of the proportions and population frequencies.  </a:t>
            </a:r>
            <a:endParaRPr sz="1600"/>
          </a:p>
          <a:p>
            <a:pPr marL="914400" lvl="1" indent="-330200" algn="l" rtl="0">
              <a:lnSpc>
                <a:spcPct val="100000"/>
              </a:lnSpc>
              <a:spcBef>
                <a:spcPts val="0"/>
              </a:spcBef>
              <a:spcAft>
                <a:spcPts val="0"/>
              </a:spcAft>
              <a:buSzPts val="1600"/>
              <a:buChar char="–"/>
            </a:pPr>
            <a:r>
              <a:rPr lang="en-US" sz="1600"/>
              <a:t>A step-by-step walkthrough of the concept and details of the statistical test.</a:t>
            </a:r>
            <a:endParaRPr sz="1600"/>
          </a:p>
          <a:p>
            <a:pPr marL="914400" lvl="1" indent="-330200" algn="l" rtl="0">
              <a:lnSpc>
                <a:spcPct val="100000"/>
              </a:lnSpc>
              <a:spcBef>
                <a:spcPts val="0"/>
              </a:spcBef>
              <a:spcAft>
                <a:spcPts val="0"/>
              </a:spcAft>
              <a:buSzPts val="1600"/>
              <a:buChar char="–"/>
            </a:pPr>
            <a:r>
              <a:rPr lang="en-US" sz="1600"/>
              <a:t>An interactive application that allowed students to generate new offspring and see how the population frequencies changed over time.</a:t>
            </a:r>
            <a:endParaRPr sz="1600"/>
          </a:p>
          <a:p>
            <a:pPr marL="457200" lvl="0" indent="-330200" algn="l" rtl="0">
              <a:lnSpc>
                <a:spcPct val="100000"/>
              </a:lnSpc>
              <a:spcBef>
                <a:spcPts val="0"/>
              </a:spcBef>
              <a:spcAft>
                <a:spcPts val="0"/>
              </a:spcAft>
              <a:buSzPts val="1600"/>
              <a:buChar char="•"/>
            </a:pPr>
            <a:r>
              <a:rPr lang="en-US" sz="1600"/>
              <a:t>As to not change the standard instruction of the material, the intervention was done in the corresponding lab section of the course.</a:t>
            </a:r>
            <a:endParaRPr sz="1600"/>
          </a:p>
          <a:p>
            <a:pPr marL="457200" lvl="0" indent="-330200" algn="l" rtl="0">
              <a:lnSpc>
                <a:spcPct val="100000"/>
              </a:lnSpc>
              <a:spcBef>
                <a:spcPts val="0"/>
              </a:spcBef>
              <a:spcAft>
                <a:spcPts val="0"/>
              </a:spcAft>
              <a:buSzPts val="1600"/>
              <a:buChar char="•"/>
            </a:pPr>
            <a:r>
              <a:rPr lang="en-US" sz="1600"/>
              <a:t>Lab sections were led by Teaching Assistants that were instructed on the purpose of the activity and points of emphasis.</a:t>
            </a:r>
            <a:endParaRPr sz="1600"/>
          </a:p>
          <a:p>
            <a:pPr marL="457200" lvl="0" indent="-330200" algn="l" rtl="0">
              <a:lnSpc>
                <a:spcPct val="100000"/>
              </a:lnSpc>
              <a:spcBef>
                <a:spcPts val="0"/>
              </a:spcBef>
              <a:spcAft>
                <a:spcPts val="0"/>
              </a:spcAft>
              <a:buSzPts val="1600"/>
              <a:buChar char="•"/>
            </a:pPr>
            <a:r>
              <a:rPr lang="en-US" sz="1600"/>
              <a:t>Relevant homework questions administered as a moodle quiz were recorded for the semester with the intervention as binary indicators of correct/incorrect.  These were compared to the same questions from the previous semester without the intervention.</a:t>
            </a:r>
            <a:endParaRPr sz="1600"/>
          </a:p>
          <a:p>
            <a:pPr marL="457200" lvl="0" indent="-330200" algn="l" rtl="0">
              <a:lnSpc>
                <a:spcPct val="100000"/>
              </a:lnSpc>
              <a:spcBef>
                <a:spcPts val="0"/>
              </a:spcBef>
              <a:spcAft>
                <a:spcPts val="0"/>
              </a:spcAft>
              <a:buSzPts val="1600"/>
              <a:buChar char="•"/>
            </a:pPr>
            <a:r>
              <a:rPr lang="en-US" sz="1600"/>
              <a:t>Intervention occurred in the time between homework 2 and homework 6 of the course.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457200" y="489538"/>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Justin’s notes</a:t>
            </a:r>
            <a:endParaRPr/>
          </a:p>
        </p:txBody>
      </p:sp>
      <p:sp>
        <p:nvSpPr>
          <p:cNvPr id="134" name="Google Shape;134;p3"/>
          <p:cNvSpPr txBox="1">
            <a:spLocks noGrp="1"/>
          </p:cNvSpPr>
          <p:nvPr>
            <p:ph type="body" idx="1"/>
          </p:nvPr>
        </p:nvSpPr>
        <p:spPr>
          <a:xfrm>
            <a:off x="457200" y="1440025"/>
            <a:ext cx="8229600" cy="468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sz="1600"/>
              <a:t>Findings: </a:t>
            </a:r>
            <a:endParaRPr sz="1600"/>
          </a:p>
          <a:p>
            <a:pPr marL="457200" lvl="0" indent="-330200" algn="l" rtl="0">
              <a:lnSpc>
                <a:spcPct val="100000"/>
              </a:lnSpc>
              <a:spcBef>
                <a:spcPts val="480"/>
              </a:spcBef>
              <a:spcAft>
                <a:spcPts val="0"/>
              </a:spcAft>
              <a:buSzPts val="1600"/>
              <a:buChar char="•"/>
            </a:pPr>
            <a:r>
              <a:rPr lang="en-US" sz="1600"/>
              <a:t>In analyzing the data, we compared homework questions across semesters (Cohort)</a:t>
            </a:r>
            <a:endParaRPr sz="1600"/>
          </a:p>
          <a:p>
            <a:pPr marL="457200" lvl="0" indent="-330200" algn="l" rtl="0">
              <a:lnSpc>
                <a:spcPct val="100000"/>
              </a:lnSpc>
              <a:spcBef>
                <a:spcPts val="0"/>
              </a:spcBef>
              <a:spcAft>
                <a:spcPts val="0"/>
              </a:spcAft>
              <a:buSzPts val="1600"/>
              <a:buChar char="•"/>
            </a:pPr>
            <a:r>
              <a:rPr lang="en-US" sz="1600"/>
              <a:t>The proportion of correct responses for the relevant questions are given below (spring2020 is the intervention semester): (remove 8-10 as they weren’t focused on)</a:t>
            </a:r>
            <a:endParaRPr sz="1600"/>
          </a:p>
          <a:p>
            <a:pPr marL="0" lvl="0" indent="0" algn="l" rtl="0">
              <a:lnSpc>
                <a:spcPct val="100000"/>
              </a:lnSpc>
              <a:spcBef>
                <a:spcPts val="480"/>
              </a:spcBef>
              <a:spcAft>
                <a:spcPts val="0"/>
              </a:spcAft>
              <a:buSzPts val="2400"/>
              <a:buNone/>
            </a:pPr>
            <a:endParaRPr sz="1600"/>
          </a:p>
          <a:p>
            <a:pPr marL="0" lvl="0" indent="0" algn="l" rtl="0">
              <a:lnSpc>
                <a:spcPct val="100000"/>
              </a:lnSpc>
              <a:spcBef>
                <a:spcPts val="480"/>
              </a:spcBef>
              <a:spcAft>
                <a:spcPts val="0"/>
              </a:spcAft>
              <a:buSzPts val="2400"/>
              <a:buNone/>
            </a:pPr>
            <a:endParaRPr sz="1600"/>
          </a:p>
          <a:p>
            <a:pPr marL="0" lvl="0" indent="0" algn="l" rtl="0">
              <a:lnSpc>
                <a:spcPct val="100000"/>
              </a:lnSpc>
              <a:spcBef>
                <a:spcPts val="480"/>
              </a:spcBef>
              <a:spcAft>
                <a:spcPts val="0"/>
              </a:spcAft>
              <a:buSzPts val="2400"/>
              <a:buNone/>
            </a:pPr>
            <a:endParaRPr sz="1600"/>
          </a:p>
          <a:p>
            <a:pPr marL="457200" lvl="0" indent="-330200" algn="l" rtl="0">
              <a:lnSpc>
                <a:spcPct val="100000"/>
              </a:lnSpc>
              <a:spcBef>
                <a:spcPts val="480"/>
              </a:spcBef>
              <a:spcAft>
                <a:spcPts val="0"/>
              </a:spcAft>
              <a:buSzPts val="1600"/>
              <a:buChar char="•"/>
            </a:pPr>
            <a:r>
              <a:rPr lang="en-US" sz="1600"/>
              <a:t>Averaging over all variables, the differences seen in Q18 and Q19 had p-values of 0.0346 and 0.0520, respectively (created using a logistic regression with Cohort as the explanatory variable).  The other differences were not significant.</a:t>
            </a:r>
            <a:endParaRPr sz="1600"/>
          </a:p>
          <a:p>
            <a:pPr marL="457200" lvl="0" indent="-330200" algn="l" rtl="0">
              <a:lnSpc>
                <a:spcPct val="100000"/>
              </a:lnSpc>
              <a:spcBef>
                <a:spcPts val="0"/>
              </a:spcBef>
              <a:spcAft>
                <a:spcPts val="0"/>
              </a:spcAft>
              <a:buSzPts val="1600"/>
              <a:buChar char="•"/>
            </a:pPr>
            <a:r>
              <a:rPr lang="en-US" sz="1600"/>
              <a:t>To further investigate, other possibly relevant variables where considered:</a:t>
            </a:r>
            <a:endParaRPr sz="1600"/>
          </a:p>
          <a:p>
            <a:pPr marL="914400" lvl="1" indent="-298450" algn="l" rtl="0">
              <a:lnSpc>
                <a:spcPct val="115000"/>
              </a:lnSpc>
              <a:spcBef>
                <a:spcPts val="0"/>
              </a:spcBef>
              <a:spcAft>
                <a:spcPts val="0"/>
              </a:spcAft>
              <a:buSzPts val="1100"/>
              <a:buChar char="–"/>
            </a:pPr>
            <a:r>
              <a:rPr lang="en-US" sz="1600"/>
              <a:t>highest math course taken (&gt;200 or &lt;200) (MathLevel)</a:t>
            </a:r>
            <a:endParaRPr sz="1600"/>
          </a:p>
          <a:p>
            <a:pPr marL="914400" lvl="1" indent="-298450" algn="l" rtl="0">
              <a:lnSpc>
                <a:spcPct val="115000"/>
              </a:lnSpc>
              <a:spcBef>
                <a:spcPts val="0"/>
              </a:spcBef>
              <a:spcAft>
                <a:spcPts val="0"/>
              </a:spcAft>
              <a:buSzPts val="1100"/>
              <a:buChar char="–"/>
            </a:pPr>
            <a:r>
              <a:rPr lang="en-US" sz="1600"/>
              <a:t>transfer status (TransferStatus) (only showed importance in Q17)</a:t>
            </a:r>
            <a:endParaRPr sz="1600"/>
          </a:p>
          <a:p>
            <a:pPr marL="914400" lvl="1" indent="-298450" algn="l" rtl="0">
              <a:lnSpc>
                <a:spcPct val="115000"/>
              </a:lnSpc>
              <a:spcBef>
                <a:spcPts val="0"/>
              </a:spcBef>
              <a:spcAft>
                <a:spcPts val="0"/>
              </a:spcAft>
              <a:buSzPts val="1100"/>
              <a:buChar char="–"/>
            </a:pPr>
            <a:r>
              <a:rPr lang="en-US" sz="1600"/>
              <a:t>rural status(RuralStatus) (only showed importance in Q16)</a:t>
            </a:r>
            <a:endParaRPr sz="1600"/>
          </a:p>
          <a:p>
            <a:pPr marL="914400" lvl="1" indent="-298450" algn="l" rtl="0">
              <a:lnSpc>
                <a:spcPct val="115000"/>
              </a:lnSpc>
              <a:spcBef>
                <a:spcPts val="0"/>
              </a:spcBef>
              <a:spcAft>
                <a:spcPts val="0"/>
              </a:spcAft>
              <a:buSzPts val="1100"/>
              <a:buChar char="–"/>
            </a:pPr>
            <a:r>
              <a:rPr lang="en-US" sz="1600"/>
              <a:t>first gen status (FirstGenStatus)</a:t>
            </a:r>
            <a:endParaRPr sz="1600"/>
          </a:p>
          <a:p>
            <a:pPr marL="457200" lvl="0" indent="0" algn="l" rtl="0">
              <a:lnSpc>
                <a:spcPct val="100000"/>
              </a:lnSpc>
              <a:spcBef>
                <a:spcPts val="1200"/>
              </a:spcBef>
              <a:spcAft>
                <a:spcPts val="0"/>
              </a:spcAft>
              <a:buSzPts val="2400"/>
              <a:buNone/>
            </a:pPr>
            <a:endParaRPr sz="1600"/>
          </a:p>
          <a:p>
            <a:pPr marL="457200" lvl="0" indent="0" algn="l" rtl="0">
              <a:lnSpc>
                <a:spcPct val="100000"/>
              </a:lnSpc>
              <a:spcBef>
                <a:spcPts val="480"/>
              </a:spcBef>
              <a:spcAft>
                <a:spcPts val="0"/>
              </a:spcAft>
              <a:buSzPts val="2400"/>
              <a:buNone/>
            </a:pPr>
            <a:endParaRPr sz="1600"/>
          </a:p>
          <a:p>
            <a:pPr marL="0" lvl="0" indent="0" algn="l" rtl="0">
              <a:lnSpc>
                <a:spcPct val="100000"/>
              </a:lnSpc>
              <a:spcBef>
                <a:spcPts val="480"/>
              </a:spcBef>
              <a:spcAft>
                <a:spcPts val="0"/>
              </a:spcAft>
              <a:buSzPts val="2400"/>
              <a:buNone/>
            </a:pPr>
            <a:endParaRPr sz="1600"/>
          </a:p>
        </p:txBody>
      </p:sp>
      <p:pic>
        <p:nvPicPr>
          <p:cNvPr id="135" name="Google Shape;135;p3"/>
          <p:cNvPicPr preferRelativeResize="0"/>
          <p:nvPr/>
        </p:nvPicPr>
        <p:blipFill rotWithShape="1">
          <a:blip r:embed="rId3">
            <a:alphaModFix/>
          </a:blip>
          <a:srcRect/>
          <a:stretch/>
        </p:blipFill>
        <p:spPr>
          <a:xfrm>
            <a:off x="1191737" y="2643603"/>
            <a:ext cx="6760524" cy="92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txBox="1">
            <a:spLocks noGrp="1"/>
          </p:cNvSpPr>
          <p:nvPr>
            <p:ph type="title"/>
          </p:nvPr>
        </p:nvSpPr>
        <p:spPr>
          <a:xfrm>
            <a:off x="457200" y="489538"/>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Justin’s notes</a:t>
            </a:r>
            <a:endParaRPr/>
          </a:p>
        </p:txBody>
      </p:sp>
      <p:sp>
        <p:nvSpPr>
          <p:cNvPr id="141" name="Google Shape;141;p4"/>
          <p:cNvSpPr txBox="1">
            <a:spLocks noGrp="1"/>
          </p:cNvSpPr>
          <p:nvPr>
            <p:ph type="body" idx="1"/>
          </p:nvPr>
        </p:nvSpPr>
        <p:spPr>
          <a:xfrm>
            <a:off x="457200" y="1440025"/>
            <a:ext cx="8229600" cy="468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sz="1600"/>
              <a:t>Findings continued:</a:t>
            </a:r>
            <a:endParaRPr sz="1600"/>
          </a:p>
          <a:p>
            <a:pPr marL="457200" lvl="0" indent="-330200" algn="l" rtl="0">
              <a:lnSpc>
                <a:spcPct val="100000"/>
              </a:lnSpc>
              <a:spcBef>
                <a:spcPts val="480"/>
              </a:spcBef>
              <a:spcAft>
                <a:spcPts val="0"/>
              </a:spcAft>
              <a:buSzPts val="1600"/>
              <a:buChar char="•"/>
            </a:pPr>
            <a:r>
              <a:rPr lang="en-US" sz="1600"/>
              <a:t>(I think we should put the actual questions somewhere for the questions we focus on in the findings part.)</a:t>
            </a:r>
            <a:endParaRPr sz="1600"/>
          </a:p>
          <a:p>
            <a:pPr marL="457200" lvl="0" indent="-330200" algn="l" rtl="0">
              <a:lnSpc>
                <a:spcPct val="100000"/>
              </a:lnSpc>
              <a:spcBef>
                <a:spcPts val="0"/>
              </a:spcBef>
              <a:spcAft>
                <a:spcPts val="0"/>
              </a:spcAft>
              <a:buSzPts val="1600"/>
              <a:buChar char="•"/>
            </a:pPr>
            <a:r>
              <a:rPr lang="en-US" sz="1600"/>
              <a:t>(We can just pick what we want from this part I think)</a:t>
            </a:r>
            <a:endParaRPr sz="1600"/>
          </a:p>
          <a:p>
            <a:pPr marL="457200" lvl="0" indent="-330200" algn="l" rtl="0">
              <a:lnSpc>
                <a:spcPct val="100000"/>
              </a:lnSpc>
              <a:spcBef>
                <a:spcPts val="0"/>
              </a:spcBef>
              <a:spcAft>
                <a:spcPts val="0"/>
              </a:spcAft>
              <a:buSzPts val="1600"/>
              <a:buChar char="•"/>
            </a:pPr>
            <a:r>
              <a:rPr lang="en-US" sz="1600"/>
              <a:t>Logistic regression models were fit for each question using Cohort and MathLevel and one other variable (TransferStatus, RuralStatus, or FirstGenStatus) with all 1st order interactions:</a:t>
            </a:r>
            <a:endParaRPr sz="1600"/>
          </a:p>
          <a:p>
            <a:pPr marL="457200" lvl="0" indent="-330200" algn="l" rtl="0">
              <a:lnSpc>
                <a:spcPct val="100000"/>
              </a:lnSpc>
              <a:spcBef>
                <a:spcPts val="0"/>
              </a:spcBef>
              <a:spcAft>
                <a:spcPts val="0"/>
              </a:spcAft>
              <a:buSzPts val="1600"/>
              <a:buChar char="•"/>
            </a:pPr>
            <a:r>
              <a:rPr lang="en-US" sz="1600"/>
              <a:t>Automated variable selection using best subset selection (with AIC as the criteria) was conducted.  </a:t>
            </a:r>
            <a:endParaRPr sz="1600"/>
          </a:p>
          <a:p>
            <a:pPr marL="914400" lvl="1" indent="-330200" algn="l" rtl="0">
              <a:lnSpc>
                <a:spcPct val="100000"/>
              </a:lnSpc>
              <a:spcBef>
                <a:spcPts val="0"/>
              </a:spcBef>
              <a:spcAft>
                <a:spcPts val="0"/>
              </a:spcAft>
              <a:buSzPts val="1600"/>
              <a:buChar char="–"/>
            </a:pPr>
            <a:r>
              <a:rPr lang="en-US" sz="1600"/>
              <a:t>Q5 selected model had Cohort (0.047) and MathLevel (0.03) both significant</a:t>
            </a:r>
            <a:endParaRPr sz="1600"/>
          </a:p>
          <a:p>
            <a:pPr marL="1371600" lvl="2" indent="-330200" algn="l" rtl="0">
              <a:lnSpc>
                <a:spcPct val="100000"/>
              </a:lnSpc>
              <a:spcBef>
                <a:spcPts val="0"/>
              </a:spcBef>
              <a:spcAft>
                <a:spcPts val="0"/>
              </a:spcAft>
              <a:buSzPts val="1600"/>
              <a:buChar char="•"/>
            </a:pPr>
            <a:r>
              <a:rPr lang="en-US" sz="1600"/>
              <a:t>With FirstGen, Cohort (0.04), MathLevel (0.02), and Not first gen vs 1st gen showed a positive effect (first gen did worse) (0.02)</a:t>
            </a:r>
            <a:endParaRPr sz="1600"/>
          </a:p>
          <a:p>
            <a:pPr marL="914400" lvl="1" indent="-330200" algn="l" rtl="0">
              <a:lnSpc>
                <a:spcPct val="100000"/>
              </a:lnSpc>
              <a:spcBef>
                <a:spcPts val="0"/>
              </a:spcBef>
              <a:spcAft>
                <a:spcPts val="0"/>
              </a:spcAft>
              <a:buSzPts val="1600"/>
              <a:buChar char="–"/>
            </a:pPr>
            <a:r>
              <a:rPr lang="en-US" sz="1600"/>
              <a:t>Q6 and Q7 had the same but Cohort had p-values of about 0.1 (MathLevel about 0.05)</a:t>
            </a:r>
            <a:endParaRPr sz="1600"/>
          </a:p>
          <a:p>
            <a:pPr marL="1371600" lvl="2" indent="-330200" algn="l" rtl="0">
              <a:lnSpc>
                <a:spcPct val="100000"/>
              </a:lnSpc>
              <a:spcBef>
                <a:spcPts val="0"/>
              </a:spcBef>
              <a:spcAft>
                <a:spcPts val="0"/>
              </a:spcAft>
              <a:buSzPts val="1600"/>
              <a:buChar char="•"/>
            </a:pPr>
            <a:r>
              <a:rPr lang="en-US" sz="1600"/>
              <a:t>Same as Q5 with first gen.  But Q7 also showed an interaction between firstgen and mathlevel</a:t>
            </a:r>
            <a:endParaRPr sz="1600"/>
          </a:p>
          <a:p>
            <a:pPr marL="914400" lvl="1" indent="-330200" algn="l" rtl="0">
              <a:lnSpc>
                <a:spcPct val="100000"/>
              </a:lnSpc>
              <a:spcBef>
                <a:spcPts val="0"/>
              </a:spcBef>
              <a:spcAft>
                <a:spcPts val="0"/>
              </a:spcAft>
              <a:buSzPts val="1600"/>
              <a:buChar char="–"/>
            </a:pPr>
            <a:r>
              <a:rPr lang="en-US" sz="1600"/>
              <a:t>Q17 selected model had cohort, mathlevel, first gen, many interactions are significant</a:t>
            </a:r>
            <a:endParaRPr sz="1600"/>
          </a:p>
          <a:p>
            <a:pPr marL="914400" lvl="1" indent="-330200" algn="l" rtl="0">
              <a:lnSpc>
                <a:spcPct val="100000"/>
              </a:lnSpc>
              <a:spcBef>
                <a:spcPts val="0"/>
              </a:spcBef>
              <a:spcAft>
                <a:spcPts val="0"/>
              </a:spcAft>
              <a:buSzPts val="1600"/>
              <a:buChar char="–"/>
            </a:pPr>
            <a:r>
              <a:rPr lang="en-US" sz="1600"/>
              <a:t>Q18 had Cohort (0.01)</a:t>
            </a:r>
            <a:endParaRPr sz="1600"/>
          </a:p>
          <a:p>
            <a:pPr marL="914400" lvl="1" indent="-330200" algn="l" rtl="0">
              <a:lnSpc>
                <a:spcPct val="100000"/>
              </a:lnSpc>
              <a:spcBef>
                <a:spcPts val="0"/>
              </a:spcBef>
              <a:spcAft>
                <a:spcPts val="0"/>
              </a:spcAft>
              <a:buSzPts val="1600"/>
              <a:buChar char="–"/>
            </a:pPr>
            <a:r>
              <a:rPr lang="en-US" sz="1600"/>
              <a:t>Q19 had Cohort (0.08)</a:t>
            </a:r>
            <a:endParaRPr sz="1600"/>
          </a:p>
          <a:p>
            <a:pPr marL="457200" lvl="0" indent="0" algn="l" rtl="0">
              <a:lnSpc>
                <a:spcPct val="100000"/>
              </a:lnSpc>
              <a:spcBef>
                <a:spcPts val="480"/>
              </a:spcBef>
              <a:spcAft>
                <a:spcPts val="0"/>
              </a:spcAft>
              <a:buSzPts val="2400"/>
              <a:buNone/>
            </a:pPr>
            <a:endParaRPr sz="1600"/>
          </a:p>
          <a:p>
            <a:pPr marL="457200" lvl="0" indent="0" algn="l" rtl="0">
              <a:lnSpc>
                <a:spcPct val="100000"/>
              </a:lnSpc>
              <a:spcBef>
                <a:spcPts val="480"/>
              </a:spcBef>
              <a:spcAft>
                <a:spcPts val="0"/>
              </a:spcAft>
              <a:buSzPts val="2400"/>
              <a:buNone/>
            </a:pPr>
            <a:endParaRPr sz="1600"/>
          </a:p>
          <a:p>
            <a:pPr marL="0" lvl="0" indent="0" algn="l" rtl="0">
              <a:lnSpc>
                <a:spcPct val="100000"/>
              </a:lnSpc>
              <a:spcBef>
                <a:spcPts val="480"/>
              </a:spcBef>
              <a:spcAft>
                <a:spcPts val="0"/>
              </a:spcAft>
              <a:buSzPts val="2400"/>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457200" y="489538"/>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Justin’s notes</a:t>
            </a:r>
            <a:endParaRPr/>
          </a:p>
        </p:txBody>
      </p:sp>
      <p:sp>
        <p:nvSpPr>
          <p:cNvPr id="147" name="Google Shape;147;p5"/>
          <p:cNvSpPr txBox="1">
            <a:spLocks noGrp="1"/>
          </p:cNvSpPr>
          <p:nvPr>
            <p:ph type="body" idx="1"/>
          </p:nvPr>
        </p:nvSpPr>
        <p:spPr>
          <a:xfrm>
            <a:off x="457200" y="1440025"/>
            <a:ext cx="8229600" cy="468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sz="1600"/>
              <a:t>Conclusions: </a:t>
            </a:r>
            <a:endParaRPr sz="1600"/>
          </a:p>
          <a:p>
            <a:pPr marL="457200" lvl="0" indent="-330200" algn="l" rtl="0">
              <a:lnSpc>
                <a:spcPct val="100000"/>
              </a:lnSpc>
              <a:spcBef>
                <a:spcPts val="480"/>
              </a:spcBef>
              <a:spcAft>
                <a:spcPts val="0"/>
              </a:spcAft>
              <a:buSzPts val="1600"/>
              <a:buChar char="•"/>
            </a:pPr>
            <a:r>
              <a:rPr lang="en-US" sz="1600"/>
              <a:t>Cohort had a positive impact on question performance - so the intervention likely helped</a:t>
            </a:r>
            <a:endParaRPr sz="1600"/>
          </a:p>
          <a:p>
            <a:pPr marL="457200" lvl="0" indent="-330200" algn="l" rtl="0">
              <a:lnSpc>
                <a:spcPct val="100000"/>
              </a:lnSpc>
              <a:spcBef>
                <a:spcPts val="0"/>
              </a:spcBef>
              <a:spcAft>
                <a:spcPts val="0"/>
              </a:spcAft>
              <a:buSzPts val="1600"/>
              <a:buChar char="•"/>
            </a:pPr>
            <a:r>
              <a:rPr lang="en-US" sz="1600"/>
              <a:t>Math level (&lt;MTH 200 or &gt;MTH200) also was important</a:t>
            </a:r>
            <a:endParaRPr sz="1600"/>
          </a:p>
          <a:p>
            <a:pPr marL="457200" lvl="0" indent="-330200" algn="l" rtl="0">
              <a:lnSpc>
                <a:spcPct val="100000"/>
              </a:lnSpc>
              <a:spcBef>
                <a:spcPts val="0"/>
              </a:spcBef>
              <a:spcAft>
                <a:spcPts val="0"/>
              </a:spcAft>
              <a:buSzPts val="1600"/>
              <a:buChar char="•"/>
            </a:pPr>
            <a:r>
              <a:rPr lang="en-US" sz="1600"/>
              <a:t>Students that were first generation also showed some poorer performance </a:t>
            </a:r>
            <a:endParaRPr sz="1600"/>
          </a:p>
          <a:p>
            <a:pPr marL="457200" lvl="0" indent="-330200" algn="l" rtl="0">
              <a:lnSpc>
                <a:spcPct val="100000"/>
              </a:lnSpc>
              <a:spcBef>
                <a:spcPts val="0"/>
              </a:spcBef>
              <a:spcAft>
                <a:spcPts val="0"/>
              </a:spcAft>
              <a:buSzPts val="1600"/>
              <a:buChar char="•"/>
            </a:pPr>
            <a:r>
              <a:rPr lang="en-US" sz="1600"/>
              <a:t>Anecdotally - the visuals were described as helpful by the students and TAs</a:t>
            </a:r>
            <a:endParaRPr sz="1600"/>
          </a:p>
          <a:p>
            <a:pPr marL="0" lvl="0" indent="0" algn="l" rtl="0">
              <a:lnSpc>
                <a:spcPct val="100000"/>
              </a:lnSpc>
              <a:spcBef>
                <a:spcPts val="480"/>
              </a:spcBef>
              <a:spcAft>
                <a:spcPts val="0"/>
              </a:spcAft>
              <a:buSzPts val="2400"/>
              <a:buNone/>
            </a:pPr>
            <a:endParaRPr sz="1600"/>
          </a:p>
          <a:p>
            <a:pPr marL="0" lvl="0" indent="0" algn="l" rtl="0">
              <a:lnSpc>
                <a:spcPct val="100000"/>
              </a:lnSpc>
              <a:spcBef>
                <a:spcPts val="480"/>
              </a:spcBef>
              <a:spcAft>
                <a:spcPts val="0"/>
              </a:spcAft>
              <a:buSzPts val="2400"/>
              <a:buNone/>
            </a:pPr>
            <a:r>
              <a:rPr lang="en-US" sz="1600"/>
              <a:t>Implications:</a:t>
            </a:r>
            <a:endParaRPr sz="1600"/>
          </a:p>
          <a:p>
            <a:pPr marL="457200" lvl="0" indent="-330200" algn="l" rtl="0">
              <a:lnSpc>
                <a:spcPct val="100000"/>
              </a:lnSpc>
              <a:spcBef>
                <a:spcPts val="480"/>
              </a:spcBef>
              <a:spcAft>
                <a:spcPts val="0"/>
              </a:spcAft>
              <a:buSzPts val="1600"/>
              <a:buChar char="•"/>
            </a:pPr>
            <a:r>
              <a:rPr lang="en-US" sz="1600"/>
              <a:t>Visuals helps</a:t>
            </a:r>
            <a:endParaRPr sz="1600"/>
          </a:p>
          <a:p>
            <a:pPr marL="457200" lvl="0" indent="-330200" algn="l" rtl="0">
              <a:lnSpc>
                <a:spcPct val="100000"/>
              </a:lnSpc>
              <a:spcBef>
                <a:spcPts val="0"/>
              </a:spcBef>
              <a:spcAft>
                <a:spcPts val="0"/>
              </a:spcAft>
              <a:buSzPts val="1600"/>
              <a:buChar char="•"/>
            </a:pPr>
            <a:r>
              <a:rPr lang="en-US" sz="1600"/>
              <a:t>Interdisciplinary work</a:t>
            </a:r>
            <a:endParaRPr sz="1600"/>
          </a:p>
          <a:p>
            <a:pPr marL="457200" lvl="0" indent="-228600" algn="l" rtl="0">
              <a:lnSpc>
                <a:spcPct val="100000"/>
              </a:lnSpc>
              <a:spcBef>
                <a:spcPts val="0"/>
              </a:spcBef>
              <a:spcAft>
                <a:spcPts val="0"/>
              </a:spcAft>
              <a:buSzPts val="1600"/>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endParaRPr/>
          </a:p>
        </p:txBody>
      </p:sp>
      <p:sp>
        <p:nvSpPr>
          <p:cNvPr id="153" name="Google Shape;153;p6"/>
          <p:cNvSpPr txBox="1">
            <a:spLocks noGrp="1"/>
          </p:cNvSpPr>
          <p:nvPr>
            <p:ph type="body" idx="1"/>
          </p:nvPr>
        </p:nvSpPr>
        <p:spPr>
          <a:xfrm>
            <a:off x="457200" y="2078700"/>
            <a:ext cx="8229600" cy="404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a:t>Q5/6/7: Expected counts under HW equilibrium?</a:t>
            </a:r>
            <a:endParaRPr/>
          </a:p>
          <a:p>
            <a:pPr marL="0" lvl="0" indent="0" algn="l" rtl="0">
              <a:lnSpc>
                <a:spcPct val="100000"/>
              </a:lnSpc>
              <a:spcBef>
                <a:spcPts val="480"/>
              </a:spcBef>
              <a:spcAft>
                <a:spcPts val="0"/>
              </a:spcAft>
              <a:buSzPts val="2400"/>
              <a:buNone/>
            </a:pPr>
            <a:r>
              <a:rPr lang="en-US"/>
              <a:t>Q15-19: Selection questions: (15) Average fitness, (16) type of selection, (17-19) frequencies after selection</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US" u="sng">
                <a:solidFill>
                  <a:schemeClr val="hlink"/>
                </a:solidFill>
                <a:hlinkClick r:id="rId3"/>
              </a:rPr>
              <a:t>https://www4.stat.ncsu.edu/~jbpost2/GN311/HW.html</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US" u="sng">
                <a:solidFill>
                  <a:schemeClr val="hlink"/>
                </a:solidFill>
                <a:hlinkClick r:id="rId4"/>
              </a:rPr>
              <a:t>https://www4.stat.ncsu.edu/~jbpost2/GN311/Selection.html</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US" u="sng">
                <a:solidFill>
                  <a:schemeClr val="hlink"/>
                </a:solidFill>
                <a:hlinkClick r:id="rId5"/>
              </a:rPr>
              <a:t>https://shiny.stat.ncsu.edu/jbpost2/Selection/</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Poster abstract</a:t>
            </a:r>
            <a:endParaRPr/>
          </a:p>
        </p:txBody>
      </p:sp>
      <p:sp>
        <p:nvSpPr>
          <p:cNvPr id="159" name="Google Shape;159;p7"/>
          <p:cNvSpPr txBox="1">
            <a:spLocks noGrp="1"/>
          </p:cNvSpPr>
          <p:nvPr>
            <p:ph type="body" idx="1"/>
          </p:nvPr>
        </p:nvSpPr>
        <p:spPr>
          <a:xfrm>
            <a:off x="457200" y="3022600"/>
            <a:ext cx="8229600" cy="310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r>
              <a:rPr lang="en-US" sz="1100"/>
              <a:t>Quantitative literacy is one of our</a:t>
            </a:r>
            <a:r>
              <a:rPr lang="en-US" sz="1100">
                <a:solidFill>
                  <a:schemeClr val="hlink"/>
                </a:solidFill>
                <a:uFill>
                  <a:noFill/>
                </a:uFill>
                <a:hlinkClick r:id="rId3"/>
              </a:rPr>
              <a:t> </a:t>
            </a:r>
            <a:r>
              <a:rPr lang="en-US" sz="1100" u="sng">
                <a:solidFill>
                  <a:schemeClr val="hlink"/>
                </a:solidFill>
                <a:hlinkClick r:id="rId3"/>
              </a:rPr>
              <a:t>General Education Competencies</a:t>
            </a:r>
            <a:r>
              <a:rPr lang="en-US" sz="1100"/>
              <a:t> at NC State.</a:t>
            </a:r>
            <a:r>
              <a:rPr lang="en-US" sz="1100">
                <a:solidFill>
                  <a:schemeClr val="hlink"/>
                </a:solidFill>
                <a:uFill>
                  <a:noFill/>
                </a:uFill>
                <a:hlinkClick r:id="rId4"/>
              </a:rPr>
              <a:t> </a:t>
            </a:r>
            <a:r>
              <a:rPr lang="en-US" sz="1100" u="sng">
                <a:solidFill>
                  <a:schemeClr val="hlink"/>
                </a:solidFill>
                <a:hlinkClick r:id="rId4"/>
              </a:rPr>
              <a:t>Quantitative literacy</a:t>
            </a:r>
            <a:r>
              <a:rPr lang="en-US" sz="1100"/>
              <a:t> requires contextualized reasoning with quantities and refers to the ability to interpret data and to reason with numbers within real-world problems.  Our project augmented the content delivery and student learning of quantitative ideas</a:t>
            </a:r>
            <a:r>
              <a:rPr lang="en-US" sz="1100" b="1"/>
              <a:t> </a:t>
            </a:r>
            <a:r>
              <a:rPr lang="en-US" sz="1100"/>
              <a:t>in</a:t>
            </a:r>
            <a:r>
              <a:rPr lang="en-US" sz="1100">
                <a:solidFill>
                  <a:schemeClr val="hlink"/>
                </a:solidFill>
                <a:uFill>
                  <a:noFill/>
                </a:uFill>
                <a:hlinkClick r:id="rId5"/>
              </a:rPr>
              <a:t> </a:t>
            </a:r>
            <a:r>
              <a:rPr lang="en-US" sz="1100" u="sng">
                <a:solidFill>
                  <a:schemeClr val="hlink"/>
                </a:solidFill>
                <a:hlinkClick r:id="rId5"/>
              </a:rPr>
              <a:t>GN 311</a:t>
            </a:r>
            <a:r>
              <a:rPr lang="en-US" sz="1100"/>
              <a:t> - Principles of Genetics.  Past instructors identified trouble areas for students around understanding the quantitative aspects of basic population genetics. For instance, students struggled to conceptualize the idea of there being certain frequencies of phenotypes and genotypes in a </a:t>
            </a:r>
            <a:r>
              <a:rPr lang="en-US" sz="1100">
                <a:solidFill>
                  <a:srgbClr val="000000"/>
                </a:solidFill>
              </a:rPr>
              <a:t>population and how those frequencies behave over time.  Through a cross-departmental and cross-administrative partnership, we developed assessment measures and data visualization activities to help students to see how frequencies change over time under different conditions.  In comparing relevant test questions from fall 2019 to spring 2020 (pre- and post-intervention), we did see significant improvement in student performance in this area.  We think this model for implementing targeted interventions through partnerships that leverage content the area expertise of faculty and assessment expertise from campus assessment professionals can be applied in other courses and disciplines to support learning in this critical General Education Competency area.  </a:t>
            </a:r>
            <a:endParaRPr>
              <a:solidFill>
                <a:srgbClr val="000000"/>
              </a:solidFill>
            </a:endParaRPr>
          </a:p>
        </p:txBody>
      </p:sp>
    </p:spTree>
  </p:cSld>
  <p:clrMapOvr>
    <a:masterClrMapping/>
  </p:clrMapOvr>
</p:sld>
</file>

<file path=ppt/theme/theme1.xml><?xml version="1.0" encoding="utf-8"?>
<a:theme xmlns:a="http://schemas.openxmlformats.org/drawingml/2006/main" name="ncstate-ppt-template-horizontal-left-logo">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1465</Words>
  <Application>Microsoft Office PowerPoint</Application>
  <PresentationFormat>On-screen Show (4:3)</PresentationFormat>
  <Paragraphs>122</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ncstate-ppt-template-horizontal-left-logo</vt:lpstr>
      <vt:lpstr>PowerPoint Presentation</vt:lpstr>
      <vt:lpstr>Justin’s notes</vt:lpstr>
      <vt:lpstr>Justin’s notes</vt:lpstr>
      <vt:lpstr>Justin’s notes</vt:lpstr>
      <vt:lpstr>Justin’s notes</vt:lpstr>
      <vt:lpstr>PowerPoint Presentation</vt:lpstr>
      <vt:lpstr>Poster 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SNRICH</dc:creator>
  <cp:lastModifiedBy>JBPOST2</cp:lastModifiedBy>
  <cp:revision>5</cp:revision>
  <dcterms:modified xsi:type="dcterms:W3CDTF">2021-02-11T21:13:25Z</dcterms:modified>
</cp:coreProperties>
</file>