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69" r:id="rId5"/>
    <p:sldId id="258" r:id="rId6"/>
    <p:sldId id="259" r:id="rId7"/>
    <p:sldId id="293" r:id="rId8"/>
    <p:sldId id="273" r:id="rId9"/>
    <p:sldId id="276" r:id="rId10"/>
    <p:sldId id="263" r:id="rId11"/>
    <p:sldId id="277" r:id="rId12"/>
    <p:sldId id="260" r:id="rId13"/>
    <p:sldId id="278" r:id="rId14"/>
    <p:sldId id="264" r:id="rId15"/>
    <p:sldId id="279" r:id="rId16"/>
    <p:sldId id="280" r:id="rId17"/>
    <p:sldId id="284" r:id="rId18"/>
    <p:sldId id="282" r:id="rId19"/>
    <p:sldId id="283" r:id="rId20"/>
    <p:sldId id="274" r:id="rId21"/>
    <p:sldId id="265" r:id="rId22"/>
    <p:sldId id="291" r:id="rId23"/>
    <p:sldId id="267" r:id="rId24"/>
    <p:sldId id="295" r:id="rId25"/>
    <p:sldId id="268" r:id="rId26"/>
    <p:sldId id="296" r:id="rId27"/>
    <p:sldId id="261" r:id="rId28"/>
    <p:sldId id="294" r:id="rId29"/>
    <p:sldId id="298" r:id="rId30"/>
    <p:sldId id="281" r:id="rId31"/>
    <p:sldId id="290" r:id="rId32"/>
    <p:sldId id="300" r:id="rId33"/>
    <p:sldId id="299" r:id="rId34"/>
    <p:sldId id="275" r:id="rId35"/>
    <p:sldId id="288" r:id="rId36"/>
    <p:sldId id="292" r:id="rId37"/>
    <p:sldId id="289" r:id="rId38"/>
    <p:sldId id="287" r:id="rId39"/>
    <p:sldId id="286" r:id="rId40"/>
    <p:sldId id="297" r:id="rId4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24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68500"/>
            <a:ext cx="40386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68500"/>
            <a:ext cx="40386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4/20/2017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4/20/2017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4/20/2017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4/20/2017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4/20/2017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4/20/2017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900113"/>
            <a:ext cx="82296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3022600"/>
            <a:ext cx="82296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Introduction to Spectral Domain </a:t>
            </a:r>
            <a:br>
              <a:rPr lang="en-US" dirty="0">
                <a:latin typeface="Arial" charset="0"/>
              </a:rPr>
            </a:br>
            <a:endParaRPr lang="en-US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49057"/>
            <a:ext cx="64008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Prepared by: Amanda Muyskens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707" y="900113"/>
            <a:ext cx="8229600" cy="1068387"/>
          </a:xfrm>
        </p:spPr>
        <p:txBody>
          <a:bodyPr/>
          <a:lstStyle/>
          <a:p>
            <a:r>
              <a:rPr lang="en-US" dirty="0" err="1"/>
              <a:t>Bochner’s</a:t>
            </a:r>
            <a:r>
              <a:rPr lang="en-US" dirty="0"/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54437"/>
            <a:ext cx="8229600" cy="3103563"/>
          </a:xfrm>
        </p:spPr>
        <p:txBody>
          <a:bodyPr/>
          <a:lstStyle/>
          <a:p>
            <a:r>
              <a:rPr lang="en-US" dirty="0"/>
              <a:t>A continuous function C is nonnegative definite if and only if it can be represented in the form above where F is a positive finite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48076" y="2196861"/>
                <a:ext cx="3847848" cy="860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076" y="2196861"/>
                <a:ext cx="3847848" cy="8608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63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Density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51793" y="4601994"/>
            <a:ext cx="8229600" cy="1157514"/>
          </a:xfrm>
        </p:spPr>
        <p:txBody>
          <a:bodyPr/>
          <a:lstStyle/>
          <a:p>
            <a:r>
              <a:rPr lang="en-US" dirty="0"/>
              <a:t>Defined as the Fourier transform of the </a:t>
            </a:r>
            <a:r>
              <a:rPr lang="en-US" dirty="0" err="1"/>
              <a:t>autocovariance</a:t>
            </a:r>
            <a:r>
              <a:rPr lang="en-US" dirty="0"/>
              <a:t>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67019" y="2766783"/>
                <a:ext cx="5009961" cy="860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019" y="2766783"/>
                <a:ext cx="5009961" cy="8608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60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6176" y="5649356"/>
                <a:ext cx="8767824" cy="802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76" y="5649356"/>
                <a:ext cx="8767824" cy="80252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://www.integralworld.net/images/collins30-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06" y="2028356"/>
            <a:ext cx="2992739" cy="310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943" y="1968500"/>
            <a:ext cx="1771650" cy="1762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830" y="3926598"/>
            <a:ext cx="4099367" cy="1465524"/>
          </a:xfrm>
          <a:prstGeom prst="rect">
            <a:avLst/>
          </a:prstGeom>
        </p:spPr>
      </p:pic>
      <p:sp>
        <p:nvSpPr>
          <p:cNvPr id="7" name="Right Brace 6"/>
          <p:cNvSpPr/>
          <p:nvPr/>
        </p:nvSpPr>
        <p:spPr>
          <a:xfrm>
            <a:off x="7258399" y="1998427"/>
            <a:ext cx="488198" cy="4546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87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86237"/>
            <a:ext cx="7772400" cy="1470025"/>
          </a:xfrm>
        </p:spPr>
        <p:txBody>
          <a:bodyPr/>
          <a:lstStyle/>
          <a:p>
            <a:r>
              <a:rPr lang="en-US" dirty="0"/>
              <a:t>Examples of Spectral Densities</a:t>
            </a:r>
          </a:p>
        </p:txBody>
      </p:sp>
    </p:spTree>
    <p:extLst>
      <p:ext uri="{BB962C8B-B14F-4D97-AF65-F5344CB8AC3E}">
        <p14:creationId xmlns:p14="http://schemas.microsoft.com/office/powerpoint/2010/main" val="269598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Triangular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9350" y="2618508"/>
            <a:ext cx="4463691" cy="29153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69828" y="2899063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 = 1 </a:t>
            </a:r>
          </a:p>
          <a:p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US" dirty="0">
                <a:solidFill>
                  <a:srgbClr val="FF0000"/>
                </a:solidFill>
              </a:rPr>
              <a:t> = .9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32608" y="2892005"/>
                <a:ext cx="25755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608" y="2892005"/>
                <a:ext cx="257551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70" r="-71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9407" y="4554175"/>
                <a:ext cx="3769943" cy="740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𝛼𝜔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07" y="4554175"/>
                <a:ext cx="3769943" cy="74039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82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Squared Exponential (Gaussian)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58537" y="2775470"/>
                <a:ext cx="2119555" cy="41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37" y="2775470"/>
                <a:ext cx="2119555" cy="4199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0164" y="4073215"/>
                <a:ext cx="3977051" cy="705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skw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(4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64" y="4073215"/>
                <a:ext cx="3977051" cy="7053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214" y="2490072"/>
            <a:ext cx="4814049" cy="31662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49045" y="2878282"/>
            <a:ext cx="904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 = .5</a:t>
            </a:r>
          </a:p>
          <a:p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US" dirty="0">
                <a:solidFill>
                  <a:srgbClr val="FF0000"/>
                </a:solidFill>
              </a:rPr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244626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Matern</a:t>
            </a:r>
            <a:r>
              <a:rPr lang="en-US" dirty="0"/>
              <a:t>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5544" y="2689169"/>
            <a:ext cx="4581525" cy="3533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35982" y="3590194"/>
                <a:ext cx="14270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982" y="3590194"/>
                <a:ext cx="1427057" cy="246221"/>
              </a:xfrm>
              <a:prstGeom prst="rect">
                <a:avLst/>
              </a:prstGeom>
              <a:blipFill rotWithShape="0">
                <a:blip r:embed="rId3"/>
                <a:stretch>
                  <a:fillRect l="-1277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7067" y="4449280"/>
                <a:ext cx="2793072" cy="407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7" y="4449280"/>
                <a:ext cx="2793072" cy="4072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51576" y="5181121"/>
                <a:ext cx="1082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, </a:t>
                </a:r>
                <a:r>
                  <a:rPr lang="el-GR" dirty="0"/>
                  <a:t>ν</a:t>
                </a:r>
                <a:r>
                  <a:rPr lang="en-US" dirty="0"/>
                  <a:t>, </a:t>
                </a:r>
                <a:r>
                  <a:rPr lang="el-GR" dirty="0"/>
                  <a:t>α</a:t>
                </a:r>
                <a:r>
                  <a:rPr lang="en-US" dirty="0"/>
                  <a:t> &gt; 0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576" y="5181121"/>
                <a:ext cx="1082027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7910" t="-28889" r="-1186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3454" y="5589275"/>
                <a:ext cx="49980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is scale parameter</a:t>
                </a:r>
              </a:p>
              <a:p>
                <a:r>
                  <a:rPr lang="el-GR" dirty="0"/>
                  <a:t>α</a:t>
                </a:r>
                <a:r>
                  <a:rPr lang="en-US" dirty="0"/>
                  <a:t> is the inverse of the autocorrelation range</a:t>
                </a:r>
              </a:p>
              <a:p>
                <a:r>
                  <a:rPr lang="el-GR" dirty="0"/>
                  <a:t>ν</a:t>
                </a:r>
                <a:r>
                  <a:rPr lang="en-US" dirty="0"/>
                  <a:t> is the smoothness parameter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54" y="5589275"/>
                <a:ext cx="4998028" cy="923330"/>
              </a:xfrm>
              <a:prstGeom prst="rect">
                <a:avLst/>
              </a:prstGeom>
              <a:blipFill rotWithShape="0">
                <a:blip r:embed="rId6"/>
                <a:stretch>
                  <a:fillRect l="-976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5115" y="2099655"/>
                <a:ext cx="4076885" cy="882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ν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ν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ν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15" y="2099655"/>
                <a:ext cx="4076885" cy="88235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15287" y="3148446"/>
                <a:ext cx="3339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ν</m:t>
                        </m:r>
                      </m:sub>
                    </m:sSub>
                  </m:oMath>
                </a14:m>
                <a:r>
                  <a:rPr lang="en-US" dirty="0"/>
                  <a:t> is a modified Bessel function of the third kind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87" y="3148446"/>
                <a:ext cx="3339852" cy="646331"/>
              </a:xfrm>
              <a:prstGeom prst="rect">
                <a:avLst/>
              </a:prstGeom>
              <a:blipFill rotWithShape="0">
                <a:blip r:embed="rId8"/>
                <a:stretch>
                  <a:fillRect l="-1460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637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Parameter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499" y="2480248"/>
            <a:ext cx="6271744" cy="4241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39543" y="2844013"/>
            <a:ext cx="1944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φ</a:t>
            </a:r>
            <a:r>
              <a:rPr lang="en-US" sz="2400" dirty="0"/>
              <a:t> = 1</a:t>
            </a:r>
          </a:p>
          <a:p>
            <a:r>
              <a:rPr lang="el-GR" sz="2400" dirty="0">
                <a:solidFill>
                  <a:srgbClr val="92D050"/>
                </a:solidFill>
              </a:rPr>
              <a:t>φ</a:t>
            </a:r>
            <a:r>
              <a:rPr lang="en-US" sz="2400" dirty="0">
                <a:solidFill>
                  <a:srgbClr val="92D050"/>
                </a:solidFill>
              </a:rPr>
              <a:t> = .75</a:t>
            </a:r>
          </a:p>
          <a:p>
            <a:r>
              <a:rPr lang="el-GR" sz="2400" dirty="0">
                <a:solidFill>
                  <a:srgbClr val="FF0000"/>
                </a:solidFill>
              </a:rPr>
              <a:t>φ</a:t>
            </a:r>
            <a:r>
              <a:rPr lang="en-US" sz="2400" dirty="0">
                <a:solidFill>
                  <a:srgbClr val="FF0000"/>
                </a:solidFill>
              </a:rPr>
              <a:t> = 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46471" y="1968500"/>
                <a:ext cx="2793072" cy="407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471" y="1968500"/>
                <a:ext cx="2793072" cy="4072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283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Parameter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956" y="2270722"/>
            <a:ext cx="6610015" cy="4587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9543" y="2801256"/>
            <a:ext cx="1944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α</a:t>
            </a:r>
            <a:r>
              <a:rPr lang="en-US" sz="2400" dirty="0"/>
              <a:t> = 1</a:t>
            </a:r>
          </a:p>
          <a:p>
            <a:r>
              <a:rPr lang="el-GR" sz="2400" dirty="0">
                <a:solidFill>
                  <a:srgbClr val="92D050"/>
                </a:solidFill>
              </a:rPr>
              <a:t>α</a:t>
            </a:r>
            <a:r>
              <a:rPr lang="en-US" sz="2400" dirty="0">
                <a:solidFill>
                  <a:srgbClr val="92D050"/>
                </a:solidFill>
              </a:rPr>
              <a:t> = .75</a:t>
            </a:r>
          </a:p>
          <a:p>
            <a:r>
              <a:rPr lang="el-GR" sz="2400" dirty="0">
                <a:solidFill>
                  <a:srgbClr val="FF0000"/>
                </a:solidFill>
              </a:rPr>
              <a:t>α</a:t>
            </a:r>
            <a:r>
              <a:rPr lang="en-US" sz="2400" dirty="0">
                <a:solidFill>
                  <a:srgbClr val="FF0000"/>
                </a:solidFill>
              </a:rPr>
              <a:t> = 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75464" y="1773941"/>
                <a:ext cx="2793072" cy="407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464" y="1773941"/>
                <a:ext cx="2793072" cy="4072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993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Smoothness Parameter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031" y="2501015"/>
            <a:ext cx="5976483" cy="3991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39543" y="2772228"/>
            <a:ext cx="1944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ν</a:t>
            </a:r>
            <a:r>
              <a:rPr lang="en-US" sz="2400" dirty="0"/>
              <a:t> = 1</a:t>
            </a:r>
          </a:p>
          <a:p>
            <a:r>
              <a:rPr lang="el-GR" sz="2400" dirty="0">
                <a:solidFill>
                  <a:srgbClr val="92D050"/>
                </a:solidFill>
              </a:rPr>
              <a:t>ν</a:t>
            </a:r>
            <a:r>
              <a:rPr lang="en-US" sz="2400" dirty="0">
                <a:solidFill>
                  <a:srgbClr val="92D050"/>
                </a:solidFill>
              </a:rPr>
              <a:t> = .75</a:t>
            </a:r>
          </a:p>
          <a:p>
            <a:r>
              <a:rPr lang="el-GR" sz="2400" dirty="0">
                <a:solidFill>
                  <a:srgbClr val="FF0000"/>
                </a:solidFill>
              </a:rPr>
              <a:t>ν</a:t>
            </a:r>
            <a:r>
              <a:rPr lang="en-US" sz="2400" dirty="0">
                <a:solidFill>
                  <a:srgbClr val="FF0000"/>
                </a:solidFill>
              </a:rPr>
              <a:t> = 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6471" y="1832422"/>
                <a:ext cx="2793072" cy="407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471" y="1832422"/>
                <a:ext cx="2793072" cy="40729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307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9527"/>
            <a:ext cx="8229600" cy="1068387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536" y="2048338"/>
            <a:ext cx="8229600" cy="4308250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endParaRPr lang="en-US" dirty="0"/>
          </a:p>
          <a:p>
            <a:r>
              <a:rPr lang="en-US" dirty="0"/>
              <a:t>Mathematical Considerations</a:t>
            </a:r>
          </a:p>
          <a:p>
            <a:endParaRPr lang="en-US" dirty="0"/>
          </a:p>
          <a:p>
            <a:r>
              <a:rPr lang="en-US" dirty="0"/>
              <a:t>Estimation Details</a:t>
            </a:r>
          </a:p>
          <a:p>
            <a:endParaRPr lang="en-US" dirty="0"/>
          </a:p>
          <a:p>
            <a:r>
              <a:rPr lang="en-US" dirty="0"/>
              <a:t>Data Application in Text</a:t>
            </a:r>
          </a:p>
          <a:p>
            <a:endParaRPr lang="en-US" sz="16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84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400" y="2865437"/>
            <a:ext cx="7772400" cy="1470025"/>
          </a:xfrm>
        </p:spPr>
        <p:txBody>
          <a:bodyPr/>
          <a:lstStyle/>
          <a:p>
            <a:r>
              <a:rPr lang="en-US" dirty="0"/>
              <a:t>Estimation</a:t>
            </a:r>
          </a:p>
        </p:txBody>
      </p:sp>
    </p:spTree>
    <p:extLst>
      <p:ext uri="{BB962C8B-B14F-4D97-AF65-F5344CB8AC3E}">
        <p14:creationId xmlns:p14="http://schemas.microsoft.com/office/powerpoint/2010/main" val="1988052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Periodogram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9798" y="3913850"/>
                <a:ext cx="8229600" cy="3103563"/>
              </a:xfrm>
            </p:spPr>
            <p:txBody>
              <a:bodyPr/>
              <a:lstStyle/>
              <a:p>
                <a:r>
                  <a:rPr lang="en-US" dirty="0"/>
                  <a:t>Is the Fourier transform of the sample covariance</a:t>
                </a:r>
              </a:p>
              <a:p>
                <a:r>
                  <a:rPr lang="en-US" dirty="0"/>
                  <a:t>The expected value of the </a:t>
                </a:r>
                <a:r>
                  <a:rPr lang="en-US" dirty="0" err="1"/>
                  <a:t>periodogram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is asymptotically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asymptotic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 err="1"/>
                  <a:t>periodogram</a:t>
                </a:r>
                <a:r>
                  <a:rPr lang="en-US" dirty="0"/>
                  <a:t>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are asymptotically independent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798" y="3913850"/>
                <a:ext cx="8229600" cy="3103563"/>
              </a:xfrm>
              <a:blipFill rotWithShape="0">
                <a:blip r:embed="rId2"/>
                <a:stretch>
                  <a:fillRect l="-963" t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83592" y="2257064"/>
                <a:ext cx="8095806" cy="1246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23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23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∆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⁡(−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92" y="2257064"/>
                <a:ext cx="8095806" cy="1246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473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Periodogram</a:t>
            </a:r>
            <a:r>
              <a:rPr lang="en-US" dirty="0"/>
              <a:t>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9500" y="2563336"/>
            <a:ext cx="5118194" cy="336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82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Whittle Approximation to the Gaussian Negative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23449" y="2664137"/>
                <a:ext cx="4102853" cy="6455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449" y="2664137"/>
                <a:ext cx="4102853" cy="6455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534" y="3829387"/>
            <a:ext cx="3760931" cy="913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3992" y="5479735"/>
            <a:ext cx="5954716" cy="10772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6582" y="4941472"/>
            <a:ext cx="428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Asymptotic Covariance of MLE Estimates: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6582" y="2275362"/>
            <a:ext cx="1883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Representation: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6582" y="3803613"/>
            <a:ext cx="1510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Estimated by:</a:t>
            </a:r>
          </a:p>
        </p:txBody>
      </p:sp>
    </p:spTree>
    <p:extLst>
      <p:ext uri="{BB962C8B-B14F-4D97-AF65-F5344CB8AC3E}">
        <p14:creationId xmlns:p14="http://schemas.microsoft.com/office/powerpoint/2010/main" val="4013274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628" y="2212109"/>
            <a:ext cx="8229600" cy="37730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order to do this analysis, we assumed that the covariance matrix was </a:t>
            </a:r>
            <a:r>
              <a:rPr lang="en-US" dirty="0" err="1"/>
              <a:t>circulant</a:t>
            </a:r>
            <a:r>
              <a:rPr lang="en-US" dirty="0"/>
              <a:t> when it wasn’t. To correct this we have 2 options: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Tapering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Circulant</a:t>
            </a:r>
            <a:r>
              <a:rPr lang="en-US" dirty="0"/>
              <a:t> Embedding</a:t>
            </a:r>
          </a:p>
        </p:txBody>
      </p:sp>
    </p:spTree>
    <p:extLst>
      <p:ext uri="{BB962C8B-B14F-4D97-AF65-F5344CB8AC3E}">
        <p14:creationId xmlns:p14="http://schemas.microsoft.com/office/powerpoint/2010/main" val="1000844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Tapering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593448"/>
            <a:ext cx="6000786" cy="23476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119" y="3824052"/>
            <a:ext cx="2420990" cy="18864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82086" y="2254997"/>
            <a:ext cx="5694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Tapering shrinks the edges close to 0 so they are approximately periodic.</a:t>
            </a:r>
          </a:p>
        </p:txBody>
      </p:sp>
    </p:spTree>
    <p:extLst>
      <p:ext uri="{BB962C8B-B14F-4D97-AF65-F5344CB8AC3E}">
        <p14:creationId xmlns:p14="http://schemas.microsoft.com/office/powerpoint/2010/main" val="20998512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Circulant</a:t>
            </a:r>
            <a:r>
              <a:rPr lang="en-US" dirty="0"/>
              <a:t>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209" y="2232818"/>
                <a:ext cx="6005946" cy="3103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Circulant Embedding embeds the real data lattice in a larger lattice so we can assume periodicity. Then we extract the elements that corresponded to the original data.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BONUS: Matrix-vector multiplication with the covariance matrix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𝑛𝑙𝑜𝑔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209" y="2232818"/>
                <a:ext cx="6005946" cy="3103563"/>
              </a:xfrm>
              <a:blipFill rotWithShape="0">
                <a:blip r:embed="rId2"/>
                <a:stretch>
                  <a:fillRect l="-1624" t="-1375" r="-2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569528" y="5672208"/>
            <a:ext cx="272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Guinness, Fuentes 2014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013" y="2304327"/>
            <a:ext cx="2565328" cy="281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22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for Aliasing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5790" y="2526076"/>
                <a:ext cx="4214039" cy="11047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90" y="2526076"/>
                <a:ext cx="4214039" cy="110472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92648" y="2705342"/>
                <a:ext cx="3831433" cy="4889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li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∆]</m:t>
                              </m:r>
                            </m:den>
                          </m:f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648" y="2705342"/>
                <a:ext cx="3831433" cy="4889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6916" y="4192433"/>
                <a:ext cx="6833537" cy="12273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den>
                                  </m:f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16" y="4192433"/>
                <a:ext cx="6833537" cy="12273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7193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</a:t>
            </a:r>
            <a:r>
              <a:rPr lang="en-US" dirty="0" err="1"/>
              <a:t>Matern</a:t>
            </a:r>
            <a:r>
              <a:rPr lang="en-US" dirty="0"/>
              <a:t> Spectral Density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375838"/>
            <a:ext cx="8025255" cy="33495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0037" y="5948063"/>
            <a:ext cx="272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Guinness, Fuentes 2014</a:t>
            </a:r>
          </a:p>
        </p:txBody>
      </p:sp>
    </p:spTree>
    <p:extLst>
      <p:ext uri="{BB962C8B-B14F-4D97-AF65-F5344CB8AC3E}">
        <p14:creationId xmlns:p14="http://schemas.microsoft.com/office/powerpoint/2010/main" val="165073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Quasi-</a:t>
            </a:r>
            <a:r>
              <a:rPr lang="en-US" dirty="0" err="1"/>
              <a:t>Matern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89" t="13237" r="16022" b="13473"/>
          <a:stretch/>
        </p:blipFill>
        <p:spPr>
          <a:xfrm>
            <a:off x="1618343" y="2113643"/>
            <a:ext cx="5907314" cy="420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0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0025"/>
            <a:ext cx="7772400" cy="1470025"/>
          </a:xfrm>
        </p:spPr>
        <p:txBody>
          <a:bodyPr/>
          <a:lstStyle/>
          <a:p>
            <a:r>
              <a:rPr lang="en-US" dirty="0"/>
              <a:t>Background Information</a:t>
            </a:r>
          </a:p>
        </p:txBody>
      </p:sp>
    </p:spTree>
    <p:extLst>
      <p:ext uri="{BB962C8B-B14F-4D97-AF65-F5344CB8AC3E}">
        <p14:creationId xmlns:p14="http://schemas.microsoft.com/office/powerpoint/2010/main" val="3163947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Data with Missing Values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514" y="4044803"/>
            <a:ext cx="6526486" cy="1001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1944" y="2193778"/>
            <a:ext cx="2305234" cy="397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5320" y="3256256"/>
            <a:ext cx="4253360" cy="6326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178" y="5834500"/>
            <a:ext cx="3051546" cy="40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9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4065"/>
            <a:ext cx="8229600" cy="3103563"/>
          </a:xfrm>
        </p:spPr>
        <p:txBody>
          <a:bodyPr/>
          <a:lstStyle/>
          <a:p>
            <a:r>
              <a:rPr lang="en-US" dirty="0"/>
              <a:t>Take out any obvious mean trends</a:t>
            </a:r>
          </a:p>
          <a:p>
            <a:r>
              <a:rPr lang="en-US" dirty="0"/>
              <a:t>Taper the data and re-adjust variance or expand the lattice</a:t>
            </a:r>
          </a:p>
          <a:p>
            <a:r>
              <a:rPr lang="en-US" dirty="0"/>
              <a:t>Take the FFT of the data</a:t>
            </a:r>
          </a:p>
          <a:p>
            <a:r>
              <a:rPr lang="en-US" dirty="0"/>
              <a:t>Estimate the </a:t>
            </a:r>
            <a:r>
              <a:rPr lang="en-US" dirty="0" err="1"/>
              <a:t>periodogram</a:t>
            </a:r>
            <a:endParaRPr lang="en-US" dirty="0"/>
          </a:p>
          <a:p>
            <a:r>
              <a:rPr lang="en-US" dirty="0"/>
              <a:t>Choose a spectral density model (</a:t>
            </a:r>
            <a:r>
              <a:rPr lang="en-US" dirty="0" err="1"/>
              <a:t>Matern</a:t>
            </a:r>
            <a:r>
              <a:rPr lang="en-US" dirty="0"/>
              <a:t>, Gaussian etc.)</a:t>
            </a:r>
          </a:p>
          <a:p>
            <a:r>
              <a:rPr lang="en-US" dirty="0"/>
              <a:t>Write a function to estimate the density corrected for aliasing (slow, only if not Quasi-</a:t>
            </a:r>
            <a:r>
              <a:rPr lang="en-US" dirty="0" err="1"/>
              <a:t>Matern</a:t>
            </a:r>
            <a:r>
              <a:rPr lang="en-US" dirty="0"/>
              <a:t>)</a:t>
            </a:r>
          </a:p>
          <a:p>
            <a:r>
              <a:rPr lang="en-US" dirty="0"/>
              <a:t>Minimize the Whittle Likelihood for the estimates of the parameters (leave out 0 frequency)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00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735" y="2121848"/>
            <a:ext cx="8229600" cy="31035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Matrix-vector multiplication in </a:t>
            </a:r>
            <a:r>
              <a:rPr lang="en-US" dirty="0" err="1"/>
              <a:t>nlog</a:t>
            </a:r>
            <a:r>
              <a:rPr lang="en-US" dirty="0"/>
              <a:t>(n) operations</a:t>
            </a:r>
          </a:p>
          <a:p>
            <a:endParaRPr lang="en-US" dirty="0"/>
          </a:p>
          <a:p>
            <a:r>
              <a:rPr lang="en-US" dirty="0"/>
              <a:t>Fast preconditioner in preconditioned conjugate gradient for matrix solve</a:t>
            </a:r>
          </a:p>
          <a:p>
            <a:endParaRPr lang="en-US" dirty="0"/>
          </a:p>
          <a:p>
            <a:r>
              <a:rPr lang="en-US" dirty="0"/>
              <a:t>Computation of Stein’s stochastic score approximation</a:t>
            </a:r>
          </a:p>
          <a:p>
            <a:endParaRPr lang="en-US" dirty="0"/>
          </a:p>
          <a:p>
            <a:r>
              <a:rPr lang="en-US" dirty="0"/>
              <a:t>In short: </a:t>
            </a:r>
            <a:r>
              <a:rPr lang="en-US" b="1" dirty="0"/>
              <a:t>FAST approximate </a:t>
            </a:r>
            <a:r>
              <a:rPr lang="en-US" dirty="0"/>
              <a:t>solutions for </a:t>
            </a:r>
            <a:r>
              <a:rPr lang="en-US" b="1" dirty="0"/>
              <a:t>any size </a:t>
            </a:r>
            <a:r>
              <a:rPr lang="en-US" dirty="0"/>
              <a:t>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2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Sim: Circulant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10154"/>
                <a:ext cx="4510585" cy="4016009"/>
              </a:xfrm>
            </p:spPr>
            <p:txBody>
              <a:bodyPr/>
              <a:lstStyle/>
              <a:p>
                <a:r>
                  <a:rPr lang="en-US" dirty="0"/>
                  <a:t>Consider a 100 x 100 grid (n=10,000)</a:t>
                </a:r>
              </a:p>
              <a:p>
                <a:r>
                  <a:rPr lang="en-US" dirty="0"/>
                  <a:t>We want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Takes about 90 seconds to do this using </a:t>
                </a:r>
                <a:r>
                  <a:rPr lang="en-US" dirty="0" err="1"/>
                  <a:t>cholesky</a:t>
                </a:r>
                <a:r>
                  <a:rPr lang="en-US" dirty="0"/>
                  <a:t> decomposition</a:t>
                </a:r>
              </a:p>
              <a:p>
                <a:r>
                  <a:rPr lang="en-US" dirty="0"/>
                  <a:t>Takes less than 0.1 seconds to do this using the quasi-</a:t>
                </a:r>
                <a:r>
                  <a:rPr lang="en-US" dirty="0" err="1"/>
                  <a:t>matern</a:t>
                </a:r>
                <a:r>
                  <a:rPr lang="en-US" dirty="0"/>
                  <a:t> for circulant embedding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10154"/>
                <a:ext cx="4510585" cy="4016009"/>
              </a:xfrm>
              <a:blipFill>
                <a:blip r:embed="rId2"/>
                <a:stretch>
                  <a:fillRect l="-1757" t="-1062" r="-405" b="-24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867" t="10746" r="16447" b="12239"/>
          <a:stretch/>
        </p:blipFill>
        <p:spPr>
          <a:xfrm>
            <a:off x="4572000" y="2573680"/>
            <a:ext cx="4258101" cy="333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74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65437"/>
            <a:ext cx="7772400" cy="1470025"/>
          </a:xfrm>
        </p:spPr>
        <p:txBody>
          <a:bodyPr/>
          <a:lstStyle/>
          <a:p>
            <a:r>
              <a:rPr lang="en-US" dirty="0"/>
              <a:t>Data Application</a:t>
            </a:r>
          </a:p>
        </p:txBody>
      </p:sp>
    </p:spTree>
    <p:extLst>
      <p:ext uri="{BB962C8B-B14F-4D97-AF65-F5344CB8AC3E}">
        <p14:creationId xmlns:p14="http://schemas.microsoft.com/office/powerpoint/2010/main" val="3184563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23837"/>
            <a:ext cx="8229600" cy="3103563"/>
          </a:xfrm>
        </p:spPr>
        <p:txBody>
          <a:bodyPr/>
          <a:lstStyle/>
          <a:p>
            <a:r>
              <a:rPr lang="en-US" dirty="0"/>
              <a:t>Wish to estimate the spatial structure of sea surface temperature fields in the northeast Pacific Ocean using Tropical Rainforest Measuring Mission (TRMM) microwave imager (TMI) satellite data</a:t>
            </a:r>
          </a:p>
        </p:txBody>
      </p:sp>
    </p:spTree>
    <p:extLst>
      <p:ext uri="{BB962C8B-B14F-4D97-AF65-F5344CB8AC3E}">
        <p14:creationId xmlns:p14="http://schemas.microsoft.com/office/powerpoint/2010/main" val="3583180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81944"/>
            <a:ext cx="8229600" cy="3644220"/>
          </a:xfrm>
        </p:spPr>
        <p:txBody>
          <a:bodyPr/>
          <a:lstStyle/>
          <a:p>
            <a:r>
              <a:rPr lang="en-US" dirty="0"/>
              <a:t>Sea surface temperature fields are the main factor to identify phenomena such as El Nino and La Nino</a:t>
            </a:r>
          </a:p>
          <a:p>
            <a:r>
              <a:rPr lang="en-US" dirty="0"/>
              <a:t>One of the main climate factors to identify tropical cyclones (hurricanes) </a:t>
            </a:r>
          </a:p>
          <a:p>
            <a:r>
              <a:rPr lang="en-US" dirty="0"/>
              <a:t>Used as an oceanic boundary condition for numerical atmospheric models</a:t>
            </a:r>
          </a:p>
          <a:p>
            <a:r>
              <a:rPr lang="en-US" dirty="0"/>
              <a:t>Used as a diagnostic tool for comparison with SSTs produced by oceanic numerical models</a:t>
            </a:r>
          </a:p>
        </p:txBody>
      </p:sp>
    </p:spTree>
    <p:extLst>
      <p:ext uri="{BB962C8B-B14F-4D97-AF65-F5344CB8AC3E}">
        <p14:creationId xmlns:p14="http://schemas.microsoft.com/office/powerpoint/2010/main" val="3745977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Removal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396" y="2145506"/>
            <a:ext cx="6244318" cy="29818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24" y="5371645"/>
            <a:ext cx="7292757" cy="37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0383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of Isotropy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034" y="1833417"/>
            <a:ext cx="4661932" cy="482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279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466" y="2902857"/>
            <a:ext cx="7747068" cy="24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7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Spectral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40709"/>
                <a:ext cx="8229600" cy="3103563"/>
              </a:xfrm>
            </p:spPr>
            <p:txBody>
              <a:bodyPr/>
              <a:lstStyle/>
              <a:p>
                <a:r>
                  <a:rPr lang="en-US" dirty="0"/>
                  <a:t>Computationally efficient for large datasets using FFT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Modeling is intuitive in spectral domain</a:t>
                </a:r>
              </a:p>
              <a:p>
                <a:endParaRPr lang="en-US" dirty="0"/>
              </a:p>
              <a:p>
                <a:r>
                  <a:rPr lang="en-US" dirty="0"/>
                  <a:t>Guarantees positive definite covariance function</a:t>
                </a:r>
              </a:p>
              <a:p>
                <a:endParaRPr lang="en-US" dirty="0"/>
              </a:p>
              <a:p>
                <a:r>
                  <a:rPr lang="en-US" dirty="0"/>
                  <a:t>Some operations become easier once they are transformed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40709"/>
                <a:ext cx="8229600" cy="3103563"/>
              </a:xfrm>
              <a:blipFill rotWithShape="0">
                <a:blip r:embed="rId2"/>
                <a:stretch>
                  <a:fillRect l="-963" t="-1375" b="-27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022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65642"/>
            <a:ext cx="8229600" cy="1068387"/>
          </a:xfrm>
        </p:spPr>
        <p:txBody>
          <a:bodyPr/>
          <a:lstStyle/>
          <a:p>
            <a:r>
              <a:rPr lang="en-US" dirty="0"/>
              <a:t>Other Helpful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8720"/>
            <a:ext cx="8229600" cy="4047981"/>
          </a:xfrm>
        </p:spPr>
        <p:txBody>
          <a:bodyPr/>
          <a:lstStyle/>
          <a:p>
            <a:r>
              <a:rPr lang="en-US" sz="2000" dirty="0"/>
              <a:t>Handbook of Spatial Statistics, Chapter 5, Fuentes and Reich</a:t>
            </a:r>
          </a:p>
          <a:p>
            <a:r>
              <a:rPr lang="en-US" sz="2000" dirty="0"/>
              <a:t>Interpolation of Spatial Data: Some Theory for Kriging, Michael Stein</a:t>
            </a:r>
          </a:p>
          <a:p>
            <a:r>
              <a:rPr lang="en-US" sz="2000" dirty="0"/>
              <a:t>On stationary processes in the plane, Whittle, 1954</a:t>
            </a:r>
          </a:p>
          <a:p>
            <a:r>
              <a:rPr lang="en-US" sz="2000" dirty="0" err="1"/>
              <a:t>Circulant</a:t>
            </a:r>
            <a:r>
              <a:rPr lang="en-US" sz="2000" dirty="0"/>
              <a:t> embedding of approximate </a:t>
            </a:r>
            <a:r>
              <a:rPr lang="en-US" sz="2000" dirty="0" err="1"/>
              <a:t>covariances</a:t>
            </a:r>
            <a:r>
              <a:rPr lang="en-US" sz="2000" dirty="0"/>
              <a:t> for inference from Gaussian data on large lattices, Guinness and Fuentes, 2014</a:t>
            </a:r>
          </a:p>
          <a:p>
            <a:r>
              <a:rPr lang="en-US" sz="2000" dirty="0"/>
              <a:t>Likelihood Approximations for Big Non-stationary Spatial Temporal Lattice Data, Guinness and Fuentes, 2015</a:t>
            </a:r>
          </a:p>
          <a:p>
            <a:r>
              <a:rPr lang="en-US" sz="2000" dirty="0"/>
              <a:t>A High Frequency Kriging Approach for Non-stationary Environmental Processes, Fuentes, 2001</a:t>
            </a:r>
          </a:p>
          <a:p>
            <a:r>
              <a:rPr lang="en-US" sz="2000" dirty="0"/>
              <a:t>Interpolation of Non-stationary Spatial Processes, Fuentes, 2002</a:t>
            </a:r>
          </a:p>
          <a:p>
            <a:r>
              <a:rPr lang="en-US" sz="2000" dirty="0"/>
              <a:t>A Likelihood Approximation for Locally </a:t>
            </a:r>
            <a:r>
              <a:rPr lang="en-US" sz="2000" dirty="0" err="1"/>
              <a:t>Staionary</a:t>
            </a:r>
            <a:r>
              <a:rPr lang="en-US" sz="2000" dirty="0"/>
              <a:t> Processes, Dahlhaus, 2002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8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Data</a:t>
            </a:r>
          </a:p>
        </p:txBody>
      </p:sp>
      <p:pic>
        <p:nvPicPr>
          <p:cNvPr id="2050" name="Picture 2" descr="http://www.georeference.org/doc/images/sc_landpath_11.gi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59966"/>
            <a:ext cx="5619690" cy="348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6466" y="2576655"/>
            <a:ext cx="207186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Equally-Spaced Lattice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Little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Stationary and Isotropic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66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81240" y="2790728"/>
                <a:ext cx="3819444" cy="1174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1240" y="2790728"/>
                <a:ext cx="3819444" cy="11744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48449" y="4664597"/>
                <a:ext cx="5086777" cy="860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den>
                      </m:f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449" y="4664597"/>
                <a:ext cx="5086777" cy="8608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81882" y="2026948"/>
                <a:ext cx="6296628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Suppose g is a real or complex-value function that is </a:t>
                </a:r>
                <a:r>
                  <a:rPr lang="en-US" dirty="0" err="1"/>
                  <a:t>integrable</a:t>
                </a:r>
                <a:r>
                  <a:rPr lang="en-US" dirty="0"/>
                  <a:t>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Fourier transform of g when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882" y="2026948"/>
                <a:ext cx="6296628" cy="669992"/>
              </a:xfrm>
              <a:prstGeom prst="rect">
                <a:avLst/>
              </a:prstGeom>
              <a:blipFill rotWithShape="0">
                <a:blip r:embed="rId4"/>
                <a:stretch>
                  <a:fillRect l="-774" t="-5505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48449" y="4178460"/>
                <a:ext cx="4872942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f is </a:t>
                </a:r>
                <a:r>
                  <a:rPr lang="en-US" dirty="0" err="1"/>
                  <a:t>integrable</a:t>
                </a:r>
                <a:r>
                  <a:rPr lang="en-US" dirty="0"/>
                  <a:t>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g has representation: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449" y="4178460"/>
                <a:ext cx="4872942" cy="374270"/>
              </a:xfrm>
              <a:prstGeom prst="rect">
                <a:avLst/>
              </a:prstGeom>
              <a:blipFill rotWithShape="0">
                <a:blip r:embed="rId5"/>
                <a:stretch>
                  <a:fillRect l="-1000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33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Circulant</a:t>
            </a:r>
            <a:r>
              <a:rPr lang="en-US" dirty="0"/>
              <a:t> Matrix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579" y="1968500"/>
            <a:ext cx="4842165" cy="25959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09254" y="5039590"/>
            <a:ext cx="68476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FFT(C) is a diagonal matrix with spectral density values on the diagonal.</a:t>
            </a:r>
          </a:p>
        </p:txBody>
      </p:sp>
    </p:spTree>
    <p:extLst>
      <p:ext uri="{BB962C8B-B14F-4D97-AF65-F5344CB8AC3E}">
        <p14:creationId xmlns:p14="http://schemas.microsoft.com/office/powerpoint/2010/main" val="427696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38425"/>
            <a:ext cx="7772400" cy="1470025"/>
          </a:xfrm>
        </p:spPr>
        <p:txBody>
          <a:bodyPr/>
          <a:lstStyle/>
          <a:p>
            <a:r>
              <a:rPr lang="en-US" dirty="0"/>
              <a:t>Mathematical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2288638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Spectral Representation Theorem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48146" y="2896464"/>
            <a:ext cx="8229600" cy="31035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Y process is called the spectral process associated with a stationary process Z.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random spectral process Y has the following properties: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56150" y="1892215"/>
                <a:ext cx="3631700" cy="100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150" y="1892215"/>
                <a:ext cx="3631700" cy="10042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30888" y="4623953"/>
                <a:ext cx="1351652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88" y="4623953"/>
                <a:ext cx="1351652" cy="312650"/>
              </a:xfrm>
              <a:prstGeom prst="rect">
                <a:avLst/>
              </a:prstGeom>
              <a:blipFill rotWithShape="0">
                <a:blip r:embed="rId3"/>
                <a:stretch>
                  <a:fillRect l="-3604" r="-3604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05671" y="4702823"/>
                <a:ext cx="4269695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71" y="4702823"/>
                <a:ext cx="4269695" cy="312650"/>
              </a:xfrm>
              <a:prstGeom prst="rect">
                <a:avLst/>
              </a:prstGeom>
              <a:blipFill rotWithShape="0">
                <a:blip r:embed="rId4"/>
                <a:stretch>
                  <a:fillRect l="-857" r="-857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78443" y="5751323"/>
                <a:ext cx="22293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443" y="5751323"/>
                <a:ext cx="222932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192" t="-4348" r="-3562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66143" y="6189998"/>
                <a:ext cx="56790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𝑓𝑖𝑛𝑖𝑡𝑒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𝑚𝑒𝑎𝑠𝑢𝑟𝑒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143" y="6189998"/>
                <a:ext cx="5679055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537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90457" y="5072063"/>
                <a:ext cx="1817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57" y="5072063"/>
                <a:ext cx="181754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3356" t="-28889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944263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ncstate-ppt-template-horizontal-left-logo (1)</Template>
  <TotalTime>13974</TotalTime>
  <Words>984</Words>
  <Application>Microsoft Office PowerPoint</Application>
  <PresentationFormat>On-screen Show (4:3)</PresentationFormat>
  <Paragraphs>167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ＭＳ Ｐゴシック</vt:lpstr>
      <vt:lpstr>Arial</vt:lpstr>
      <vt:lpstr>Calibri</vt:lpstr>
      <vt:lpstr>Cambria Math</vt:lpstr>
      <vt:lpstr>NCStateU-horizontal-left-logo</vt:lpstr>
      <vt:lpstr>Introduction to Spectral Domain  </vt:lpstr>
      <vt:lpstr>Outline</vt:lpstr>
      <vt:lpstr>Background Information</vt:lpstr>
      <vt:lpstr>Benefits of Spectral Analysis</vt:lpstr>
      <vt:lpstr>Type of Data</vt:lpstr>
      <vt:lpstr>Continuous Fourier Transform</vt:lpstr>
      <vt:lpstr>Circulant Matrix</vt:lpstr>
      <vt:lpstr>Mathematical Considerations</vt:lpstr>
      <vt:lpstr>Spectral Representation Theorem</vt:lpstr>
      <vt:lpstr>Bochner’s Theorem</vt:lpstr>
      <vt:lpstr>Spectral Density</vt:lpstr>
      <vt:lpstr>Aliasing</vt:lpstr>
      <vt:lpstr>Examples of Spectral Densities</vt:lpstr>
      <vt:lpstr>Triangular Model</vt:lpstr>
      <vt:lpstr>Squared Exponential (Gaussian) Model</vt:lpstr>
      <vt:lpstr>Matern Class</vt:lpstr>
      <vt:lpstr>Scale Parameter</vt:lpstr>
      <vt:lpstr>Range Parameter</vt:lpstr>
      <vt:lpstr>Smoothness Parameter</vt:lpstr>
      <vt:lpstr>Estimation</vt:lpstr>
      <vt:lpstr>Periodogram</vt:lpstr>
      <vt:lpstr>Periodogram Example</vt:lpstr>
      <vt:lpstr>Whittle Approximation to the Gaussian Negative Likelihood</vt:lpstr>
      <vt:lpstr>Edge Effects</vt:lpstr>
      <vt:lpstr>Tapering </vt:lpstr>
      <vt:lpstr>Circulant Embedding</vt:lpstr>
      <vt:lpstr>Correction for Aliasing</vt:lpstr>
      <vt:lpstr>Quasi-Matern Spectral Density</vt:lpstr>
      <vt:lpstr>Quasi-Matern </vt:lpstr>
      <vt:lpstr>Lattice Data with Missing Values</vt:lpstr>
      <vt:lpstr>Summary of Analysis</vt:lpstr>
      <vt:lpstr>Other applications:</vt:lpstr>
      <vt:lpstr>Quick Sim: Circulant Embedding</vt:lpstr>
      <vt:lpstr>Data Application</vt:lpstr>
      <vt:lpstr>Goal of Analysis</vt:lpstr>
      <vt:lpstr>Motivation</vt:lpstr>
      <vt:lpstr>Trend Removal</vt:lpstr>
      <vt:lpstr>Exploration of Isotropy</vt:lpstr>
      <vt:lpstr>Parameter Estimation</vt:lpstr>
      <vt:lpstr>Other Helpful References</vt:lpstr>
    </vt:vector>
  </TitlesOfParts>
  <Company>NC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Bell</dc:creator>
  <cp:lastModifiedBy>Amanda Muyskens</cp:lastModifiedBy>
  <cp:revision>178</cp:revision>
  <dcterms:created xsi:type="dcterms:W3CDTF">2015-02-16T23:51:25Z</dcterms:created>
  <dcterms:modified xsi:type="dcterms:W3CDTF">2017-04-20T18:36:51Z</dcterms:modified>
</cp:coreProperties>
</file>