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6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94184"/>
  </p:normalViewPr>
  <p:slideViewPr>
    <p:cSldViewPr snapToGrid="0" snapToObjects="1">
      <p:cViewPr varScale="1">
        <p:scale>
          <a:sx n="72" d="100"/>
          <a:sy n="72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There’s a click animation on the raw reads output</a:t>
            </a: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91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805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916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70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017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129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500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2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485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200" dirty="0">
                <a:latin typeface="Arial" charset="0"/>
                <a:ea typeface="Arial" charset="0"/>
                <a:cs typeface="Arial" charset="0"/>
              </a:rPr>
              <a:t>Is it numbers?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311700" y="18435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solidFill>
                  <a:srgbClr val="EFEFEF"/>
                </a:solidFill>
                <a:latin typeface="Arial" charset="0"/>
                <a:ea typeface="Arial" charset="0"/>
                <a:cs typeface="Arial" charset="0"/>
              </a:rPr>
              <a:t>An Introduction to RNA-</a:t>
            </a:r>
            <a:r>
              <a:rPr lang="en" sz="2800" dirty="0" err="1">
                <a:solidFill>
                  <a:srgbClr val="EFEFEF"/>
                </a:solidFill>
                <a:latin typeface="Arial" charset="0"/>
                <a:ea typeface="Arial" charset="0"/>
                <a:cs typeface="Arial" charset="0"/>
              </a:rPr>
              <a:t>Seq</a:t>
            </a:r>
            <a:r>
              <a:rPr lang="en" sz="2800" dirty="0">
                <a:solidFill>
                  <a:srgbClr val="EFEFEF"/>
                </a:solidFill>
                <a:latin typeface="Arial" charset="0"/>
                <a:ea typeface="Arial" charset="0"/>
                <a:cs typeface="Arial" charset="0"/>
              </a:rPr>
              <a:t> Data and Differential Expression Tools in R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8521700" cy="7921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EFEFEF"/>
                </a:solidFill>
                <a:latin typeface="Arial" charset="0"/>
                <a:ea typeface="Arial" charset="0"/>
                <a:cs typeface="Arial" charset="0"/>
              </a:rPr>
              <a:t>Kara Martinez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EFEFEF"/>
                </a:solidFill>
                <a:latin typeface="Arial" charset="0"/>
                <a:ea typeface="Arial" charset="0"/>
                <a:cs typeface="Arial" charset="0"/>
              </a:rPr>
              <a:t>PhD Student at North Carolina State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Tools for Sequence Alignment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TopHat2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Uses Bowtie and is part of Tuxedo Suite</a:t>
            </a: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GSNAP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Genomic Short-read Nucleotide Alignment Program</a:t>
            </a: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STAR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Spliced Transcripts Aligned to a Reference</a:t>
            </a:r>
          </a:p>
        </p:txBody>
      </p:sp>
      <p:sp>
        <p:nvSpPr>
          <p:cNvPr id="175" name="Shape 175"/>
          <p:cNvSpPr/>
          <p:nvPr/>
        </p:nvSpPr>
        <p:spPr>
          <a:xfrm>
            <a:off x="8092975" y="2756350"/>
            <a:ext cx="822600" cy="281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76" name="Shape 176" descr="Is_it_numbers_photo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899" y="271950"/>
            <a:ext cx="7854975" cy="46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Transcript Quantification</a:t>
            </a:r>
          </a:p>
        </p:txBody>
      </p:sp>
      <p:pic>
        <p:nvPicPr>
          <p:cNvPr id="182" name="Shape 182" descr="Is_it_numbers_photo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03974"/>
            <a:ext cx="5458474" cy="33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8092975" y="3975550"/>
            <a:ext cx="822600" cy="281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84" name="Shape 184" descr="Is_it_numbers_photo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699" y="271950"/>
            <a:ext cx="7854975" cy="46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Transcript Quantification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Raw count of mapped reads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HTSeq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-Count</a:t>
            </a:r>
          </a:p>
          <a:p>
            <a:pPr marL="1371600" lvl="2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Python-based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featureCounts</a:t>
            </a:r>
            <a:endParaRPr lang="en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1371600" lvl="2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R package (wrapper for compiled C code)</a:t>
            </a:r>
          </a:p>
          <a:p>
            <a:pPr marL="1371600" lvl="2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Faster and requires less memory </a:t>
            </a:r>
          </a:p>
        </p:txBody>
      </p:sp>
      <p:sp>
        <p:nvSpPr>
          <p:cNvPr id="191" name="Shape 191"/>
          <p:cNvSpPr/>
          <p:nvPr/>
        </p:nvSpPr>
        <p:spPr>
          <a:xfrm>
            <a:off x="8092975" y="3975550"/>
            <a:ext cx="822600" cy="281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192" name="Shape 192" descr="Is_it_numbers_photo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899" y="271950"/>
            <a:ext cx="7854975" cy="46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Transcript Quantification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5292267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Estimate the counts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RSEM</a:t>
            </a:r>
          </a:p>
          <a:p>
            <a:pPr marL="1371600" lvl="2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RNA-</a:t>
            </a: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Seq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by Expectation Maximization</a:t>
            </a:r>
          </a:p>
          <a:p>
            <a:pPr marL="1371600" lvl="2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Uses Gibbs Sampling to come up with 95% CIs for the ML estimates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Cufflinks</a:t>
            </a:r>
          </a:p>
          <a:p>
            <a:pPr marL="1371600" lvl="2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Uses </a:t>
            </a: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TopHat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output in an EM algorithm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Other Algorithms</a:t>
            </a:r>
          </a:p>
          <a:p>
            <a:pPr marL="1371600" lvl="2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Kallisto</a:t>
            </a:r>
            <a:endParaRPr lang="en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1371600" lvl="2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eXpress</a:t>
            </a:r>
            <a:endParaRPr lang="en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1371600" lvl="2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Sailfish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092975" y="3975550"/>
            <a:ext cx="822600" cy="281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200" name="Shape 200" descr="Is_it_numbers_photo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699" y="271950"/>
            <a:ext cx="7854975" cy="46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Is it numbers?</a:t>
            </a:r>
          </a:p>
        </p:txBody>
      </p:sp>
      <p:pic>
        <p:nvPicPr>
          <p:cNvPr id="206" name="Shape 206" descr="is_it_numbers_photo4.png"/>
          <p:cNvPicPr preferRelativeResize="0"/>
          <p:nvPr/>
        </p:nvPicPr>
        <p:blipFill rotWithShape="1">
          <a:blip r:embed="rId3">
            <a:alphaModFix/>
          </a:blip>
          <a:srcRect t="11237"/>
          <a:stretch/>
        </p:blipFill>
        <p:spPr>
          <a:xfrm>
            <a:off x="152400" y="1447350"/>
            <a:ext cx="8772525" cy="218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94400" y="4628750"/>
            <a:ext cx="5575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>
                <a:solidFill>
                  <a:srgbClr val="CCCCCC"/>
                </a:solidFill>
              </a:rPr>
              <a:t>Anders, S., McCarthy, D., et al. (2013) Count-based differential expression analysis of RNA sequencing data using R and Bioconductor. </a:t>
            </a:r>
            <a:r>
              <a:rPr lang="en" sz="900" i="1">
                <a:solidFill>
                  <a:srgbClr val="CCCCCC"/>
                </a:solidFill>
              </a:rPr>
              <a:t>Nature Protocols</a:t>
            </a:r>
            <a:r>
              <a:rPr lang="en" sz="900">
                <a:solidFill>
                  <a:srgbClr val="CCCCCC"/>
                </a:solidFill>
              </a:rPr>
              <a:t>,8(9) 1765–1786. doi:10.1038/nprot.2013.099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Differential Expression Analysis Tools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34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Negative Binomial Models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edgeR</a:t>
            </a:r>
            <a:endParaRPr lang="en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DESeq2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Poisson Models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GPSeq</a:t>
            </a:r>
            <a:endParaRPr lang="en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4908550" y="1117600"/>
            <a:ext cx="4235450" cy="34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Empirical Bayes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EBSeq</a:t>
            </a:r>
            <a:endParaRPr lang="en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baySeq</a:t>
            </a:r>
            <a:endParaRPr lang="en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Mixed Models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maSigPro</a:t>
            </a:r>
            <a:endParaRPr lang="en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DyNB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MatLab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914400" lvl="1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timeSeq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package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Differential Expression Analysis Tools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34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Negative Binomial Models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edgeR</a:t>
            </a:r>
            <a:endParaRPr lang="en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DESeq2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4294967295"/>
          </p:nvPr>
        </p:nvSpPr>
        <p:spPr>
          <a:xfrm>
            <a:off x="4908550" y="1117600"/>
            <a:ext cx="4235450" cy="34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  <a:buSzPct val="100000"/>
              <a:buFont typeface="Arial"/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Both take count </a:t>
            </a:r>
            <a:r>
              <a:rPr lang="en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endParaRPr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  <a:buSzPct val="100000"/>
              <a:buFont typeface="Arial"/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Similar in functionality and </a:t>
            </a:r>
            <a:r>
              <a:rPr lang="en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endParaRPr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Estimate dispersion parameters differently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u="sng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edgeR</a:t>
            </a:r>
            <a:r>
              <a:rPr lang="en" u="sng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more sensitive to outliers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u="sng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DESeq2: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less powerful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 descr="Screen Shot 2017-02-28 at 4.38.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887" y="1332550"/>
            <a:ext cx="6492224" cy="3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err="1">
                <a:latin typeface="Arial"/>
                <a:ea typeface="Arial"/>
                <a:cs typeface="Arial"/>
                <a:sym typeface="Arial"/>
              </a:rPr>
              <a:t>edgeR</a:t>
            </a: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 Output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94400" y="4628750"/>
            <a:ext cx="5575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900">
                <a:solidFill>
                  <a:srgbClr val="CCCCCC"/>
                </a:solidFill>
              </a:rPr>
              <a:t>Anders, S., McCarthy, D., et al. (2013) Count-based differential expression analysis of RNA sequencing data using R and Bioconductor. </a:t>
            </a:r>
            <a:r>
              <a:rPr lang="en" sz="900" i="1">
                <a:solidFill>
                  <a:srgbClr val="CCCCCC"/>
                </a:solidFill>
              </a:rPr>
              <a:t>Nature Protocols</a:t>
            </a:r>
            <a:r>
              <a:rPr lang="en" sz="900">
                <a:solidFill>
                  <a:srgbClr val="CCCCCC"/>
                </a:solidFill>
              </a:rPr>
              <a:t>,8(9) 1765–1786. doi:10.1038/nprot.2013.099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Output</a:t>
            </a:r>
          </a:p>
        </p:txBody>
      </p:sp>
      <p:pic>
        <p:nvPicPr>
          <p:cNvPr id="234" name="Shape 234" descr="Screen Shot 2017-03-30 at 9.26.3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00" y="1158275"/>
            <a:ext cx="2004550" cy="20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1156425" y="3756825"/>
            <a:ext cx="1608300" cy="4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B7B7B7"/>
                </a:solidFill>
              </a:rPr>
              <a:t>http://mmc.gnets.ncsu.edu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557975" y="3333450"/>
            <a:ext cx="805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3F3F3"/>
                </a:solidFill>
              </a:rPr>
              <a:t>MMC</a:t>
            </a:r>
          </a:p>
        </p:txBody>
      </p:sp>
      <p:pic>
        <p:nvPicPr>
          <p:cNvPr id="237" name="Shape 237" descr="volcano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399" y="1158275"/>
            <a:ext cx="2004549" cy="200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3555400" y="3756825"/>
            <a:ext cx="2004600" cy="4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B7B7B7"/>
                </a:solidFill>
              </a:rPr>
              <a:t>http://www.gettinggeneticsdone.com/2014/05/r-volcano-plots-to-visualize-rnaseq-microarray.html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791625" y="3303375"/>
            <a:ext cx="15195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3F3F3"/>
                </a:solidFill>
              </a:rPr>
              <a:t>Volcano Plot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6295025" y="3756825"/>
            <a:ext cx="2004600" cy="4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B7B7B7"/>
                </a:solidFill>
              </a:rPr>
              <a:t>Wong et al. (2015) </a:t>
            </a:r>
            <a:r>
              <a:rPr lang="en" sz="900" i="1">
                <a:solidFill>
                  <a:srgbClr val="B7B7B7"/>
                </a:solidFill>
              </a:rPr>
              <a:t>BMC Genomics 16:425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6503075" y="3303375"/>
            <a:ext cx="1708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Venn Diagram</a:t>
            </a:r>
          </a:p>
        </p:txBody>
      </p:sp>
      <p:pic>
        <p:nvPicPr>
          <p:cNvPr id="242" name="Shape 242" descr="Screen Shot 2017-03-30 at 9.37.30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862" y="1158275"/>
            <a:ext cx="2066037" cy="20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Bibliography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30276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</a:pPr>
            <a:r>
              <a:rPr lang="en" sz="20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Detailed protocols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sz="16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Anders, S., McCarthy, D., et al. (2013) Count-based differential expression analysis of RNA sequencing data using R and Bioconductor. </a:t>
            </a:r>
            <a:r>
              <a:rPr lang="en" sz="1600" i="1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Nature Protocols</a:t>
            </a:r>
            <a:r>
              <a:rPr lang="en" sz="16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,8(9) 1765–1786. doi:10.1038/nprot.2013.099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sz="16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Chen, Y., McCarthy, D. et al. (2008) </a:t>
            </a:r>
            <a:r>
              <a:rPr lang="en" sz="1600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edgeR</a:t>
            </a:r>
            <a:r>
              <a:rPr lang="en" sz="16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: differential expression analysis of digital gene expression data user’s guide.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sz="1600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Conesa</a:t>
            </a:r>
            <a:r>
              <a:rPr lang="en" sz="16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, A. Madrigal, P. et al (2016) A survey of best practices for RNA-</a:t>
            </a:r>
            <a:r>
              <a:rPr lang="en" sz="1600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seq</a:t>
            </a:r>
            <a:r>
              <a:rPr lang="en" sz="16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data analysis. </a:t>
            </a:r>
            <a:r>
              <a:rPr lang="en" sz="1600" i="1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Genome Biology</a:t>
            </a:r>
            <a:r>
              <a:rPr lang="en" sz="16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17 (13). </a:t>
            </a:r>
            <a:r>
              <a:rPr lang="en" sz="1600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Doi</a:t>
            </a:r>
            <a:r>
              <a:rPr lang="en" sz="16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: 10.1186/s13059-016-0881-8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sz="16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Fang, Z., Martin, J., &amp; Wang, Z. (2012) Statistical methods for identifying differentially expressed genes in RNA-</a:t>
            </a:r>
            <a:r>
              <a:rPr lang="en" sz="1600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Seq</a:t>
            </a:r>
            <a:r>
              <a:rPr lang="en" sz="16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experiments. </a:t>
            </a:r>
            <a:r>
              <a:rPr lang="en" sz="1600" i="1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Cell &amp; Bioscience</a:t>
            </a:r>
            <a:r>
              <a:rPr lang="en" sz="1600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. 2 (26)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2000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Central Dogma of Biology</a:t>
            </a:r>
          </a:p>
        </p:txBody>
      </p:sp>
      <p:pic>
        <p:nvPicPr>
          <p:cNvPr id="112" name="Shape 112" descr="Screen Shot 2017-03-12 at 8.05.1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62" y="1188125"/>
            <a:ext cx="5634874" cy="307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601300" y="4689000"/>
            <a:ext cx="6621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B7B7B7"/>
                </a:solidFill>
              </a:rPr>
              <a:t>Motsinger, A. (2017). Types of Biological Data</a:t>
            </a:r>
            <a:r>
              <a:rPr lang="en" sz="900" i="1">
                <a:solidFill>
                  <a:srgbClr val="B7B7B7"/>
                </a:solidFill>
              </a:rPr>
              <a:t> </a:t>
            </a:r>
            <a:r>
              <a:rPr lang="en" sz="900">
                <a:solidFill>
                  <a:srgbClr val="B7B7B7"/>
                </a:solidFill>
              </a:rPr>
              <a:t>[PowerPoint Slides]</a:t>
            </a:r>
            <a:r>
              <a:rPr lang="en" sz="900" i="1">
                <a:solidFill>
                  <a:srgbClr val="B7B7B7"/>
                </a:solidFill>
              </a:rPr>
              <a:t>. </a:t>
            </a:r>
            <a:r>
              <a:rPr lang="en" sz="900">
                <a:solidFill>
                  <a:srgbClr val="B7B7B7"/>
                </a:solidFill>
              </a:rPr>
              <a:t>Retrieved from North Carolina State University ST 810.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Bibliography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5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ct val="100000"/>
              <a:buFont typeface="Arial"/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Other packages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Li, B., Dewey, C. (2011). RSEM: accurate transcript quantification from RNA-</a:t>
            </a: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Seq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data with or without a reference genome. </a:t>
            </a:r>
            <a:r>
              <a:rPr lang="en" i="1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BMC Bioinformatics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. 323 (12). </a:t>
            </a: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Doi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: 10.1186/1471-2105-12-323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Liao, Y., Smyth, G., Shi, W. (2014) </a:t>
            </a: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featureCounts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: an efficient general purpose program for assigning sequence reads to genomic features. </a:t>
            </a:r>
            <a:r>
              <a:rPr lang="en" i="1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Bioinformatics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. 30 (7): 923-930 doi:10.1093/bioinformatics/btt656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Dobin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, A., Davis, C., et al (2013) STAR: ultrafast universal RNA-</a:t>
            </a: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seq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aligner. </a:t>
            </a:r>
            <a:r>
              <a:rPr lang="en" i="1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Bioinformatics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. 29 (1) doi:10.1093/bioinformatics/bts635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Bibliography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65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ct val="100000"/>
              <a:buFont typeface="Arial"/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Other 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Wong, R., </a:t>
            </a: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Lamm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, M., &amp; Godwin, J. (2015) Characterizing the </a:t>
            </a: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neurotranscriptomic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states in alternative stress coping styles. </a:t>
            </a:r>
            <a:r>
              <a:rPr lang="en" i="1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BMC Genomics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. 16 (425). Doi:10.1186/s12864-015-1626-x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11700" y="18553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dirty="0">
                <a:latin typeface="Arial" charset="0"/>
                <a:ea typeface="Arial" charset="0"/>
                <a:cs typeface="Arial" charset="0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What do we want to measure?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402075"/>
            <a:ext cx="3600000" cy="316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</a:pPr>
            <a:r>
              <a:rPr lang="en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We are interested in analyzing gene expression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</a:pPr>
            <a:r>
              <a:rPr lang="en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Whether a gene in the DNA is being used or </a:t>
            </a:r>
            <a:r>
              <a:rPr lang="en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endParaRPr lang="en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</a:pPr>
            <a:r>
              <a:rPr lang="en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If so, to what degree?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endParaRPr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0" name="Shape 120" descr="Screen Shot 2017-03-12 at 8.05.1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800" y="1402076"/>
            <a:ext cx="4841500" cy="26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What can we measure?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  <a:buClr>
                <a:srgbClr val="F3F3F3"/>
              </a:buClr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RNA Sequencing (RNA-</a:t>
            </a:r>
            <a:r>
              <a:rPr lang="en" dirty="0" err="1">
                <a:latin typeface="Arial" charset="0"/>
                <a:ea typeface="Arial" charset="0"/>
                <a:cs typeface="Arial" charset="0"/>
              </a:rPr>
              <a:t>Seq</a:t>
            </a:r>
            <a:r>
              <a:rPr lang="en" dirty="0">
                <a:latin typeface="Arial" charset="0"/>
                <a:ea typeface="Arial" charset="0"/>
                <a:cs typeface="Arial" charset="0"/>
              </a:rPr>
              <a:t>) data measures the </a:t>
            </a:r>
            <a:r>
              <a:rPr lang="en" b="1" dirty="0">
                <a:latin typeface="Arial" charset="0"/>
                <a:ea typeface="Arial" charset="0"/>
                <a:cs typeface="Arial" charset="0"/>
              </a:rPr>
              <a:t>presence</a:t>
            </a:r>
            <a:r>
              <a:rPr lang="en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" b="1" dirty="0">
                <a:latin typeface="Arial" charset="0"/>
                <a:ea typeface="Arial" charset="0"/>
                <a:cs typeface="Arial" charset="0"/>
              </a:rPr>
              <a:t>quantity</a:t>
            </a:r>
            <a:r>
              <a:rPr lang="en" dirty="0">
                <a:latin typeface="Arial" charset="0"/>
                <a:ea typeface="Arial" charset="0"/>
                <a:cs typeface="Arial" charset="0"/>
              </a:rPr>
              <a:t> of mRNA in a sample </a:t>
            </a:r>
            <a:r>
              <a:rPr lang="en" b="1" dirty="0">
                <a:latin typeface="Arial" charset="0"/>
                <a:ea typeface="Arial" charset="0"/>
                <a:cs typeface="Arial" charset="0"/>
              </a:rPr>
              <a:t>at a time point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Presence of mRNA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Measure whether or not a gene is being expressed 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Quantity of mRNA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Measure to what extent a gene is being expressed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“At a time point”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" dirty="0" err="1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transciptome</a:t>
            </a:r>
            <a:r>
              <a:rPr lang="en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</a:rPr>
              <a:t> (set of all mRNA in an organism) is constantly changing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816325" y="4861800"/>
            <a:ext cx="5671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B7B7B7"/>
                </a:solidFill>
              </a:rPr>
              <a:t>https://en.wikipedia.org/wiki/RNA-Seq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Is it numbers?</a:t>
            </a:r>
          </a:p>
        </p:txBody>
      </p:sp>
      <p:pic>
        <p:nvPicPr>
          <p:cNvPr id="133" name="Shape 133" descr="Is_it_numbers_phot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125" y="1122950"/>
            <a:ext cx="6797750" cy="35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472175" y="4776050"/>
            <a:ext cx="6621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B7B7B7"/>
                </a:solidFill>
              </a:rPr>
              <a:t>Prithwishpal (2015, July 23). </a:t>
            </a:r>
            <a:r>
              <a:rPr lang="en" sz="900" i="1">
                <a:solidFill>
                  <a:srgbClr val="B7B7B7"/>
                </a:solidFill>
              </a:rPr>
              <a:t>BaseMount: A Linux command line interface for BaseSpace</a:t>
            </a:r>
            <a:r>
              <a:rPr lang="en" sz="900">
                <a:solidFill>
                  <a:srgbClr val="B7B7B7"/>
                </a:solidFill>
              </a:rPr>
              <a:t>. Retrieved from https://blog.basespace.illumina.com/2015/07/23/basemount-a-linux-command-line-interface-for-basespace/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err="1">
                <a:latin typeface="Arial" charset="0"/>
                <a:ea typeface="Arial" charset="0"/>
                <a:cs typeface="Arial" charset="0"/>
              </a:rPr>
              <a:t>Illumina</a:t>
            </a:r>
            <a:r>
              <a:rPr lang="en" sz="2800" dirty="0">
                <a:latin typeface="Arial" charset="0"/>
                <a:ea typeface="Arial" charset="0"/>
                <a:cs typeface="Arial" charset="0"/>
              </a:rPr>
              <a:t> Sequencing</a:t>
            </a:r>
          </a:p>
        </p:txBody>
      </p:sp>
      <p:pic>
        <p:nvPicPr>
          <p:cNvPr id="140" name="Shape 140" descr="Is_it_numbers_photo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999" y="1017725"/>
            <a:ext cx="4704000" cy="36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251900" y="4733375"/>
            <a:ext cx="5671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B7B7B7"/>
                </a:solidFill>
              </a:rPr>
              <a:t>3402 Bioinformatics Group. </a:t>
            </a:r>
            <a:r>
              <a:rPr lang="en" sz="900" i="1">
                <a:solidFill>
                  <a:srgbClr val="B7B7B7"/>
                </a:solidFill>
              </a:rPr>
              <a:t>Next Generation Sequencing</a:t>
            </a:r>
            <a:r>
              <a:rPr lang="en" sz="900">
                <a:solidFill>
                  <a:srgbClr val="B7B7B7"/>
                </a:solidFill>
              </a:rPr>
              <a:t>. Retrieved from http://www.3402bioinformaticsgroup.com/service/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err="1">
                <a:latin typeface="Arial" charset="0"/>
                <a:ea typeface="Arial" charset="0"/>
                <a:cs typeface="Arial" charset="0"/>
              </a:rPr>
              <a:t>Illumina</a:t>
            </a:r>
            <a:r>
              <a:rPr lang="en" sz="2800" dirty="0">
                <a:latin typeface="Arial" charset="0"/>
                <a:ea typeface="Arial" charset="0"/>
                <a:cs typeface="Arial" charset="0"/>
              </a:rPr>
              <a:t> Sequencing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5580300" y="1674625"/>
            <a:ext cx="3252000" cy="4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Read Sequence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4294967295"/>
          </p:nvPr>
        </p:nvSpPr>
        <p:spPr>
          <a:xfrm>
            <a:off x="5891213" y="1274763"/>
            <a:ext cx="3252787" cy="5730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3F3F3"/>
                </a:solidFill>
              </a:rPr>
              <a:t>Sequencing machine parameters</a:t>
            </a: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 err="1">
                <a:solidFill>
                  <a:srgbClr val="F3F3F3"/>
                </a:solidFill>
              </a:rPr>
              <a:t>Flowcell</a:t>
            </a:r>
            <a:r>
              <a:rPr lang="en" dirty="0">
                <a:solidFill>
                  <a:srgbClr val="F3F3F3"/>
                </a:solidFill>
              </a:rPr>
              <a:t> lane</a:t>
            </a: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</a:rPr>
              <a:t>Tile number</a:t>
            </a: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</a:pPr>
            <a:r>
              <a:rPr lang="en" dirty="0">
                <a:solidFill>
                  <a:srgbClr val="F3F3F3"/>
                </a:solidFill>
              </a:rPr>
              <a:t>Coordinates of cluster within that tile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4294967295"/>
          </p:nvPr>
        </p:nvSpPr>
        <p:spPr>
          <a:xfrm>
            <a:off x="5891213" y="2033588"/>
            <a:ext cx="3252787" cy="8731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Quality values for the sequence</a:t>
            </a:r>
          </a:p>
        </p:txBody>
      </p:sp>
      <p:pic>
        <p:nvPicPr>
          <p:cNvPr id="147" name="Shape 147" descr="Is_it_numbers_phot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8725"/>
            <a:ext cx="5131874" cy="26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322975" y="1674625"/>
            <a:ext cx="5131800" cy="4305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47925" y="1531575"/>
            <a:ext cx="5131800" cy="2256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11737" y="2105125"/>
            <a:ext cx="5131800" cy="4305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allAtOnce"/>
      <p:bldP spid="149" grpId="1" build="allAtOnce"/>
      <p:bldP spid="151" grpId="0" build="allAtOnce"/>
      <p:bldP spid="151" grpId="1" build="allAtOnce"/>
      <p:bldP spid="153" grpId="0" build="p"/>
      <p:bldP spid="148" grpId="0" animBg="1"/>
      <p:bldP spid="148" grpId="1" animBg="1"/>
      <p:bldP spid="150" grpId="0" animBg="1"/>
      <p:bldP spid="150" grpId="1" animBg="1"/>
      <p:bldP spid="1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552100" y="2146750"/>
            <a:ext cx="1419000" cy="283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 descr="Is_it_numbers_photo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99" y="271950"/>
            <a:ext cx="7854975" cy="46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>
                <a:latin typeface="Arial" charset="0"/>
                <a:ea typeface="Arial" charset="0"/>
                <a:cs typeface="Arial" charset="0"/>
              </a:rPr>
              <a:t>Sequence Alignment</a:t>
            </a:r>
          </a:p>
        </p:txBody>
      </p:sp>
      <p:pic>
        <p:nvPicPr>
          <p:cNvPr id="165" name="Shape 165" descr="Is_it_numbers_photo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03974"/>
            <a:ext cx="5458474" cy="33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8092975" y="2756350"/>
            <a:ext cx="822600" cy="281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167" name="Shape 167"/>
          <p:cNvSpPr txBox="1"/>
          <p:nvPr/>
        </p:nvSpPr>
        <p:spPr>
          <a:xfrm>
            <a:off x="194400" y="4704950"/>
            <a:ext cx="5575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B7B7B7"/>
                </a:solidFill>
              </a:rPr>
              <a:t>JBrowse Configuration Guide (2012). </a:t>
            </a:r>
            <a:r>
              <a:rPr lang="en" sz="900" i="1">
                <a:solidFill>
                  <a:srgbClr val="B7B7B7"/>
                </a:solidFill>
              </a:rPr>
              <a:t>Generic Model Organism Database (GMOD)</a:t>
            </a:r>
            <a:r>
              <a:rPr lang="en" sz="900">
                <a:solidFill>
                  <a:srgbClr val="B7B7B7"/>
                </a:solidFill>
              </a:rPr>
              <a:t>. Retrieved from http://gmod.org/wiki/JBrowse_Configuration_Guide</a:t>
            </a:r>
          </a:p>
        </p:txBody>
      </p:sp>
      <p:pic>
        <p:nvPicPr>
          <p:cNvPr id="168" name="Shape 168" descr="Is_it_numbers_photo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699" y="271950"/>
            <a:ext cx="7854975" cy="46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762</Words>
  <Application>Microsoft Macintosh PowerPoint</Application>
  <PresentationFormat>On-screen Show (16:9)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Is it numbers?</vt:lpstr>
      <vt:lpstr>Central Dogma of Biology</vt:lpstr>
      <vt:lpstr>What do we want to measure?</vt:lpstr>
      <vt:lpstr>What can we measure?</vt:lpstr>
      <vt:lpstr>Is it numbers?</vt:lpstr>
      <vt:lpstr>Illumina Sequencing</vt:lpstr>
      <vt:lpstr>Illumina Sequencing</vt:lpstr>
      <vt:lpstr>PowerPoint Presentation</vt:lpstr>
      <vt:lpstr>Sequence Alignment</vt:lpstr>
      <vt:lpstr>Tools for Sequence Alignment</vt:lpstr>
      <vt:lpstr>Transcript Quantification</vt:lpstr>
      <vt:lpstr>Transcript Quantification</vt:lpstr>
      <vt:lpstr>Transcript Quantification</vt:lpstr>
      <vt:lpstr>Is it numbers?</vt:lpstr>
      <vt:lpstr>Differential Expression Analysis Tools</vt:lpstr>
      <vt:lpstr>Differential Expression Analysis Tools</vt:lpstr>
      <vt:lpstr>edgeR Output</vt:lpstr>
      <vt:lpstr>Output</vt:lpstr>
      <vt:lpstr>Bibliography</vt:lpstr>
      <vt:lpstr>Bibliography</vt:lpstr>
      <vt:lpstr>Bibliography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numbers?</dc:title>
  <cp:lastModifiedBy>Microsoft Office User</cp:lastModifiedBy>
  <cp:revision>4</cp:revision>
  <dcterms:modified xsi:type="dcterms:W3CDTF">2017-04-02T02:07:54Z</dcterms:modified>
</cp:coreProperties>
</file>