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autoCompressPictures="0" strictFirstAndLastChars="0" saveSubsetFonts="1">
  <p:sldMasterIdLst>
    <p:sldMasterId id="2147483654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5143500" cx="9144000"/>
  <p:notesSz cx="6858000" cy="9144000"/>
  <p:defaultTextStyle>
    <a:defPPr marR="0" rtl="0" algn="l">
      <a:lnSpc>
        <a:spcPct val="100000"/>
      </a:lnSpc>
      <a:spcBef>
        <a:spcPts val="0"/>
      </a:spcBef>
      <a:spcAft>
        <a:spcPts val="0"/>
      </a:spcAft>
    </a:defPPr>
    <a:lvl1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1pPr>
    <a:lvl2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2pPr>
    <a:lvl3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3pPr>
    <a:lvl4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4pPr>
    <a:lvl5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5pPr>
    <a:lvl6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6pPr>
    <a:lvl7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7pPr>
    <a:lvl8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8pPr>
    <a:lvl9pPr marR="0" rtl="0" algn="l">
      <a:lnSpc>
        <a:spcPct val="100000"/>
      </a:lnSpc>
      <a:spcBef>
        <a:spcPts val="0"/>
      </a:spcBef>
      <a:spcAft>
        <a:spcPts val="0"/>
      </a:spcAft>
      <a:buNone/>
      <a:defRPr b="0" baseline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  <a:rtl val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/>
</file>

<file path=ppt/tableStyles.xml><?xml version="1.0" encoding="utf-8"?>
<a:tblStyleLst xmlns:a="http://schemas.openxmlformats.org/drawingml/2006/main" xmlns:r="http://schemas.openxmlformats.org/officeDocument/2006/relationships" def="{90651C3A-4460-11DB-9652-00E08161165F}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" name="Shape 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37" name="Shape 3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Shape 10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9" name="Shape 10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17" name="Shape 117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Shape 123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24" name="Shape 124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Shape 13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1" name="Shape 13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Shape 137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38" name="Shape 138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Shape 144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45" name="Shape 145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51" name="Shape 15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hape 4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43" name="Shape 4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Shape 5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53" name="Shape 5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0" name="Shape 60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69" name="Shape 69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76" name="Shape 7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86" name="Shape 86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Shape 92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93" name="Shape 93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Shape 100"/>
          <p:cNvSpPr/>
          <p:nvPr>
            <p:ph idx="2" type="sldImg"/>
          </p:nvPr>
        </p:nvSpPr>
        <p:spPr>
          <a:xfrm>
            <a:off x="381187" y="685800"/>
            <a:ext cx="6096299" cy="3429000"/>
          </a:xfrm>
          <a:custGeom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101" name="Shape 101"/>
          <p:cNvSpPr txBox="1"/>
          <p:nvPr>
            <p:ph idx="1" type="body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Col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hape 8"/>
          <p:cNvSpPr/>
          <p:nvPr/>
        </p:nvSpPr>
        <p:spPr>
          <a:xfrm>
            <a:off x="0" y="0"/>
            <a:ext cx="9144000" cy="35183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9" name="Shape 9"/>
          <p:cNvCxnSpPr/>
          <p:nvPr/>
        </p:nvCxnSpPr>
        <p:spPr>
          <a:xfrm>
            <a:off x="0" y="3496604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" name="Shape 10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SzPct val="100000"/>
              <a:defRPr sz="7200"/>
            </a:lvl1pPr>
            <a:lvl2pPr>
              <a:spcBef>
                <a:spcPts val="0"/>
              </a:spcBef>
              <a:buSzPct val="100000"/>
              <a:defRPr sz="7200"/>
            </a:lvl2pPr>
            <a:lvl3pPr>
              <a:spcBef>
                <a:spcPts val="0"/>
              </a:spcBef>
              <a:buSzPct val="100000"/>
              <a:defRPr sz="7200"/>
            </a:lvl3pPr>
            <a:lvl4pPr>
              <a:spcBef>
                <a:spcPts val="0"/>
              </a:spcBef>
              <a:buSzPct val="100000"/>
              <a:defRPr sz="7200"/>
            </a:lvl4pPr>
            <a:lvl5pPr>
              <a:spcBef>
                <a:spcPts val="0"/>
              </a:spcBef>
              <a:buSzPct val="100000"/>
              <a:defRPr sz="7200"/>
            </a:lvl5pPr>
            <a:lvl6pPr>
              <a:spcBef>
                <a:spcPts val="0"/>
              </a:spcBef>
              <a:buSzPct val="100000"/>
              <a:defRPr sz="7200"/>
            </a:lvl6pPr>
            <a:lvl7pPr>
              <a:spcBef>
                <a:spcPts val="0"/>
              </a:spcBef>
              <a:buSzPct val="100000"/>
              <a:defRPr sz="7200"/>
            </a:lvl7pPr>
            <a:lvl8pPr>
              <a:spcBef>
                <a:spcPts val="0"/>
              </a:spcBef>
              <a:buSzPct val="100000"/>
              <a:defRPr sz="7200"/>
            </a:lvl8pPr>
            <a:lvl9pPr>
              <a:spcBef>
                <a:spcPts val="0"/>
              </a:spcBef>
              <a:buSzPct val="100000"/>
              <a:defRPr sz="7200"/>
            </a:lvl9pPr>
          </a:lstStyle>
          <a:p/>
        </p:txBody>
      </p:sp>
      <p:sp>
        <p:nvSpPr>
          <p:cNvPr id="11" name="Shape 11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x">
  <p:cSld name="Title and Body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4" name="Shape 14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" name="Shape 1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16" name="Shape 1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woColTx">
  <p:cSld name="Title and Two Columns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19" name="Shape 19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0" name="Shape 2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1" name="Shape 21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  <p:sp>
        <p:nvSpPr>
          <p:cNvPr id="22" name="Shape 22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titleOnly">
  <p:cSld name="Title Onl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Shape 24"/>
          <p:cNvSpPr/>
          <p:nvPr/>
        </p:nvSpPr>
        <p:spPr>
          <a:xfrm>
            <a:off x="0" y="0"/>
            <a:ext cx="9144000" cy="11499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25" name="Shape 25"/>
          <p:cNvCxnSpPr/>
          <p:nvPr/>
        </p:nvCxnSpPr>
        <p:spPr>
          <a:xfrm>
            <a:off x="0" y="1127875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6" name="Shape 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 name="Caption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/>
          <p:nvPr>
            <p:ph idx="1" type="body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anchorCtr="0" anchor="t" bIns="91425" lIns="91425" rIns="91425" tIns="91425"/>
          <a:lstStyle>
            <a:lvl1pPr>
              <a:spcBef>
                <a:spcPts val="0"/>
              </a:spcBef>
              <a:buClr>
                <a:schemeClr val="dk2"/>
              </a:buClr>
              <a:buSzPct val="100000"/>
              <a:buNone/>
              <a:defRPr sz="1800">
                <a:solidFill>
                  <a:schemeClr val="dk2"/>
                </a:solidFill>
              </a:defRPr>
            </a:lvl1pPr>
          </a:lstStyle>
          <a:p/>
        </p:txBody>
      </p:sp>
      <p:sp>
        <p:nvSpPr>
          <p:cNvPr id="29" name="Shape 29"/>
          <p:cNvSpPr/>
          <p:nvPr/>
        </p:nvSpPr>
        <p:spPr>
          <a:xfrm>
            <a:off x="4274" y="0"/>
            <a:ext cx="9144000" cy="440639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45700" lIns="91425" rIns="91425" tIns="4570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cxnSp>
        <p:nvCxnSpPr>
          <p:cNvPr id="30" name="Shape 30"/>
          <p:cNvCxnSpPr/>
          <p:nvPr/>
        </p:nvCxnSpPr>
        <p:spPr>
          <a:xfrm>
            <a:off x="0" y="4384371"/>
            <a:ext cx="9144000" cy="0"/>
          </a:xfrm>
          <a:prstGeom prst="straightConnector1">
            <a:avLst/>
          </a:prstGeom>
          <a:noFill/>
          <a:ln cap="flat" cmpd="sng" w="57150">
            <a:solidFill>
              <a:srgbClr val="000000">
                <a:alpha val="14901"/>
              </a:srgbClr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type="blank">
  <p:cSld name="Blank">
    <p:bg>
      <p:bgPr>
        <a:solidFill>
          <a:schemeClr val="dk2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chemeClr val="lt1"/>
        </a:solidFill>
      </p:bgPr>
    </p:bg>
    <p:spTree>
      <p:nvGrpSpPr>
        <p:cNvPr id="4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rIns="91425" tIns="91425"/>
          <a:lstStyle>
            <a:lvl1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1pPr>
            <a:lvl2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2pPr>
            <a:lvl3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3pPr>
            <a:lvl4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4pPr>
            <a:lvl5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5pPr>
            <a:lvl6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6pPr>
            <a:lvl7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7pPr>
            <a:lvl8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8pPr>
            <a:lvl9pPr>
              <a:spcBef>
                <a:spcPts val="0"/>
              </a:spcBef>
              <a:buClr>
                <a:schemeClr val="lt1"/>
              </a:buClr>
              <a:buSzPct val="100000"/>
              <a:buNone/>
              <a:defRPr b="1"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" name="Shape 6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/>
          <a:lstStyle>
            <a:lvl1pPr>
              <a:spcBef>
                <a:spcPts val="600"/>
              </a:spcBef>
              <a:buClr>
                <a:schemeClr val="dk1"/>
              </a:buClr>
              <a:buSzPct val="100000"/>
              <a:defRPr sz="3000">
                <a:solidFill>
                  <a:schemeClr val="dk1"/>
                </a:solidFill>
              </a:defRPr>
            </a:lvl1pPr>
            <a:lvl2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2pPr>
            <a:lvl3pPr>
              <a:spcBef>
                <a:spcPts val="480"/>
              </a:spcBef>
              <a:buClr>
                <a:schemeClr val="dk1"/>
              </a:buClr>
              <a:buSzPct val="100000"/>
              <a:defRPr sz="2400">
                <a:solidFill>
                  <a:schemeClr val="dk1"/>
                </a:solidFill>
              </a:defRPr>
            </a:lvl3pPr>
            <a:lvl4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4pPr>
            <a:lvl5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5pPr>
            <a:lvl6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6pPr>
            <a:lvl7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7pPr>
            <a:lvl8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8pPr>
            <a:lvl9pPr>
              <a:spcBef>
                <a:spcPts val="360"/>
              </a:spcBef>
              <a:buClr>
                <a:schemeClr val="dk1"/>
              </a:buClr>
              <a:buSzPct val="100000"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dt="0" ftr="0" hdr="0" sldNum="0"/>
  <p:txStyles>
    <p:title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</p:titleStyle>
    <p:body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bodyStyle>
    <p:otherStyle>
      <a:defPPr marR="0" rtl="0" algn="l">
        <a:lnSpc>
          <a:spcPct val="100000"/>
        </a:lnSpc>
        <a:spcBef>
          <a:spcPts val="0"/>
        </a:spcBef>
        <a:spcAft>
          <a:spcPts val="0"/>
        </a:spcAft>
      </a:defPPr>
      <a:lvl1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1pPr>
      <a:lvl2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2pPr>
      <a:lvl3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3pPr>
      <a:lvl4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4pPr>
      <a:lvl5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5pPr>
      <a:lvl6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6pPr>
      <a:lvl7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7pPr>
      <a:lvl8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8pPr>
      <a:lvl9pPr marR="0" rtl="0" algn="l">
        <a:lnSpc>
          <a:spcPct val="100000"/>
        </a:lnSpc>
        <a:spcBef>
          <a:spcPts val="0"/>
        </a:spcBef>
        <a:spcAft>
          <a:spcPts val="0"/>
        </a:spcAft>
        <a:buNone/>
        <a:defRPr b="0" baseline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  <a:rtl val="0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19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0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0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06.jpg"/><Relationship Id="rId4" Type="http://schemas.openxmlformats.org/officeDocument/2006/relationships/image" Target="../media/image0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0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08.png"/><Relationship Id="rId4" Type="http://schemas.openxmlformats.org/officeDocument/2006/relationships/image" Target="../media/image02.png"/><Relationship Id="rId5" Type="http://schemas.openxmlformats.org/officeDocument/2006/relationships/image" Target="../media/image0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0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0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 txBox="1"/>
          <p:nvPr>
            <p:ph type="ctrTitle"/>
          </p:nvPr>
        </p:nvSpPr>
        <p:spPr>
          <a:xfrm>
            <a:off x="685800" y="1867781"/>
            <a:ext cx="7772400" cy="16488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 lvl="0" rtl="0" algn="ctr">
              <a:lnSpc>
                <a:spcPct val="115000"/>
              </a:lnSpc>
              <a:spcBef>
                <a:spcPts val="0"/>
              </a:spcBef>
              <a:buNone/>
            </a:pPr>
            <a:r>
              <a:rPr lang="en" sz="4800"/>
              <a:t>Using NFL Draft Metrics to Predict Player Success</a:t>
            </a:r>
          </a:p>
        </p:txBody>
      </p:sp>
      <p:sp>
        <p:nvSpPr>
          <p:cNvPr id="34" name="Shape 34"/>
          <p:cNvSpPr txBox="1"/>
          <p:nvPr>
            <p:ph idx="1" type="subTitle"/>
          </p:nvPr>
        </p:nvSpPr>
        <p:spPr>
          <a:xfrm>
            <a:off x="685800" y="3627026"/>
            <a:ext cx="7772400" cy="7743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>
                <a:solidFill>
                  <a:srgbClr val="000000"/>
                </a:solidFill>
              </a:rPr>
              <a:t>Nick Kapur, James Gilman and Justin Post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Offensive Linemen</a:t>
            </a:r>
          </a:p>
        </p:txBody>
      </p:sp>
      <p:sp>
        <p:nvSpPr>
          <p:cNvPr id="104" name="Shape 104"/>
          <p:cNvSpPr txBox="1"/>
          <p:nvPr/>
        </p:nvSpPr>
        <p:spPr>
          <a:xfrm>
            <a:off x="514350" y="1474475"/>
            <a:ext cx="8270700" cy="325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105" name="Shape 10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149300"/>
            <a:ext cx="5614525" cy="3994199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Shape 106"/>
          <p:cNvSpPr txBox="1"/>
          <p:nvPr/>
        </p:nvSpPr>
        <p:spPr>
          <a:xfrm>
            <a:off x="5642775" y="1544925"/>
            <a:ext cx="3165299" cy="32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Significant Variables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40 time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Shuttle</a:t>
            </a:r>
          </a:p>
          <a:p>
            <a:pPr indent="-3175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Height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Quickness is very important for linemen as demonstrated by the significance of 40 time and Shuttle.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Shape 11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Wide Receivers</a:t>
            </a:r>
          </a:p>
        </p:txBody>
      </p:sp>
      <p:sp>
        <p:nvSpPr>
          <p:cNvPr id="112" name="Shape 112"/>
          <p:cNvSpPr txBox="1"/>
          <p:nvPr/>
        </p:nvSpPr>
        <p:spPr>
          <a:xfrm>
            <a:off x="870975" y="1495050"/>
            <a:ext cx="7550700" cy="32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113" name="Shape 113"/>
          <p:cNvSpPr txBox="1"/>
          <p:nvPr/>
        </p:nvSpPr>
        <p:spPr>
          <a:xfrm>
            <a:off x="6069325" y="1323450"/>
            <a:ext cx="3010499" cy="35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Significant Variables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20 Time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Weight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College yards per year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rPr lang="en"/>
              <a:t>20 time was interesting to look at because you can see the speedy guys and the big guys each being very good with an average middle ground.</a:t>
            </a:r>
          </a:p>
        </p:txBody>
      </p:sp>
      <p:pic>
        <p:nvPicPr>
          <p:cNvPr id="114" name="Shape 1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07700"/>
            <a:ext cx="5765249" cy="3935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2014 Rookie Runningbacks</a:t>
            </a:r>
          </a:p>
        </p:txBody>
      </p:sp>
      <p:pic>
        <p:nvPicPr>
          <p:cNvPr id="120" name="Shape 1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297200"/>
            <a:ext cx="3981349" cy="36005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1" name="Shape 1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5150" y="1297200"/>
            <a:ext cx="3841649" cy="36005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2014 Rookie Offensive Linemen</a:t>
            </a:r>
          </a:p>
        </p:txBody>
      </p:sp>
      <p:pic>
        <p:nvPicPr>
          <p:cNvPr id="127" name="Shape 1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406950"/>
            <a:ext cx="3895299" cy="339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Shape 1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13537" y="1406950"/>
            <a:ext cx="4073261" cy="339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Shape 133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2014 Rookie Wide Receivers</a:t>
            </a:r>
          </a:p>
        </p:txBody>
      </p:sp>
      <p:pic>
        <p:nvPicPr>
          <p:cNvPr id="134" name="Shape 1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1366300"/>
            <a:ext cx="4046079" cy="357007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Shape 1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16033" y="1366300"/>
            <a:ext cx="3670766" cy="3570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Shape 140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2014 Rookie Quarterbacks</a:t>
            </a:r>
          </a:p>
        </p:txBody>
      </p:sp>
      <p:pic>
        <p:nvPicPr>
          <p:cNvPr id="141" name="Shape 1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4550" y="1320475"/>
            <a:ext cx="3009150" cy="3672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Shape 14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38150" y="1320475"/>
            <a:ext cx="3009150" cy="21747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Shape 147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Conclusions and Future Research</a:t>
            </a:r>
          </a:p>
        </p:txBody>
      </p:sp>
      <p:sp>
        <p:nvSpPr>
          <p:cNvPr id="148" name="Shape 148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It is possible to use some combine measurements and college statistics to predict future success.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Incorporate ratings for defensive players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2400"/>
          </a:p>
          <a:p>
            <a:pPr indent="-3810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400"/>
              <a:t>Evaluate teams and drafting trends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bg>
      <p:bgPr>
        <a:solidFill>
          <a:srgbClr val="FFFFFF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Objectives</a:t>
            </a:r>
          </a:p>
        </p:txBody>
      </p:sp>
      <p:sp>
        <p:nvSpPr>
          <p:cNvPr id="40" name="Shape 40"/>
          <p:cNvSpPr txBox="1"/>
          <p:nvPr>
            <p:ph idx="1" type="body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Use multiple imputations to fill in missing values for scouting combine drills.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Determine if NFL Scouting Combine data or college performance be used to predict future success in the NFL.</a:t>
            </a:r>
          </a:p>
          <a:p>
            <a:pPr indent="-342900" lvl="1" marL="9144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○"/>
            </a:pPr>
            <a:r>
              <a:rPr lang="en" sz="1800"/>
              <a:t>Fit general linear models to determine which factors correlate to 	player success in the NFL at the positions of QB, OL, WR, and RB.</a:t>
            </a:r>
          </a:p>
        </p:txBody>
      </p:sp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Shape 4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Collection </a:t>
            </a:r>
          </a:p>
        </p:txBody>
      </p:sp>
      <p:sp>
        <p:nvSpPr>
          <p:cNvPr id="46" name="Shape 46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800"/>
              <a:t>R script with readHTMLTable to get players combine, college and professional data from 1995-2012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spcBef>
                <a:spcPts val="0"/>
              </a:spcBef>
              <a:buNone/>
            </a:pPr>
            <a:r>
              <a:rPr lang="en" sz="1800"/>
              <a:t>Websites used: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 sz="1400"/>
              <a:t>espn.com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 sz="1400"/>
              <a:t>sports-reference.com</a:t>
            </a:r>
          </a:p>
          <a:p>
            <a:pPr indent="457200" rtl="0">
              <a:spcBef>
                <a:spcPts val="0"/>
              </a:spcBef>
              <a:buNone/>
            </a:pPr>
            <a:r>
              <a:rPr lang="en" sz="1400"/>
              <a:t>http://nflcombineresults.com/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lv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r>
              <a:t/>
            </a:r>
            <a:endParaRPr sz="1800"/>
          </a:p>
        </p:txBody>
      </p:sp>
      <p:sp>
        <p:nvSpPr>
          <p:cNvPr id="47" name="Shape 47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48" name="Shape 48"/>
          <p:cNvSpPr txBox="1"/>
          <p:nvPr/>
        </p:nvSpPr>
        <p:spPr>
          <a:xfrm>
            <a:off x="4930300" y="1941900"/>
            <a:ext cx="4031999" cy="7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Available at: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http://www4.stat.ncsu.edu/~post/sports/index</a:t>
            </a:r>
          </a:p>
        </p:txBody>
      </p:sp>
      <p:cxnSp>
        <p:nvCxnSpPr>
          <p:cNvPr id="49" name="Shape 49"/>
          <p:cNvCxnSpPr/>
          <p:nvPr/>
        </p:nvCxnSpPr>
        <p:spPr>
          <a:xfrm rot="10800000">
            <a:off x="4086424" y="1829899"/>
            <a:ext cx="772800" cy="257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lg" w="lg" type="none"/>
            <a:tailEnd len="lg" w="lg" type="triangle"/>
          </a:ln>
        </p:spPr>
      </p:cxnSp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99525" y="3139817"/>
            <a:ext cx="4687249" cy="14191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Data Cleaning</a:t>
            </a:r>
          </a:p>
        </p:txBody>
      </p:sp>
      <p:sp>
        <p:nvSpPr>
          <p:cNvPr id="56" name="Shape 56"/>
          <p:cNvSpPr txBox="1"/>
          <p:nvPr>
            <p:ph idx="1" type="body"/>
          </p:nvPr>
        </p:nvSpPr>
        <p:spPr>
          <a:xfrm>
            <a:off x="457200" y="1200150"/>
            <a:ext cx="8170500" cy="18999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indent="-3619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100"/>
              <a:t>Transposing data to get all of a players seasons on one line.  (Using Proc transpose in SAS)</a:t>
            </a:r>
          </a:p>
          <a:p>
            <a:pPr indent="-3619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100"/>
              <a:t>Numbering seasons by years in the league instead of year</a:t>
            </a:r>
          </a:p>
          <a:p>
            <a:pPr indent="-36195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2100"/>
              <a:t>Merged NFL, college, and combine data sets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2100"/>
          </a:p>
        </p:txBody>
      </p:sp>
      <p:pic>
        <p:nvPicPr>
          <p:cNvPr id="57" name="Shape 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1500" y="2859025"/>
            <a:ext cx="8080999" cy="18397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Combine and College Data</a:t>
            </a:r>
          </a:p>
        </p:txBody>
      </p:sp>
      <p:sp>
        <p:nvSpPr>
          <p:cNvPr id="63" name="Shape 63"/>
          <p:cNvSpPr txBox="1"/>
          <p:nvPr>
            <p:ph idx="1" type="body"/>
          </p:nvPr>
        </p:nvSpPr>
        <p:spPr>
          <a:xfrm>
            <a:off x="457200" y="3325775"/>
            <a:ext cx="3994500" cy="17340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 algn="l">
              <a:lnSpc>
                <a:spcPct val="135000"/>
              </a:lnSpc>
              <a:spcBef>
                <a:spcPts val="0"/>
              </a:spcBef>
              <a:buNone/>
            </a:pPr>
            <a:r>
              <a:rPr lang="en" sz="1800"/>
              <a:t>Height			Weight			Bench Press		Cone Drills</a:t>
            </a:r>
          </a:p>
          <a:p>
            <a:pPr rtl="0" algn="l">
              <a:lnSpc>
                <a:spcPct val="135000"/>
              </a:lnSpc>
              <a:spcBef>
                <a:spcPts val="0"/>
              </a:spcBef>
              <a:buNone/>
            </a:pPr>
            <a:r>
              <a:rPr lang="en" sz="1800"/>
              <a:t>Broad Jump		Vertical</a:t>
            </a:r>
          </a:p>
          <a:p>
            <a:pPr rtl="0" algn="l">
              <a:lnSpc>
                <a:spcPct val="135000"/>
              </a:lnSpc>
              <a:spcBef>
                <a:spcPts val="0"/>
              </a:spcBef>
              <a:buNone/>
            </a:pPr>
            <a:r>
              <a:rPr lang="en" sz="1800"/>
              <a:t>40/20/10 yd dash		</a:t>
            </a:r>
          </a:p>
          <a:p>
            <a:pPr rtl="0" algn="l">
              <a:lnSpc>
                <a:spcPct val="135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sp>
        <p:nvSpPr>
          <p:cNvPr id="64" name="Shape 64"/>
          <p:cNvSpPr txBox="1"/>
          <p:nvPr>
            <p:ph idx="2" type="body"/>
          </p:nvPr>
        </p:nvSpPr>
        <p:spPr>
          <a:xfrm>
            <a:off x="4770875" y="3234875"/>
            <a:ext cx="3994500" cy="1550700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Per season and per attempt statistics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QB: yards per attempt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RB: yards per touch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/>
              <a:t>WR: average yards per season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/>
          </a:p>
        </p:txBody>
      </p:sp>
      <p:pic>
        <p:nvPicPr>
          <p:cNvPr id="65" name="Shape 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3600" y="1200150"/>
            <a:ext cx="3539702" cy="1988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81525" y="1195975"/>
            <a:ext cx="3805275" cy="198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Imputation</a:t>
            </a:r>
          </a:p>
        </p:txBody>
      </p:sp>
      <p:sp>
        <p:nvSpPr>
          <p:cNvPr id="72" name="Shape 72"/>
          <p:cNvSpPr txBox="1"/>
          <p:nvPr/>
        </p:nvSpPr>
        <p:spPr>
          <a:xfrm>
            <a:off x="445100" y="1465625"/>
            <a:ext cx="8421599" cy="32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Missing Combine data imputed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SAS Proc MI to create 25 imputed data sets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Fully conditional specification</a:t>
            </a:r>
          </a:p>
          <a:p>
            <a:pPr indent="-342900" lvl="0" marL="457200" rtl="0">
              <a:spcBef>
                <a:spcPts val="0"/>
              </a:spcBef>
              <a:buClr>
                <a:schemeClr val="dk1"/>
              </a:buClr>
              <a:buSzPct val="100000"/>
              <a:buFont typeface="Arial"/>
              <a:buChar char="●"/>
            </a:pPr>
            <a:r>
              <a:rPr lang="en" sz="1800">
                <a:solidFill>
                  <a:schemeClr val="dk1"/>
                </a:solidFill>
              </a:rPr>
              <a:t>SAS Proc MIAnalyze to combine results from Proc GLM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800">
                <a:solidFill>
                  <a:schemeClr val="dk1"/>
                </a:solidFill>
              </a:rPr>
              <a:t>	</a:t>
            </a:r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05350" y="1984750"/>
            <a:ext cx="7861349" cy="1566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NFL Data</a:t>
            </a:r>
          </a:p>
        </p:txBody>
      </p:sp>
      <p:sp>
        <p:nvSpPr>
          <p:cNvPr id="79" name="Shape 79"/>
          <p:cNvSpPr txBox="1"/>
          <p:nvPr>
            <p:ph idx="1" type="body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b="1" lang="en" sz="1800"/>
              <a:t>NFL Rating Used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/>
              <a:t>QB: Yards per Attempt, TD-Int Ratio, Yards per Year, Interceptions</a:t>
            </a:r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t/>
            </a:r>
            <a:endParaRPr sz="1800"/>
          </a:p>
          <a:p>
            <a:pPr rtl="0">
              <a:lnSpc>
                <a:spcPct val="100000"/>
              </a:lnSpc>
              <a:spcBef>
                <a:spcPts val="0"/>
              </a:spcBef>
              <a:buNone/>
            </a:pPr>
            <a:r>
              <a:rPr lang="en" sz="1800"/>
              <a:t>RB: Yards per Touch, Fumbles per Touch, Yards per Year</a:t>
            </a:r>
          </a:p>
          <a:p>
            <a:pPr rtl="0">
              <a:spcBef>
                <a:spcPts val="0"/>
              </a:spcBef>
              <a:buNone/>
            </a:pPr>
            <a:br>
              <a:rPr lang="en" sz="1800"/>
            </a:br>
            <a:r>
              <a:rPr lang="en" sz="1800"/>
              <a:t>WR: Yards per Catch, Yards per Year, Yards after the Catch</a:t>
            </a:r>
            <a:br>
              <a:rPr lang="en" sz="1800"/>
            </a:br>
          </a:p>
          <a:p>
            <a:pPr>
              <a:spcBef>
                <a:spcPts val="0"/>
              </a:spcBef>
              <a:buNone/>
            </a:pPr>
            <a:r>
              <a:rPr lang="en" sz="1800"/>
              <a:t>OL: Starts per Game</a:t>
            </a:r>
          </a:p>
        </p:txBody>
      </p:sp>
      <p:sp>
        <p:nvSpPr>
          <p:cNvPr id="80" name="Shape 80"/>
          <p:cNvSpPr txBox="1"/>
          <p:nvPr>
            <p:ph idx="2" type="body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81" name="Shape 8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51700" y="2432137"/>
            <a:ext cx="4586551" cy="109159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Shape 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0225" y="3664125"/>
            <a:ext cx="4629500" cy="1140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Shape 8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51700" y="1238750"/>
            <a:ext cx="4586550" cy="1140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Quarterbacks</a:t>
            </a:r>
          </a:p>
        </p:txBody>
      </p:sp>
      <p:sp>
        <p:nvSpPr>
          <p:cNvPr id="89" name="Shape 89"/>
          <p:cNvSpPr txBox="1"/>
          <p:nvPr/>
        </p:nvSpPr>
        <p:spPr>
          <a:xfrm>
            <a:off x="6028175" y="1488175"/>
            <a:ext cx="2928599" cy="32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Significant Variables</a:t>
            </a:r>
          </a:p>
          <a:p>
            <a:pPr lvl="0"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Height</a:t>
            </a:r>
          </a:p>
          <a:p>
            <a:pPr indent="-3429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 sz="1800"/>
              <a:t>College TD/Int Ratio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*Russell Wilson and Johnny Manziel not included in data, but are interesting examples away from the height trend.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pic>
        <p:nvPicPr>
          <p:cNvPr id="90" name="Shape 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9186"/>
            <a:ext cx="5901524" cy="3802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 txBox="1"/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anchorCtr="0" anchor="b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Runningbacks</a:t>
            </a:r>
          </a:p>
        </p:txBody>
      </p:sp>
      <p:sp>
        <p:nvSpPr>
          <p:cNvPr id="96" name="Shape 96"/>
          <p:cNvSpPr txBox="1"/>
          <p:nvPr/>
        </p:nvSpPr>
        <p:spPr>
          <a:xfrm>
            <a:off x="2784325" y="1735075"/>
            <a:ext cx="2880299" cy="25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t/>
            </a:r>
            <a:endParaRPr/>
          </a:p>
        </p:txBody>
      </p:sp>
      <p:sp>
        <p:nvSpPr>
          <p:cNvPr id="97" name="Shape 97"/>
          <p:cNvSpPr txBox="1"/>
          <p:nvPr/>
        </p:nvSpPr>
        <p:spPr>
          <a:xfrm>
            <a:off x="5815575" y="1484737"/>
            <a:ext cx="3202800" cy="3387899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rIns="91425" tIns="91425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61111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Significant Variables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40 time</a:t>
            </a:r>
          </a:p>
          <a:p>
            <a:pPr indent="-317500" lvl="0" marL="457200" rtl="0">
              <a:spcBef>
                <a:spcPts val="0"/>
              </a:spcBef>
              <a:buClr>
                <a:srgbClr val="000000"/>
              </a:buClr>
              <a:buSzPct val="100000"/>
              <a:buFont typeface="Arial"/>
              <a:buChar char="●"/>
            </a:pPr>
            <a:r>
              <a:rPr lang="en"/>
              <a:t>College Yards per Touch</a:t>
            </a:r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rtl="0">
              <a:spcBef>
                <a:spcPts val="0"/>
              </a:spcBef>
              <a:buNone/>
            </a:pPr>
            <a:r>
              <a:t/>
            </a:r>
            <a:endParaRPr/>
          </a:p>
          <a:p>
            <a:pPr lvl="0" rtl="0">
              <a:spcBef>
                <a:spcPts val="0"/>
              </a:spcBef>
              <a:buNone/>
            </a:pPr>
            <a:r>
              <a:rPr lang="en"/>
              <a:t>The 40 yd dash is the most hyped event at the combine for a reason.  It is the best predictor of running back’s future success.</a:t>
            </a:r>
          </a:p>
        </p:txBody>
      </p:sp>
      <p:pic>
        <p:nvPicPr>
          <p:cNvPr id="98" name="Shape 9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25" y="1147825"/>
            <a:ext cx="5793525" cy="3969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xmlns:r="http://schemas.openxmlformats.org/officeDocument/2006/relationships" name="biz">
  <a:themeElements>
    <a:clrScheme name="Custom 233">
      <a:dk1>
        <a:srgbClr val="000000"/>
      </a:dk1>
      <a:lt1>
        <a:srgbClr val="FFFFFF"/>
      </a:lt1>
      <a:dk2>
        <a:srgbClr val="2388DB"/>
      </a:dk2>
      <a:lt2>
        <a:srgbClr val="BBD7F8"/>
      </a:lt2>
      <a:accent1>
        <a:srgbClr val="80B606"/>
      </a:accent1>
      <a:accent2>
        <a:srgbClr val="E29F1D"/>
      </a:accent2>
      <a:accent3>
        <a:srgbClr val="1D6FB2"/>
      </a:accent3>
      <a:accent4>
        <a:srgbClr val="3FAC98"/>
      </a:accent4>
      <a:accent5>
        <a:srgbClr val="5B57BB"/>
      </a:accent5>
      <a:accent6>
        <a:srgbClr val="D1505E"/>
      </a:accent6>
      <a:hlink>
        <a:srgbClr val="185DA2"/>
      </a:hlink>
      <a:folHlink>
        <a:srgbClr val="00487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cap="flat" cmpd="sng" w="9525" algn="ctr">
          <a:solidFill>
            <a:schemeClr val="phClr">
              <a:shade val="95000"/>
              <a:satMod val="105000"/>
            </a:schemeClr>
          </a:solidFill>
          <a:prstDash val="solid"/>
        </a:ln>
        <a:ln cap="flat" cmpd="sng" w="25400" algn="ctr">
          <a:solidFill>
            <a:schemeClr val="phClr"/>
          </a:solidFill>
          <a:prstDash val="solid"/>
        </a:ln>
        <a:ln cap="flat" cmpd="sng" w="38100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rotWithShape="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</a:effectStyle>
        <a:effectStyle>
          <a:effectLst>
            <a:outerShdw blurRad="40000" rotWithShape="0" dir="5400000" dist="23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</a:theme>
</file>