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7" r:id="rId8"/>
    <p:sldId id="268" r:id="rId9"/>
    <p:sldId id="265" r:id="rId10"/>
    <p:sldId id="261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Dickey" initials="MD" lastIdx="1" clrIdx="0">
    <p:extLst>
      <p:ext uri="{19B8F6BF-5375-455C-9EA6-DF929625EA0E}">
        <p15:presenceInfo xmlns:p15="http://schemas.microsoft.com/office/powerpoint/2012/main" userId="S-1-5-21-98583002-1947013824-37170099-1970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9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01T15:42:18.230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The Effect of Shot Location Trends in the NBA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Dickey and Justin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Offensive Efficiency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94" y="1992346"/>
            <a:ext cx="4590826" cy="4023360"/>
          </a:xfrm>
        </p:spPr>
        <p:txBody>
          <a:bodyPr/>
          <a:lstStyle/>
          <a:p>
            <a:pPr lvl="1"/>
            <a:r>
              <a:rPr lang="en-US" dirty="0" smtClean="0"/>
              <a:t>There are “significant differences” between each season’s mean </a:t>
            </a:r>
            <a:r>
              <a:rPr lang="en-US" dirty="0"/>
              <a:t>P</a:t>
            </a:r>
            <a:r>
              <a:rPr lang="en-US" dirty="0" smtClean="0"/>
              <a:t>oints Per Shot (PPS) by </a:t>
            </a:r>
            <a:r>
              <a:rPr lang="en-US" dirty="0" err="1" smtClean="0"/>
              <a:t>Tukey’s</a:t>
            </a:r>
            <a:r>
              <a:rPr lang="en-US" dirty="0" smtClean="0"/>
              <a:t> HSD</a:t>
            </a:r>
          </a:p>
          <a:p>
            <a:pPr lvl="2"/>
            <a:r>
              <a:rPr lang="en-US" dirty="0" smtClean="0"/>
              <a:t>Suggests a slight change in shooting efficiency over time</a:t>
            </a:r>
          </a:p>
          <a:p>
            <a:pPr lvl="3"/>
            <a:endParaRPr lang="en-US" dirty="0" smtClean="0"/>
          </a:p>
          <a:p>
            <a:pPr lvl="1"/>
            <a:r>
              <a:rPr lang="en-US" dirty="0" smtClean="0"/>
              <a:t>Could lead</a:t>
            </a:r>
            <a:r>
              <a:rPr lang="en-US" dirty="0" smtClean="0"/>
              <a:t> to the </a:t>
            </a:r>
            <a:r>
              <a:rPr lang="en-US" dirty="0" smtClean="0"/>
              <a:t>question: “Is </a:t>
            </a:r>
            <a:r>
              <a:rPr lang="en-US" dirty="0" smtClean="0"/>
              <a:t>this only </a:t>
            </a:r>
            <a:r>
              <a:rPr lang="en-US" dirty="0" smtClean="0"/>
              <a:t>because of shot location </a:t>
            </a:r>
            <a:r>
              <a:rPr lang="en-US" dirty="0" smtClean="0"/>
              <a:t>or also </a:t>
            </a:r>
            <a:r>
              <a:rPr lang="en-US" dirty="0" smtClean="0"/>
              <a:t>better shooting ability?”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1766939"/>
            <a:ext cx="4595671" cy="3544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83" y="1737360"/>
            <a:ext cx="2561905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2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“Maybe they’re just shooting better…”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35" y="1910433"/>
            <a:ext cx="5895191" cy="4245784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Multiple Linear Regression of % of shots made in each zone by year:</a:t>
            </a:r>
          </a:p>
          <a:p>
            <a:pPr lvl="2"/>
            <a:r>
              <a:rPr lang="en-US" dirty="0" smtClean="0"/>
              <a:t>Significant increase in shooting % across all zones</a:t>
            </a:r>
          </a:p>
          <a:p>
            <a:pPr lvl="2"/>
            <a:r>
              <a:rPr lang="en-US" dirty="0" smtClean="0"/>
              <a:t>No interaction between zone/year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Another part of the explanation for why offenses have improved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35" y="1737360"/>
            <a:ext cx="4786229" cy="45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1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36885" cy="4023360"/>
          </a:xfrm>
        </p:spPr>
        <p:txBody>
          <a:bodyPr/>
          <a:lstStyle/>
          <a:p>
            <a:pPr lvl="1"/>
            <a:r>
              <a:rPr lang="en-US" dirty="0" smtClean="0"/>
              <a:t>Significant changes in where teams tend to shoot the ball.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The league has become more efficient at scoring.</a:t>
            </a:r>
          </a:p>
          <a:p>
            <a:pPr lvl="2"/>
            <a:r>
              <a:rPr lang="en-US" dirty="0" smtClean="0"/>
              <a:t>Result of improved shooting ability AND changes in location tendencies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Basic basketball intuition tells us that one shot distribution doesn’t fit all, and even less efficient shots are necessary for a variety of reasons.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 smtClean="0"/>
              <a:t>For future research: 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etermine how a team’s shot </a:t>
            </a:r>
            <a:r>
              <a:rPr lang="en-US" dirty="0" smtClean="0"/>
              <a:t>distribution could impact </a:t>
            </a:r>
            <a:r>
              <a:rPr lang="en-US" dirty="0" smtClean="0"/>
              <a:t>other aspects like defensive efficiency, rebounding, etc.. </a:t>
            </a:r>
          </a:p>
          <a:p>
            <a:pPr lvl="2"/>
            <a:r>
              <a:rPr lang="en-US" dirty="0" smtClean="0"/>
              <a:t>Determine the optimum shooting distribution for the league or for a given team</a:t>
            </a:r>
          </a:p>
        </p:txBody>
      </p:sp>
    </p:spTree>
    <p:extLst>
      <p:ext uri="{BB962C8B-B14F-4D97-AF65-F5344CB8AC3E}">
        <p14:creationId xmlns:p14="http://schemas.microsoft.com/office/powerpoint/2010/main" val="2429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334" y="1885490"/>
            <a:ext cx="4214308" cy="4023360"/>
          </a:xfrm>
        </p:spPr>
        <p:txBody>
          <a:bodyPr/>
          <a:lstStyle/>
          <a:p>
            <a:pPr lvl="1"/>
            <a:r>
              <a:rPr lang="en-US" dirty="0" smtClean="0"/>
              <a:t>Shot charts for every NBA team since 1996-’97 season are made publicly available from Stats.NBA.com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Underlying JSON data taken via a script written in 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Data has important information such as the exact x-y coordinates of all shots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57" y="1737360"/>
            <a:ext cx="3373849" cy="3162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58957" y="4900344"/>
            <a:ext cx="3268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 shot chart of 2013-’14 Atlanta Hawks</a:t>
            </a:r>
          </a:p>
          <a:p>
            <a:r>
              <a:rPr lang="en-US" sz="1400" dirty="0" smtClean="0"/>
              <a:t>via NBA.com/Stats showing all shots taken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685437" y="4900344"/>
            <a:ext cx="3403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Shot chart of 2007-’08 Boston Celtics showing their proportion of shots taken in each of the “basic shooting zones”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06" y="1737360"/>
            <a:ext cx="3356467" cy="31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4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Have there been shot location trends? If so, what are they?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teams have been “trendsetters”?  Has it translated into success?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effect has this had on offense in the NBA?</a:t>
            </a:r>
          </a:p>
        </p:txBody>
      </p:sp>
    </p:spTree>
    <p:extLst>
      <p:ext uri="{BB962C8B-B14F-4D97-AF65-F5344CB8AC3E}">
        <p14:creationId xmlns:p14="http://schemas.microsoft.com/office/powerpoint/2010/main" val="20025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there been location trends?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956" y="1956797"/>
            <a:ext cx="4254649" cy="4023360"/>
          </a:xfrm>
        </p:spPr>
        <p:txBody>
          <a:bodyPr/>
          <a:lstStyle/>
          <a:p>
            <a:pPr lvl="1"/>
            <a:r>
              <a:rPr lang="en-US" dirty="0" smtClean="0"/>
              <a:t>Which shot zones experienced the </a:t>
            </a:r>
            <a:br>
              <a:rPr lang="en-US" dirty="0" smtClean="0"/>
            </a:br>
            <a:r>
              <a:rPr lang="en-US" dirty="0" smtClean="0"/>
              <a:t>most linear growth since 1996?</a:t>
            </a:r>
          </a:p>
          <a:p>
            <a:pPr lvl="2"/>
            <a:r>
              <a:rPr lang="en-US" dirty="0" smtClean="0"/>
              <a:t>Midranges shots – strongly negative linear relationship</a:t>
            </a:r>
          </a:p>
          <a:p>
            <a:pPr lvl="2"/>
            <a:r>
              <a:rPr lang="en-US" dirty="0" smtClean="0"/>
              <a:t>Corner 3-pointers – strongly positive linear relationship</a:t>
            </a:r>
          </a:p>
          <a:p>
            <a:pPr lvl="2"/>
            <a:r>
              <a:rPr lang="en-US" dirty="0" smtClean="0"/>
              <a:t>Above-the-break 3-pointers – positive linear relationship </a:t>
            </a:r>
          </a:p>
          <a:p>
            <a:pPr lvl="2"/>
            <a:r>
              <a:rPr lang="en-US" dirty="0" smtClean="0"/>
              <a:t>Weak correlation in other zones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Why is the game changing this way?</a:t>
            </a:r>
          </a:p>
          <a:p>
            <a:pPr lvl="2"/>
            <a:r>
              <a:rPr lang="en-US" dirty="0" smtClean="0"/>
              <a:t>Hypothesis: NBA analytics staffs optimizing efficiency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02" y="1956797"/>
            <a:ext cx="2480002" cy="3352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69" y="1956797"/>
            <a:ext cx="2660360" cy="33529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" t="824" r="14984" b="-824"/>
          <a:stretch/>
        </p:blipFill>
        <p:spPr>
          <a:xfrm>
            <a:off x="9535595" y="1956797"/>
            <a:ext cx="2561150" cy="33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there been location trends? </a:t>
            </a:r>
            <a:br>
              <a:rPr lang="en-US" dirty="0" smtClean="0"/>
            </a:br>
            <a:r>
              <a:rPr lang="en-US" dirty="0" smtClean="0"/>
              <a:t> -Visualization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899522"/>
            <a:ext cx="3259566" cy="4023360"/>
          </a:xfrm>
        </p:spPr>
        <p:txBody>
          <a:bodyPr/>
          <a:lstStyle/>
          <a:p>
            <a:pPr lvl="1"/>
            <a:r>
              <a:rPr lang="en-US" dirty="0" smtClean="0"/>
              <a:t>Shot charts were produced using R to visualize these trends</a:t>
            </a:r>
          </a:p>
          <a:p>
            <a:pPr lvl="2"/>
            <a:r>
              <a:rPr lang="en-US" dirty="0" smtClean="0"/>
              <a:t>Colored grids of the court by their </a:t>
            </a:r>
            <a:r>
              <a:rPr lang="en-US" dirty="0" err="1" smtClean="0"/>
              <a:t>avg</a:t>
            </a:r>
            <a:r>
              <a:rPr lang="en-US" dirty="0" smtClean="0"/>
              <a:t> number of points for that season</a:t>
            </a:r>
          </a:p>
          <a:p>
            <a:pPr lvl="2"/>
            <a:r>
              <a:rPr lang="en-US" dirty="0" smtClean="0"/>
              <a:t>Plotted points on 100 most popular grid zones - watch them move around!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dirty="0" smtClean="0"/>
              <a:t>Data accuracy improvement </a:t>
            </a:r>
            <a:r>
              <a:rPr lang="en-US" dirty="0"/>
              <a:t> </a:t>
            </a:r>
            <a:r>
              <a:rPr lang="en-US" dirty="0" smtClean="0"/>
              <a:t>also apparent in the GIF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7718" y="5461217"/>
            <a:ext cx="513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Shot chart animation for NBA</a:t>
            </a:r>
            <a:r>
              <a:rPr lang="en-US" dirty="0"/>
              <a:t> </a:t>
            </a:r>
            <a:r>
              <a:rPr lang="en-US" dirty="0" smtClean="0"/>
              <a:t>seasons since 1996-’97</a:t>
            </a:r>
            <a:br>
              <a:rPr lang="en-US" dirty="0" smtClean="0"/>
            </a:br>
            <a:r>
              <a:rPr lang="en-US" dirty="0" smtClean="0"/>
              <a:t>grids colored by the efficiency of that location </a:t>
            </a:r>
            <a:br>
              <a:rPr lang="en-US" dirty="0" smtClean="0"/>
            </a:br>
            <a:r>
              <a:rPr lang="en-US" dirty="0" smtClean="0"/>
              <a:t>(darker red implies a more efficient shot).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42" y="1791463"/>
            <a:ext cx="3669754" cy="36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trendsetters…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103" y="1845734"/>
            <a:ext cx="3958814" cy="4023360"/>
          </a:xfrm>
        </p:spPr>
        <p:txBody>
          <a:bodyPr/>
          <a:lstStyle/>
          <a:p>
            <a:pPr lvl="1"/>
            <a:r>
              <a:rPr lang="en-US" dirty="0" smtClean="0"/>
              <a:t>K-Means Clustering</a:t>
            </a:r>
          </a:p>
          <a:p>
            <a:pPr lvl="2"/>
            <a:r>
              <a:rPr lang="en-US" dirty="0" smtClean="0"/>
              <a:t>Goal: Identify groups of teams with most similar shot distributions (treating each year’s edition of an NBA team as an observation, i.e. 2007-2008 Boston Celtics)</a:t>
            </a:r>
          </a:p>
          <a:p>
            <a:pPr lvl="2"/>
            <a:r>
              <a:rPr lang="en-US" dirty="0" smtClean="0"/>
              <a:t>Defined 4 clusters after maximizing Cluster Comparison Criterion</a:t>
            </a:r>
          </a:p>
          <a:p>
            <a:pPr marL="384048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Allows for simpler regressions and different comparisons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17" y="1845734"/>
            <a:ext cx="3271814" cy="2867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731" y="1845734"/>
            <a:ext cx="4200269" cy="39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the Cluster’s Shooting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524" y="1737360"/>
            <a:ext cx="5104737" cy="433544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Goal: Accurately determine each clusters shooting ability (probability of making a shot) in each zone of the court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Fit a probit regression model with a Continually Autoregressive Prior</a:t>
            </a:r>
          </a:p>
          <a:p>
            <a:pPr lvl="2"/>
            <a:r>
              <a:rPr lang="en-US" dirty="0" smtClean="0"/>
              <a:t>Allows us to account for spatial clustering</a:t>
            </a:r>
          </a:p>
          <a:p>
            <a:pPr lvl="2"/>
            <a:r>
              <a:rPr lang="en-US" dirty="0" err="1" smtClean="0"/>
              <a:t>Smooths</a:t>
            </a:r>
            <a:r>
              <a:rPr lang="en-US" dirty="0" smtClean="0"/>
              <a:t> over probabilities in neighboring grids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Next slide: Comparison of each cluster’s smoothed probabilities of making a shot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5644" y="2007706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Before: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5644" y="4734457"/>
            <a:ext cx="72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After: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61" y="4026832"/>
            <a:ext cx="4076644" cy="222850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80" y="1737360"/>
            <a:ext cx="4075725" cy="23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0" y="0"/>
            <a:ext cx="5098544" cy="2945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4" y="19147"/>
            <a:ext cx="5100293" cy="29266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30" y="2945825"/>
            <a:ext cx="5098544" cy="278713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01618" y="19147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0162" y="0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01618" y="2964972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3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27" y="2945825"/>
            <a:ext cx="4665986" cy="264630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00162" y="2945825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 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7648" y="5752102"/>
            <a:ext cx="1140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Not many noticeable differences in shooting ability – except for cluster 4 maybe (determined least efficient)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trendsetters…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262" y="1855794"/>
            <a:ext cx="4039496" cy="4023360"/>
          </a:xfrm>
        </p:spPr>
        <p:txBody>
          <a:bodyPr>
            <a:normAutofit lnSpcReduction="10000"/>
          </a:bodyPr>
          <a:lstStyle/>
          <a:p>
            <a:pPr marL="544068" lvl="1" indent="-342900"/>
            <a:r>
              <a:rPr lang="en-US" dirty="0" smtClean="0"/>
              <a:t>Each cluster or shot distribution, has a unique value of points per shot declared by </a:t>
            </a:r>
            <a:r>
              <a:rPr lang="en-US" dirty="0" err="1" smtClean="0"/>
              <a:t>Tukey’s</a:t>
            </a:r>
            <a:r>
              <a:rPr lang="en-US" dirty="0" smtClean="0"/>
              <a:t> HSD</a:t>
            </a:r>
          </a:p>
          <a:p>
            <a:pPr marL="544068" lvl="1" indent="-342900"/>
            <a:endParaRPr lang="en-US" dirty="0"/>
          </a:p>
          <a:p>
            <a:pPr marL="544068" lvl="1" indent="-342900"/>
            <a:r>
              <a:rPr lang="en-US" dirty="0" smtClean="0"/>
              <a:t>Less efficient clusters have tended to disappear while more efficient clusters have emerged and grown</a:t>
            </a:r>
          </a:p>
          <a:p>
            <a:pPr marL="544068" lvl="1" indent="-342900"/>
            <a:endParaRPr lang="en-US" dirty="0"/>
          </a:p>
          <a:p>
            <a:pPr marL="544068" lvl="1" indent="-342900"/>
            <a:r>
              <a:rPr lang="en-US" dirty="0" smtClean="0"/>
              <a:t>Trendsetters (first in cluster 2):</a:t>
            </a:r>
          </a:p>
          <a:p>
            <a:pPr marL="726948" lvl="2" indent="-342900"/>
            <a:r>
              <a:rPr lang="en-US" dirty="0" smtClean="0"/>
              <a:t>1997-’98: LA Lakers, Clippers, Houston Rockets, Miami Heat, Sonics</a:t>
            </a:r>
          </a:p>
          <a:p>
            <a:pPr marL="726948" lvl="2" indent="-342900"/>
            <a:endParaRPr lang="en-US" dirty="0"/>
          </a:p>
          <a:p>
            <a:pPr marL="544068" lvl="1" indent="-342900"/>
            <a:r>
              <a:rPr lang="en-US" dirty="0" smtClean="0"/>
              <a:t>Who is against the trend?</a:t>
            </a:r>
          </a:p>
          <a:p>
            <a:pPr marL="726948" lvl="2" indent="-342900"/>
            <a:r>
              <a:rPr lang="en-US" dirty="0" smtClean="0"/>
              <a:t>Memphis Grizzlies, 4</a:t>
            </a:r>
            <a:r>
              <a:rPr lang="en-US" baseline="30000" dirty="0" smtClean="0"/>
              <a:t>th</a:t>
            </a:r>
            <a:r>
              <a:rPr lang="en-US" dirty="0" smtClean="0"/>
              <a:t> cluster each of last 6 years (made playoffs the last 4 years)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976" y="1855794"/>
            <a:ext cx="3647838" cy="4416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32" y="1855794"/>
            <a:ext cx="3613170" cy="32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4116</TotalTime>
  <Words>529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The Effect of Shot Location Trends in the NBA</vt:lpstr>
      <vt:lpstr>Data Used</vt:lpstr>
      <vt:lpstr>Questions to Answer:</vt:lpstr>
      <vt:lpstr>Have there been location trends?</vt:lpstr>
      <vt:lpstr>Have there been location trends?   -Visualization</vt:lpstr>
      <vt:lpstr>Finding the trendsetters…</vt:lpstr>
      <vt:lpstr>Modeling the Cluster’s Shooting Ability</vt:lpstr>
      <vt:lpstr>PowerPoint Presentation</vt:lpstr>
      <vt:lpstr>About the trendsetters…</vt:lpstr>
      <vt:lpstr>Offensive Efficiency Trends</vt:lpstr>
      <vt:lpstr>“Maybe they’re just shooting better…”</vt:lpstr>
      <vt:lpstr>Conclusion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Shot Location Trends in the NBA</dc:title>
  <dc:creator>Michael Dickey</dc:creator>
  <cp:lastModifiedBy>Michael Dickey</cp:lastModifiedBy>
  <cp:revision>80</cp:revision>
  <dcterms:created xsi:type="dcterms:W3CDTF">2014-07-07T13:18:04Z</dcterms:created>
  <dcterms:modified xsi:type="dcterms:W3CDTF">2014-08-01T20:06:14Z</dcterms:modified>
</cp:coreProperties>
</file>