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tes.psu.edu/ptfacultyfellowship/assessment-cycl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6ad54aaf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6ad54aaf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is from 11-12 on February 12.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6c1b9f5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6c1b9f5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 Proficiencies poster handout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6c1b9f5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6c1b9f5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6c1b9f5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6c1b9f5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 will likely want to clean these up! :) Could be more than 1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6c1b9f58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6c1b9f58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6c1b9f58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6c1b9f58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6ca724e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6ca724e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6c1b9f58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6c1b9f58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thought maybe here Justin could talk about what it’s like to be a champion. Maybe Casie could write something for us to read?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Justin’s thoughts on being a champion:</a:t>
            </a:r>
            <a:endParaRPr/>
          </a:p>
          <a:p>
            <a:pPr indent="0" lvl="0" marL="0" rtl="0" algn="l">
              <a:spcBef>
                <a:spcPts val="0"/>
              </a:spcBef>
              <a:spcAft>
                <a:spcPts val="0"/>
              </a:spcAft>
              <a:buNone/>
            </a:pPr>
            <a:r>
              <a:rPr lang="en"/>
              <a:t>Really enjoyable to work with DASA and try to promote things that can directly have an impact on student success.</a:t>
            </a:r>
            <a:endParaRPr/>
          </a:p>
          <a:p>
            <a:pPr indent="0" lvl="0" marL="0" rtl="0" algn="l">
              <a:spcBef>
                <a:spcPts val="0"/>
              </a:spcBef>
              <a:spcAft>
                <a:spcPts val="0"/>
              </a:spcAft>
              <a:buNone/>
            </a:pPr>
            <a:r>
              <a:rPr lang="en"/>
              <a:t>Presenting to groups on campus can be trying as they often get hung up on small things instead of focusing on the bigger picture and how what is being presented can help them in making decisions on what to improve/work on.</a:t>
            </a:r>
            <a:endParaRPr/>
          </a:p>
          <a:p>
            <a:pPr indent="0" lvl="0" marL="0" rtl="0" algn="l">
              <a:spcBef>
                <a:spcPts val="0"/>
              </a:spcBef>
              <a:spcAft>
                <a:spcPts val="0"/>
              </a:spcAft>
              <a:buNone/>
            </a:pPr>
            <a:r>
              <a:rPr lang="en"/>
              <a:t>Working with faculty on individual courses the most rewarding.  Great to talk about what they really want students to know and how we might be able to improve that.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6c1b9f58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6c1b9f58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6cd4975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6cd4975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6ad54aaf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6ad54aaf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6ad54aaf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6ad54aaf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6ad54aaf6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6ad54aaf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6ad54aaf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6ad54aaf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from: </a:t>
            </a:r>
            <a:r>
              <a:rPr lang="en" u="sng">
                <a:solidFill>
                  <a:schemeClr val="hlink"/>
                </a:solidFill>
                <a:hlinkClick r:id="rId2"/>
              </a:rPr>
              <a:t>https://sites.psu.edu/ptfacultyfellowship/assessment-cycle/</a:t>
            </a:r>
            <a:r>
              <a:rPr lang="en"/>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6ad54aaf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6ad54aaf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Identified by the Office of Assessment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6ad54aaf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6ad54aaf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on each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6ad54aaf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6ad54aaf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say that champions receive a stipend. The next slides demonstrate all the things we’ve been able to do with our champions.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6c1b9f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6c1b9f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14"/>
          <p:cNvSpPr txBox="1"/>
          <p:nvPr>
            <p:ph type="ctrTitle"/>
          </p:nvPr>
        </p:nvSpPr>
        <p:spPr>
          <a:xfrm>
            <a:off x="685800" y="1597820"/>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9" name="Google Shape;59;p14"/>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Autofit/>
          </a:bodyPr>
          <a:lstStyle>
            <a:lvl1pPr lvl="0" rtl="0" algn="ctr">
              <a:spcBef>
                <a:spcPts val="480"/>
              </a:spcBef>
              <a:spcAft>
                <a:spcPts val="0"/>
              </a:spcAft>
              <a:buClr>
                <a:srgbClr val="888888"/>
              </a:buClr>
              <a:buSzPts val="2400"/>
              <a:buNone/>
              <a:defRPr>
                <a:solidFill>
                  <a:srgbClr val="888888"/>
                </a:solidFill>
              </a:defRPr>
            </a:lvl1pPr>
            <a:lvl2pPr lvl="1" rtl="0" algn="ctr">
              <a:spcBef>
                <a:spcPts val="480"/>
              </a:spcBef>
              <a:spcAft>
                <a:spcPts val="0"/>
              </a:spcAft>
              <a:buClr>
                <a:srgbClr val="888888"/>
              </a:buClr>
              <a:buSzPts val="2400"/>
              <a:buNone/>
              <a:defRPr>
                <a:solidFill>
                  <a:srgbClr val="888888"/>
                </a:solidFill>
              </a:defRPr>
            </a:lvl2pPr>
            <a:lvl3pPr lvl="2" rtl="0" algn="ctr">
              <a:spcBef>
                <a:spcPts val="360"/>
              </a:spcBef>
              <a:spcAft>
                <a:spcPts val="0"/>
              </a:spcAft>
              <a:buClr>
                <a:srgbClr val="888888"/>
              </a:buClr>
              <a:buSzPts val="1800"/>
              <a:buNone/>
              <a:defRPr>
                <a:solidFill>
                  <a:srgbClr val="888888"/>
                </a:solidFill>
              </a:defRPr>
            </a:lvl3pPr>
            <a:lvl4pPr lvl="3" rtl="0" algn="ctr">
              <a:spcBef>
                <a:spcPts val="280"/>
              </a:spcBef>
              <a:spcAft>
                <a:spcPts val="0"/>
              </a:spcAft>
              <a:buClr>
                <a:srgbClr val="888888"/>
              </a:buClr>
              <a:buSzPts val="1400"/>
              <a:buNone/>
              <a:defRPr>
                <a:solidFill>
                  <a:srgbClr val="888888"/>
                </a:solidFill>
              </a:defRPr>
            </a:lvl4pPr>
            <a:lvl5pPr lvl="4" rtl="0" algn="ctr">
              <a:spcBef>
                <a:spcPts val="200"/>
              </a:spcBef>
              <a:spcAft>
                <a:spcPts val="0"/>
              </a:spcAft>
              <a:buClr>
                <a:srgbClr val="888888"/>
              </a:buClr>
              <a:buSzPts val="1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60" name="Google Shape;60;p14"/>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5" name="Google Shape;65;p15"/>
          <p:cNvSpPr txBox="1"/>
          <p:nvPr>
            <p:ph idx="1" type="body"/>
          </p:nvPr>
        </p:nvSpPr>
        <p:spPr>
          <a:xfrm>
            <a:off x="457200" y="2266950"/>
            <a:ext cx="8229600" cy="23277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6" name="Google Shape;66;p15"/>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9" name="Shape 69"/>
        <p:cNvGrpSpPr/>
        <p:nvPr/>
      </p:nvGrpSpPr>
      <p:grpSpPr>
        <a:xfrm>
          <a:off x="0" y="0"/>
          <a:ext cx="0" cy="0"/>
          <a:chOff x="0" y="0"/>
          <a:chExt cx="0" cy="0"/>
        </a:xfrm>
      </p:grpSpPr>
      <p:sp>
        <p:nvSpPr>
          <p:cNvPr id="70" name="Google Shape;70;p16"/>
          <p:cNvSpPr txBox="1"/>
          <p:nvPr>
            <p:ph type="title"/>
          </p:nvPr>
        </p:nvSpPr>
        <p:spPr>
          <a:xfrm>
            <a:off x="722313" y="1035563"/>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 name="Google Shape;71;p16"/>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2" name="Google Shape;72;p16"/>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6"/>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6"/>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5" name="Shape 75"/>
        <p:cNvGrpSpPr/>
        <p:nvPr/>
      </p:nvGrpSpPr>
      <p:grpSpPr>
        <a:xfrm>
          <a:off x="0" y="0"/>
          <a:ext cx="0" cy="0"/>
          <a:chOff x="0" y="0"/>
          <a:chExt cx="0" cy="0"/>
        </a:xfrm>
      </p:grpSpPr>
      <p:sp>
        <p:nvSpPr>
          <p:cNvPr id="76" name="Google Shape;76;p17"/>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7"/>
          <p:cNvSpPr txBox="1"/>
          <p:nvPr>
            <p:ph idx="1" type="body"/>
          </p:nvPr>
        </p:nvSpPr>
        <p:spPr>
          <a:xfrm>
            <a:off x="457200" y="1476377"/>
            <a:ext cx="4038600" cy="31182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8" name="Google Shape;78;p17"/>
          <p:cNvSpPr txBox="1"/>
          <p:nvPr>
            <p:ph idx="2" type="body"/>
          </p:nvPr>
        </p:nvSpPr>
        <p:spPr>
          <a:xfrm>
            <a:off x="4648200" y="1476377"/>
            <a:ext cx="4038600" cy="31182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9" name="Google Shape;79;p17"/>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7"/>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7"/>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82" name="Shape 82"/>
        <p:cNvGrpSpPr/>
        <p:nvPr/>
      </p:nvGrpSpPr>
      <p:grpSpPr>
        <a:xfrm>
          <a:off x="0" y="0"/>
          <a:ext cx="0" cy="0"/>
          <a:chOff x="0" y="0"/>
          <a:chExt cx="0" cy="0"/>
        </a:xfrm>
      </p:grpSpPr>
      <p:sp>
        <p:nvSpPr>
          <p:cNvPr id="83" name="Google Shape;83;p18"/>
          <p:cNvSpPr txBox="1"/>
          <p:nvPr>
            <p:ph type="title"/>
          </p:nvPr>
        </p:nvSpPr>
        <p:spPr>
          <a:xfrm>
            <a:off x="457203" y="650504"/>
            <a:ext cx="8229600" cy="801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4" name="Google Shape;84;p18"/>
          <p:cNvSpPr txBox="1"/>
          <p:nvPr>
            <p:ph idx="1"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85" name="Google Shape;85;p18"/>
          <p:cNvSpPr txBox="1"/>
          <p:nvPr>
            <p:ph idx="2" type="body"/>
          </p:nvPr>
        </p:nvSpPr>
        <p:spPr>
          <a:xfrm>
            <a:off x="4645028"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86" name="Google Shape;86;p18"/>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8"/>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8"/>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9" name="Shape 89"/>
        <p:cNvGrpSpPr/>
        <p:nvPr/>
      </p:nvGrpSpPr>
      <p:grpSpPr>
        <a:xfrm>
          <a:off x="0" y="0"/>
          <a:ext cx="0" cy="0"/>
          <a:chOff x="0" y="0"/>
          <a:chExt cx="0" cy="0"/>
        </a:xfrm>
      </p:grpSpPr>
      <p:sp>
        <p:nvSpPr>
          <p:cNvPr id="90" name="Google Shape;90;p19"/>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 name="Google Shape;91;p19"/>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9"/>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9"/>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4" name="Shape 94"/>
        <p:cNvGrpSpPr/>
        <p:nvPr/>
      </p:nvGrpSpPr>
      <p:grpSpPr>
        <a:xfrm>
          <a:off x="0" y="0"/>
          <a:ext cx="0" cy="0"/>
          <a:chOff x="0" y="0"/>
          <a:chExt cx="0" cy="0"/>
        </a:xfrm>
      </p:grpSpPr>
      <p:sp>
        <p:nvSpPr>
          <p:cNvPr id="95" name="Google Shape;95;p20"/>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20"/>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20"/>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8" name="Shape 98"/>
        <p:cNvGrpSpPr/>
        <p:nvPr/>
      </p:nvGrpSpPr>
      <p:grpSpPr>
        <a:xfrm>
          <a:off x="0" y="0"/>
          <a:ext cx="0" cy="0"/>
          <a:chOff x="0" y="0"/>
          <a:chExt cx="0" cy="0"/>
        </a:xfrm>
      </p:grpSpPr>
      <p:sp>
        <p:nvSpPr>
          <p:cNvPr id="99" name="Google Shape;99;p21"/>
          <p:cNvSpPr txBox="1"/>
          <p:nvPr>
            <p:ph type="title"/>
          </p:nvPr>
        </p:nvSpPr>
        <p:spPr>
          <a:xfrm>
            <a:off x="457203" y="204787"/>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0" name="Google Shape;100;p21"/>
          <p:cNvSpPr txBox="1"/>
          <p:nvPr>
            <p:ph idx="1" type="body"/>
          </p:nvPr>
        </p:nvSpPr>
        <p:spPr>
          <a:xfrm>
            <a:off x="3575050" y="204789"/>
            <a:ext cx="5111700" cy="43899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01" name="Google Shape;101;p21"/>
          <p:cNvSpPr txBox="1"/>
          <p:nvPr>
            <p:ph idx="2" type="body"/>
          </p:nvPr>
        </p:nvSpPr>
        <p:spPr>
          <a:xfrm>
            <a:off x="457203" y="1076327"/>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02" name="Google Shape;102;p21"/>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21"/>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1"/>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1792288" y="3600451"/>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 name="Google Shape;107;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8" name="Google Shape;108;p22"/>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09" name="Google Shape;109;p22"/>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22"/>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2"/>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2" name="Shape 112"/>
        <p:cNvGrpSpPr/>
        <p:nvPr/>
      </p:nvGrpSpPr>
      <p:grpSpPr>
        <a:xfrm>
          <a:off x="0" y="0"/>
          <a:ext cx="0" cy="0"/>
          <a:chOff x="0" y="0"/>
          <a:chExt cx="0" cy="0"/>
        </a:xfrm>
      </p:grpSpPr>
      <p:sp>
        <p:nvSpPr>
          <p:cNvPr id="113" name="Google Shape;113;p23"/>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4" name="Google Shape;114;p23"/>
          <p:cNvSpPr txBox="1"/>
          <p:nvPr>
            <p:ph idx="1" type="body"/>
          </p:nvPr>
        </p:nvSpPr>
        <p:spPr>
          <a:xfrm rot="5400000">
            <a:off x="3408150" y="-684000"/>
            <a:ext cx="23277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15" name="Google Shape;115;p23"/>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23"/>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2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4"/>
          <p:cNvSpPr txBox="1"/>
          <p:nvPr>
            <p:ph type="title"/>
          </p:nvPr>
        </p:nvSpPr>
        <p:spPr>
          <a:xfrm rot="5400000">
            <a:off x="5463750" y="1371630"/>
            <a:ext cx="43887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24"/>
          <p:cNvSpPr txBox="1"/>
          <p:nvPr>
            <p:ph idx="1" type="body"/>
          </p:nvPr>
        </p:nvSpPr>
        <p:spPr>
          <a:xfrm rot="5400000">
            <a:off x="1272750" y="-609570"/>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1" name="Google Shape;121;p24"/>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24"/>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4"/>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457200" y="2266950"/>
            <a:ext cx="8229600" cy="23277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4"/>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1">
            <a:alphaModFix/>
          </a:blip>
          <a:srcRect b="0" l="0" r="0" t="0"/>
          <a:stretch/>
        </p:blipFill>
        <p:spPr>
          <a:xfrm>
            <a:off x="1" y="0"/>
            <a:ext cx="9152191"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sites.psu.edu/ptfacultyfellowship/assessment-cyc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ctrTitle"/>
          </p:nvPr>
        </p:nvSpPr>
        <p:spPr>
          <a:xfrm>
            <a:off x="685800" y="1597820"/>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Championing General Education:</a:t>
            </a:r>
            <a:br>
              <a:rPr lang="en"/>
            </a:br>
            <a:r>
              <a:rPr lang="en" sz="2600"/>
              <a:t>A Model for Faculty Engagement in the General Education Assessment Process </a:t>
            </a:r>
            <a:endParaRPr sz="2600"/>
          </a:p>
        </p:txBody>
      </p:sp>
      <p:sp>
        <p:nvSpPr>
          <p:cNvPr id="129" name="Google Shape;129;p25"/>
          <p:cNvSpPr txBox="1"/>
          <p:nvPr>
            <p:ph idx="1" type="subTitle"/>
          </p:nvPr>
        </p:nvSpPr>
        <p:spPr>
          <a:xfrm>
            <a:off x="1371600" y="2914650"/>
            <a:ext cx="6400800" cy="1314300"/>
          </a:xfrm>
          <a:prstGeom prst="rect">
            <a:avLst/>
          </a:prstGeom>
        </p:spPr>
        <p:txBody>
          <a:bodyPr anchorCtr="0" anchor="t" bIns="45700" lIns="91425" spcFirstLastPara="1" rIns="91425" wrap="square" tIns="45700">
            <a:noAutofit/>
          </a:bodyPr>
          <a:lstStyle/>
          <a:p>
            <a:pPr indent="0" lvl="0" marL="0" rtl="0" algn="ctr">
              <a:spcBef>
                <a:spcPts val="480"/>
              </a:spcBef>
              <a:spcAft>
                <a:spcPts val="0"/>
              </a:spcAft>
              <a:buNone/>
            </a:pPr>
            <a:r>
              <a:rPr lang="en" sz="1800"/>
              <a:t>Stephany Dunstan, Ph.D.</a:t>
            </a:r>
            <a:endParaRPr sz="1800"/>
          </a:p>
          <a:p>
            <a:pPr indent="0" lvl="0" marL="0" rtl="0" algn="ctr">
              <a:spcBef>
                <a:spcPts val="480"/>
              </a:spcBef>
              <a:spcAft>
                <a:spcPts val="0"/>
              </a:spcAft>
              <a:buNone/>
            </a:pPr>
            <a:r>
              <a:rPr lang="en" sz="1800"/>
              <a:t>Casie Fedukovich, Ph.D.</a:t>
            </a:r>
            <a:endParaRPr sz="1800"/>
          </a:p>
          <a:p>
            <a:pPr indent="0" lvl="0" marL="0" rtl="0" algn="ctr">
              <a:spcBef>
                <a:spcPts val="480"/>
              </a:spcBef>
              <a:spcAft>
                <a:spcPts val="0"/>
              </a:spcAft>
              <a:buNone/>
            </a:pPr>
            <a:r>
              <a:rPr lang="en" sz="1800"/>
              <a:t>Justin Post, Ph.D.</a:t>
            </a:r>
            <a:endParaRPr sz="1800"/>
          </a:p>
          <a:p>
            <a:pPr indent="0" lvl="0" marL="0" rtl="0" algn="ctr">
              <a:spcBef>
                <a:spcPts val="480"/>
              </a:spcBef>
              <a:spcAft>
                <a:spcPts val="0"/>
              </a:spcAft>
              <a:buNone/>
            </a:pPr>
            <a:r>
              <a:rPr lang="en" sz="1800"/>
              <a:t>Samantha Rich</a:t>
            </a:r>
            <a:endParaRPr sz="1800"/>
          </a:p>
          <a:p>
            <a:pPr indent="0" lvl="0" marL="0" rtl="0" algn="ctr">
              <a:spcBef>
                <a:spcPts val="480"/>
              </a:spcBef>
              <a:spcAft>
                <a:spcPts val="0"/>
              </a:spcAft>
              <a:buNone/>
            </a:pPr>
            <a:r>
              <a:rPr lang="en" sz="1800"/>
              <a:t>Carrie Zelna, Ph.D.</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Champions as Sounding Board</a:t>
            </a:r>
            <a:endParaRPr/>
          </a:p>
        </p:txBody>
      </p:sp>
      <p:sp>
        <p:nvSpPr>
          <p:cNvPr id="194" name="Google Shape;194;p34"/>
          <p:cNvSpPr txBox="1"/>
          <p:nvPr>
            <p:ph idx="1" type="body"/>
          </p:nvPr>
        </p:nvSpPr>
        <p:spPr>
          <a:xfrm>
            <a:off x="457200" y="1476375"/>
            <a:ext cx="8229600" cy="31182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Office of Assessment Website Redesign</a:t>
            </a:r>
            <a:endParaRPr/>
          </a:p>
          <a:p>
            <a:pPr indent="-342900" lvl="0" marL="457200" rtl="0" algn="l">
              <a:spcBef>
                <a:spcPts val="0"/>
              </a:spcBef>
              <a:spcAft>
                <a:spcPts val="0"/>
              </a:spcAft>
              <a:buSzPts val="1800"/>
              <a:buChar char="•"/>
            </a:pPr>
            <a:r>
              <a:rPr lang="en"/>
              <a:t>Rebranding of General Education Competencies; consulting on Gen Ed Competency Campaign</a:t>
            </a:r>
            <a:endParaRPr/>
          </a:p>
          <a:p>
            <a:pPr indent="-342900" lvl="1" marL="914400" rtl="0" algn="l">
              <a:spcBef>
                <a:spcPts val="0"/>
              </a:spcBef>
              <a:spcAft>
                <a:spcPts val="0"/>
              </a:spcAft>
              <a:buSzPts val="1800"/>
              <a:buChar char="–"/>
            </a:pPr>
            <a:r>
              <a:rPr lang="en"/>
              <a:t>“Pack Proficiencies”</a:t>
            </a:r>
            <a:endParaRPr/>
          </a:p>
          <a:p>
            <a:pPr indent="-342900" lvl="1" marL="914400" rtl="0" algn="l">
              <a:spcBef>
                <a:spcPts val="0"/>
              </a:spcBef>
              <a:spcAft>
                <a:spcPts val="0"/>
              </a:spcAft>
              <a:buSzPts val="1800"/>
              <a:buChar char="–"/>
            </a:pPr>
            <a:r>
              <a:rPr lang="en"/>
              <a:t>Naming, posters, etc.</a:t>
            </a:r>
            <a:endParaRPr/>
          </a:p>
          <a:p>
            <a:pPr indent="-342900" lvl="0" marL="457200" rtl="0" algn="l">
              <a:spcBef>
                <a:spcPts val="0"/>
              </a:spcBef>
              <a:spcAft>
                <a:spcPts val="0"/>
              </a:spcAft>
              <a:buSzPts val="1800"/>
              <a:buChar char="•"/>
            </a:pPr>
            <a:r>
              <a:rPr lang="en"/>
              <a:t>Visualizing and Presenting Data</a:t>
            </a:r>
            <a:endParaRPr/>
          </a:p>
          <a:p>
            <a:pPr indent="-342900" lvl="1" marL="914400" rtl="0" algn="l">
              <a:spcBef>
                <a:spcPts val="0"/>
              </a:spcBef>
              <a:spcAft>
                <a:spcPts val="0"/>
              </a:spcAft>
              <a:buSzPts val="1800"/>
              <a:buChar char="–"/>
            </a:pPr>
            <a:r>
              <a:rPr lang="en"/>
              <a:t>PowerPoints</a:t>
            </a:r>
            <a:endParaRPr/>
          </a:p>
          <a:p>
            <a:pPr indent="-342900" lvl="1" marL="914400" rtl="0" algn="l">
              <a:spcBef>
                <a:spcPts val="0"/>
              </a:spcBef>
              <a:spcAft>
                <a:spcPts val="0"/>
              </a:spcAft>
              <a:buSzPts val="1800"/>
              <a:buChar char="–"/>
            </a:pPr>
            <a:r>
              <a:rPr lang="en"/>
              <a:t>Website and print materials</a:t>
            </a:r>
            <a:endParaRPr/>
          </a:p>
        </p:txBody>
      </p:sp>
      <p:pic>
        <p:nvPicPr>
          <p:cNvPr id="195" name="Google Shape;195;p34"/>
          <p:cNvPicPr preferRelativeResize="0"/>
          <p:nvPr/>
        </p:nvPicPr>
        <p:blipFill>
          <a:blip r:embed="rId3">
            <a:alphaModFix/>
          </a:blip>
          <a:stretch>
            <a:fillRect/>
          </a:stretch>
        </p:blipFill>
        <p:spPr>
          <a:xfrm>
            <a:off x="6558176" y="2891276"/>
            <a:ext cx="1645549" cy="1645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Champion Projects</a:t>
            </a:r>
            <a:endParaRPr/>
          </a:p>
        </p:txBody>
      </p:sp>
      <p:sp>
        <p:nvSpPr>
          <p:cNvPr id="201" name="Google Shape;201;p35"/>
          <p:cNvSpPr txBox="1"/>
          <p:nvPr>
            <p:ph idx="1" type="body"/>
          </p:nvPr>
        </p:nvSpPr>
        <p:spPr>
          <a:xfrm>
            <a:off x="457200" y="1476375"/>
            <a:ext cx="4114800" cy="3118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Quantitative Literacy</a:t>
            </a:r>
            <a:endParaRPr/>
          </a:p>
          <a:p>
            <a:pPr indent="-368300" lvl="0" marL="457200" rtl="0" algn="l">
              <a:spcBef>
                <a:spcPts val="360"/>
              </a:spcBef>
              <a:spcAft>
                <a:spcPts val="0"/>
              </a:spcAft>
              <a:buSzPts val="2200"/>
              <a:buChar char="•"/>
            </a:pPr>
            <a:r>
              <a:rPr i="1" lang="en" sz="2200"/>
              <a:t>Pack Hacks for Faculty</a:t>
            </a:r>
            <a:endParaRPr i="1" sz="2200"/>
          </a:p>
          <a:p>
            <a:pPr indent="-355600" lvl="1" marL="914400" rtl="0" algn="l">
              <a:spcBef>
                <a:spcPts val="0"/>
              </a:spcBef>
              <a:spcAft>
                <a:spcPts val="0"/>
              </a:spcAft>
              <a:buSzPts val="2000"/>
              <a:buChar char="–"/>
            </a:pPr>
            <a:r>
              <a:rPr lang="en" sz="2000"/>
              <a:t>Distributed by Provost’s Office</a:t>
            </a:r>
            <a:endParaRPr sz="2000"/>
          </a:p>
          <a:p>
            <a:pPr indent="-355600" lvl="1" marL="914400" rtl="0" algn="l">
              <a:spcBef>
                <a:spcPts val="0"/>
              </a:spcBef>
              <a:spcAft>
                <a:spcPts val="0"/>
              </a:spcAft>
              <a:buSzPts val="2000"/>
              <a:buChar char="–"/>
            </a:pPr>
            <a:r>
              <a:rPr lang="en" sz="2000"/>
              <a:t>Use of “worry questions” to promote analysis </a:t>
            </a:r>
            <a:endParaRPr sz="2000"/>
          </a:p>
          <a:p>
            <a:pPr indent="-355600" lvl="0" marL="457200" rtl="0" algn="l">
              <a:spcBef>
                <a:spcPts val="0"/>
              </a:spcBef>
              <a:spcAft>
                <a:spcPts val="0"/>
              </a:spcAft>
              <a:buSzPts val="2000"/>
              <a:buChar char="•"/>
            </a:pPr>
            <a:r>
              <a:rPr lang="en" sz="2200"/>
              <a:t>Web resource</a:t>
            </a:r>
            <a:endParaRPr sz="2200"/>
          </a:p>
          <a:p>
            <a:pPr indent="-355600" lvl="1" marL="914400" rtl="0" algn="l">
              <a:spcBef>
                <a:spcPts val="0"/>
              </a:spcBef>
              <a:spcAft>
                <a:spcPts val="0"/>
              </a:spcAft>
              <a:buSzPts val="2000"/>
              <a:buChar char="–"/>
            </a:pPr>
            <a:r>
              <a:rPr lang="en" sz="2000"/>
              <a:t>Guide to using CODAP to promote data exploration</a:t>
            </a:r>
            <a:endParaRPr sz="2000"/>
          </a:p>
        </p:txBody>
      </p:sp>
      <p:pic>
        <p:nvPicPr>
          <p:cNvPr id="202" name="Google Shape;202;p35"/>
          <p:cNvPicPr preferRelativeResize="0"/>
          <p:nvPr/>
        </p:nvPicPr>
        <p:blipFill>
          <a:blip r:embed="rId3">
            <a:alphaModFix/>
          </a:blip>
          <a:stretch>
            <a:fillRect/>
          </a:stretch>
        </p:blipFill>
        <p:spPr>
          <a:xfrm>
            <a:off x="4724400" y="1476385"/>
            <a:ext cx="4114348" cy="33623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Champion Projects</a:t>
            </a:r>
            <a:endParaRPr/>
          </a:p>
        </p:txBody>
      </p:sp>
      <p:sp>
        <p:nvSpPr>
          <p:cNvPr id="208" name="Google Shape;208;p36"/>
          <p:cNvSpPr txBox="1"/>
          <p:nvPr>
            <p:ph idx="1" type="body"/>
          </p:nvPr>
        </p:nvSpPr>
        <p:spPr>
          <a:xfrm>
            <a:off x="457200" y="1476375"/>
            <a:ext cx="7939800" cy="3118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Quantitative Literacy</a:t>
            </a:r>
            <a:endParaRPr/>
          </a:p>
          <a:p>
            <a:pPr indent="-342900" lvl="0" marL="457200" rtl="0" algn="l">
              <a:spcBef>
                <a:spcPts val="360"/>
              </a:spcBef>
              <a:spcAft>
                <a:spcPts val="0"/>
              </a:spcAft>
              <a:buSzPts val="1800"/>
              <a:buChar char="•"/>
            </a:pPr>
            <a:r>
              <a:rPr lang="en"/>
              <a:t>STEM Education Initiative Grant</a:t>
            </a:r>
            <a:endParaRPr/>
          </a:p>
          <a:p>
            <a:pPr indent="-342900" lvl="0" marL="457200" rtl="0" algn="l">
              <a:spcBef>
                <a:spcPts val="0"/>
              </a:spcBef>
              <a:spcAft>
                <a:spcPts val="0"/>
              </a:spcAft>
              <a:buSzPts val="1800"/>
              <a:buChar char="•"/>
            </a:pPr>
            <a:r>
              <a:rPr lang="en"/>
              <a:t>Partnership with GN 311 faculty</a:t>
            </a:r>
            <a:endParaRPr/>
          </a:p>
          <a:p>
            <a:pPr indent="-342900" lvl="1" marL="914400" rtl="0" algn="l">
              <a:spcBef>
                <a:spcPts val="0"/>
              </a:spcBef>
              <a:spcAft>
                <a:spcPts val="0"/>
              </a:spcAft>
              <a:buSzPts val="1800"/>
              <a:buChar char="–"/>
            </a:pPr>
            <a:r>
              <a:rPr lang="en"/>
              <a:t>Topic: Understanding proportions and Hardy-</a:t>
            </a:r>
            <a:r>
              <a:rPr lang="en"/>
              <a:t>Weinberg</a:t>
            </a:r>
            <a:r>
              <a:rPr lang="en"/>
              <a:t> </a:t>
            </a:r>
            <a:r>
              <a:rPr lang="en"/>
              <a:t>equilibrium</a:t>
            </a:r>
            <a:r>
              <a:rPr lang="en"/>
              <a:t> </a:t>
            </a:r>
            <a:endParaRPr/>
          </a:p>
          <a:p>
            <a:pPr indent="-342900" lvl="0" marL="457200" rtl="0" algn="l">
              <a:spcBef>
                <a:spcPts val="0"/>
              </a:spcBef>
              <a:spcAft>
                <a:spcPts val="0"/>
              </a:spcAft>
              <a:buSzPts val="1800"/>
              <a:buChar char="•"/>
            </a:pPr>
            <a:r>
              <a:rPr lang="en"/>
              <a:t>Champion provides expertise in quantitative literacy pedagogy and data </a:t>
            </a:r>
            <a:r>
              <a:rPr lang="en"/>
              <a:t>visualization</a:t>
            </a:r>
            <a:endParaRPr/>
          </a:p>
        </p:txBody>
      </p:sp>
      <p:pic>
        <p:nvPicPr>
          <p:cNvPr id="209" name="Google Shape;209;p36"/>
          <p:cNvPicPr preferRelativeResize="0"/>
          <p:nvPr/>
        </p:nvPicPr>
        <p:blipFill>
          <a:blip r:embed="rId3">
            <a:alphaModFix/>
          </a:blip>
          <a:stretch>
            <a:fillRect/>
          </a:stretch>
        </p:blipFill>
        <p:spPr>
          <a:xfrm>
            <a:off x="6854875" y="1742175"/>
            <a:ext cx="1335249" cy="1335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Champion Projects</a:t>
            </a:r>
            <a:endParaRPr/>
          </a:p>
        </p:txBody>
      </p:sp>
      <p:sp>
        <p:nvSpPr>
          <p:cNvPr id="215" name="Google Shape;215;p37"/>
          <p:cNvSpPr txBox="1"/>
          <p:nvPr>
            <p:ph idx="1" type="body"/>
          </p:nvPr>
        </p:nvSpPr>
        <p:spPr>
          <a:xfrm>
            <a:off x="457200" y="1476375"/>
            <a:ext cx="5034300" cy="3118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Written Communication</a:t>
            </a:r>
            <a:endParaRPr/>
          </a:p>
          <a:p>
            <a:pPr indent="-368300" lvl="0" marL="457200" rtl="0" algn="l">
              <a:spcBef>
                <a:spcPts val="360"/>
              </a:spcBef>
              <a:spcAft>
                <a:spcPts val="0"/>
              </a:spcAft>
              <a:buSzPts val="2200"/>
              <a:buChar char="•"/>
            </a:pPr>
            <a:r>
              <a:rPr lang="en" sz="2200"/>
              <a:t>Presentation</a:t>
            </a:r>
            <a:endParaRPr sz="2200"/>
          </a:p>
          <a:p>
            <a:pPr indent="-368300" lvl="1" marL="914400" rtl="0" algn="l">
              <a:spcBef>
                <a:spcPts val="0"/>
              </a:spcBef>
              <a:spcAft>
                <a:spcPts val="0"/>
              </a:spcAft>
              <a:buSzPts val="2200"/>
              <a:buChar char="–"/>
            </a:pPr>
            <a:r>
              <a:rPr lang="en" sz="2200"/>
              <a:t>Office of Faculty Development: Teaching Revision</a:t>
            </a:r>
            <a:endParaRPr sz="2200"/>
          </a:p>
          <a:p>
            <a:pPr indent="-368300" lvl="0" marL="457200" rtl="0" algn="l">
              <a:spcBef>
                <a:spcPts val="0"/>
              </a:spcBef>
              <a:spcAft>
                <a:spcPts val="0"/>
              </a:spcAft>
              <a:buSzPts val="2200"/>
              <a:buChar char="•"/>
            </a:pPr>
            <a:r>
              <a:rPr lang="en" sz="2200"/>
              <a:t>Web resources</a:t>
            </a:r>
            <a:endParaRPr sz="2200"/>
          </a:p>
          <a:p>
            <a:pPr indent="-355600" lvl="1" marL="914400" rtl="0" algn="l">
              <a:spcBef>
                <a:spcPts val="0"/>
              </a:spcBef>
              <a:spcAft>
                <a:spcPts val="0"/>
              </a:spcAft>
              <a:buSzPts val="2000"/>
              <a:buChar char="–"/>
            </a:pPr>
            <a:r>
              <a:rPr lang="en" sz="2000"/>
              <a:t>Teaching Revision for website</a:t>
            </a:r>
            <a:endParaRPr sz="2000"/>
          </a:p>
          <a:p>
            <a:pPr indent="-355600" lvl="1" marL="914400" rtl="0" algn="l">
              <a:spcBef>
                <a:spcPts val="0"/>
              </a:spcBef>
              <a:spcAft>
                <a:spcPts val="0"/>
              </a:spcAft>
              <a:buSzPts val="2000"/>
              <a:buChar char="–"/>
            </a:pPr>
            <a:r>
              <a:rPr lang="en" sz="2000"/>
              <a:t>Overview of First Year Writing Program</a:t>
            </a:r>
            <a:endParaRPr sz="2000"/>
          </a:p>
          <a:p>
            <a:pPr indent="-355600" lvl="1" marL="914400" rtl="0" algn="l">
              <a:spcBef>
                <a:spcPts val="0"/>
              </a:spcBef>
              <a:spcAft>
                <a:spcPts val="0"/>
              </a:spcAft>
              <a:buSzPts val="2000"/>
              <a:buChar char="–"/>
            </a:pPr>
            <a:r>
              <a:rPr i="1" lang="en" sz="2000"/>
              <a:t>Pack Hack</a:t>
            </a:r>
            <a:r>
              <a:rPr lang="en" sz="2000"/>
              <a:t> for Revision</a:t>
            </a:r>
            <a:endParaRPr sz="2000"/>
          </a:p>
          <a:p>
            <a:pPr indent="0" lvl="0" marL="0" rtl="0" algn="l">
              <a:spcBef>
                <a:spcPts val="360"/>
              </a:spcBef>
              <a:spcAft>
                <a:spcPts val="0"/>
              </a:spcAft>
              <a:buNone/>
            </a:pPr>
            <a:r>
              <a:t/>
            </a:r>
            <a:endParaRPr sz="2000"/>
          </a:p>
        </p:txBody>
      </p:sp>
      <p:pic>
        <p:nvPicPr>
          <p:cNvPr id="216" name="Google Shape;216;p37"/>
          <p:cNvPicPr preferRelativeResize="0"/>
          <p:nvPr/>
        </p:nvPicPr>
        <p:blipFill>
          <a:blip r:embed="rId3">
            <a:alphaModFix/>
          </a:blip>
          <a:stretch>
            <a:fillRect/>
          </a:stretch>
        </p:blipFill>
        <p:spPr>
          <a:xfrm>
            <a:off x="5431250" y="3049862"/>
            <a:ext cx="1544723" cy="15447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Champion Projects</a:t>
            </a:r>
            <a:endParaRPr/>
          </a:p>
        </p:txBody>
      </p:sp>
      <p:sp>
        <p:nvSpPr>
          <p:cNvPr id="222" name="Google Shape;222;p38"/>
          <p:cNvSpPr txBox="1"/>
          <p:nvPr>
            <p:ph idx="1" type="body"/>
          </p:nvPr>
        </p:nvSpPr>
        <p:spPr>
          <a:xfrm>
            <a:off x="457200" y="1476375"/>
            <a:ext cx="8229600" cy="3118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rPr lang="en"/>
              <a:t>Critical and Creative Thinking</a:t>
            </a:r>
            <a:endParaRPr/>
          </a:p>
          <a:p>
            <a:pPr indent="-342900" lvl="0" marL="457200" rtl="0" algn="l">
              <a:spcBef>
                <a:spcPts val="360"/>
              </a:spcBef>
              <a:spcAft>
                <a:spcPts val="0"/>
              </a:spcAft>
              <a:buSzPts val="1800"/>
              <a:buChar char="•"/>
            </a:pPr>
            <a:r>
              <a:rPr lang="en"/>
              <a:t>TH!NK Partnership</a:t>
            </a:r>
            <a:endParaRPr/>
          </a:p>
          <a:p>
            <a:pPr indent="-342900" lvl="0" marL="457200" rtl="0" algn="l">
              <a:spcBef>
                <a:spcPts val="0"/>
              </a:spcBef>
              <a:spcAft>
                <a:spcPts val="0"/>
              </a:spcAft>
              <a:buSzPts val="1800"/>
              <a:buChar char="•"/>
            </a:pPr>
            <a:r>
              <a:rPr lang="en"/>
              <a:t>Promotional video</a:t>
            </a:r>
            <a:endParaRPr/>
          </a:p>
          <a:p>
            <a:pPr indent="-342900" lvl="0" marL="457200" rtl="0" algn="l">
              <a:spcBef>
                <a:spcPts val="0"/>
              </a:spcBef>
              <a:spcAft>
                <a:spcPts val="0"/>
              </a:spcAft>
              <a:buSzPts val="1800"/>
              <a:buChar char="•"/>
            </a:pPr>
            <a:r>
              <a:rPr lang="en"/>
              <a:t>Faculty recruitment for assessments</a:t>
            </a:r>
            <a:endParaRPr/>
          </a:p>
        </p:txBody>
      </p:sp>
      <p:pic>
        <p:nvPicPr>
          <p:cNvPr id="223" name="Google Shape;223;p38"/>
          <p:cNvPicPr preferRelativeResize="0"/>
          <p:nvPr/>
        </p:nvPicPr>
        <p:blipFill>
          <a:blip r:embed="rId3">
            <a:alphaModFix/>
          </a:blip>
          <a:stretch>
            <a:fillRect/>
          </a:stretch>
        </p:blipFill>
        <p:spPr>
          <a:xfrm>
            <a:off x="6508975" y="2873925"/>
            <a:ext cx="1720650" cy="1720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Current/Future Projects</a:t>
            </a:r>
            <a:endParaRPr/>
          </a:p>
        </p:txBody>
      </p:sp>
      <p:sp>
        <p:nvSpPr>
          <p:cNvPr id="229" name="Google Shape;229;p39"/>
          <p:cNvSpPr txBox="1"/>
          <p:nvPr>
            <p:ph idx="1" type="body"/>
          </p:nvPr>
        </p:nvSpPr>
        <p:spPr>
          <a:xfrm>
            <a:off x="588825" y="1476375"/>
            <a:ext cx="8229600" cy="31182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Onboarding Oral Communication Champion</a:t>
            </a:r>
            <a:endParaRPr/>
          </a:p>
          <a:p>
            <a:pPr indent="-368300" lvl="1" marL="914400" rtl="0" algn="l">
              <a:spcBef>
                <a:spcPts val="0"/>
              </a:spcBef>
              <a:spcAft>
                <a:spcPts val="0"/>
              </a:spcAft>
              <a:buSzPts val="2200"/>
              <a:buChar char="–"/>
            </a:pPr>
            <a:r>
              <a:rPr lang="en" sz="2200"/>
              <a:t>Faculty workshop on using the common Oral Communication Rubric</a:t>
            </a:r>
            <a:endParaRPr sz="2200"/>
          </a:p>
          <a:p>
            <a:pPr indent="-342900" lvl="0" marL="457200" rtl="0" algn="l">
              <a:spcBef>
                <a:spcPts val="0"/>
              </a:spcBef>
              <a:spcAft>
                <a:spcPts val="0"/>
              </a:spcAft>
              <a:buSzPts val="1800"/>
              <a:buChar char="•"/>
            </a:pPr>
            <a:r>
              <a:rPr lang="en"/>
              <a:t>Expanding the work of the STEM Education Initiative</a:t>
            </a:r>
            <a:endParaRPr/>
          </a:p>
          <a:p>
            <a:pPr indent="-342900" lvl="0" marL="457200" rtl="0" algn="l">
              <a:spcBef>
                <a:spcPts val="0"/>
              </a:spcBef>
              <a:spcAft>
                <a:spcPts val="0"/>
              </a:spcAft>
              <a:buSzPts val="1800"/>
              <a:buChar char="•"/>
            </a:pPr>
            <a:r>
              <a:rPr lang="en"/>
              <a:t>Partnership with the Office of Faculty Development </a:t>
            </a:r>
            <a:endParaRPr/>
          </a:p>
          <a:p>
            <a:pPr indent="-368300" lvl="1" marL="914400" rtl="0" algn="l">
              <a:spcBef>
                <a:spcPts val="0"/>
              </a:spcBef>
              <a:spcAft>
                <a:spcPts val="0"/>
              </a:spcAft>
              <a:buSzPts val="2200"/>
              <a:buChar char="–"/>
            </a:pPr>
            <a:r>
              <a:rPr lang="en" sz="2200"/>
              <a:t>Champion-led workshops slated for spring 2020</a:t>
            </a:r>
            <a:endParaRPr sz="2200"/>
          </a:p>
          <a:p>
            <a:pPr indent="-368300" lvl="1" marL="914400" rtl="0" algn="l">
              <a:spcBef>
                <a:spcPts val="0"/>
              </a:spcBef>
              <a:spcAft>
                <a:spcPts val="0"/>
              </a:spcAft>
              <a:buSzPts val="2200"/>
              <a:buChar char="–"/>
            </a:pPr>
            <a:r>
              <a:rPr lang="en" sz="2200"/>
              <a:t>Lunch and learn with Department Heads</a:t>
            </a:r>
            <a:endParaRPr sz="2200"/>
          </a:p>
          <a:p>
            <a:pPr indent="-342900" lvl="0" marL="457200" rtl="0" algn="l">
              <a:spcBef>
                <a:spcPts val="0"/>
              </a:spcBef>
              <a:spcAft>
                <a:spcPts val="0"/>
              </a:spcAft>
              <a:buSzPts val="1800"/>
              <a:buChar char="•"/>
            </a:pPr>
            <a:r>
              <a:rPr lang="en"/>
              <a:t>Data collection on closing the loop</a:t>
            </a:r>
            <a:endParaRPr/>
          </a:p>
          <a:p>
            <a:pPr indent="-368300" lvl="1" marL="914400" rtl="0" algn="l">
              <a:spcBef>
                <a:spcPts val="0"/>
              </a:spcBef>
              <a:spcAft>
                <a:spcPts val="0"/>
              </a:spcAft>
              <a:buSzPts val="2200"/>
              <a:buChar char="–"/>
            </a:pPr>
            <a:r>
              <a:rPr lang="en" sz="2200"/>
              <a:t>How are other faculty using data to improve student learning?</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83625" y="6656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Champion Experience</a:t>
            </a:r>
            <a:endParaRPr/>
          </a:p>
        </p:txBody>
      </p:sp>
      <p:pic>
        <p:nvPicPr>
          <p:cNvPr id="235" name="Google Shape;235;p40"/>
          <p:cNvPicPr preferRelativeResize="0"/>
          <p:nvPr/>
        </p:nvPicPr>
        <p:blipFill>
          <a:blip r:embed="rId3">
            <a:alphaModFix/>
          </a:blip>
          <a:stretch>
            <a:fillRect/>
          </a:stretch>
        </p:blipFill>
        <p:spPr>
          <a:xfrm>
            <a:off x="5525725" y="1835702"/>
            <a:ext cx="2664400" cy="2664400"/>
          </a:xfrm>
          <a:prstGeom prst="rect">
            <a:avLst/>
          </a:prstGeom>
          <a:noFill/>
          <a:ln>
            <a:noFill/>
          </a:ln>
        </p:spPr>
      </p:pic>
      <p:pic>
        <p:nvPicPr>
          <p:cNvPr id="236" name="Google Shape;236;p40"/>
          <p:cNvPicPr preferRelativeResize="0"/>
          <p:nvPr/>
        </p:nvPicPr>
        <p:blipFill>
          <a:blip r:embed="rId4">
            <a:alphaModFix/>
          </a:blip>
          <a:stretch>
            <a:fillRect/>
          </a:stretch>
        </p:blipFill>
        <p:spPr>
          <a:xfrm>
            <a:off x="857625" y="1572351"/>
            <a:ext cx="3054074" cy="3054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Questions and Discussion</a:t>
            </a:r>
            <a:endParaRPr/>
          </a:p>
        </p:txBody>
      </p:sp>
      <p:pic>
        <p:nvPicPr>
          <p:cNvPr id="242" name="Google Shape;242;p41"/>
          <p:cNvPicPr preferRelativeResize="0"/>
          <p:nvPr/>
        </p:nvPicPr>
        <p:blipFill>
          <a:blip r:embed="rId3">
            <a:alphaModFix/>
          </a:blip>
          <a:stretch>
            <a:fillRect/>
          </a:stretch>
        </p:blipFill>
        <p:spPr>
          <a:xfrm>
            <a:off x="3143250" y="1659860"/>
            <a:ext cx="2857500" cy="285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Citations</a:t>
            </a:r>
            <a:endParaRPr/>
          </a:p>
        </p:txBody>
      </p:sp>
      <p:sp>
        <p:nvSpPr>
          <p:cNvPr id="248" name="Google Shape;248;p42"/>
          <p:cNvSpPr txBox="1"/>
          <p:nvPr>
            <p:ph idx="1" type="body"/>
          </p:nvPr>
        </p:nvSpPr>
        <p:spPr>
          <a:xfrm>
            <a:off x="457200" y="1476375"/>
            <a:ext cx="8229600" cy="3118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800"/>
              <a:t>Nina Bailey and Alison McCulloch, “Developing Undergraduates’ Critical Statistical Literacy through the Use of Online Discussion Boards” (poster), 2019.</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rPr lang="en" sz="1800"/>
              <a:t>Gal, Iddo. (2002) Adults’ statistical literacy: Meanings, Components, Responsibilities. International statistical review. 70(1), 1-25.</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rPr lang="en" sz="1800"/>
              <a:t>Image: Assessment Cycle, available online from </a:t>
            </a:r>
            <a:r>
              <a:rPr lang="en" sz="1800" u="sng">
                <a:solidFill>
                  <a:schemeClr val="hlink"/>
                </a:solidFill>
                <a:hlinkClick r:id="rId3"/>
              </a:rPr>
              <a:t>https://sites.psu.edu/ptfacultyfellowship/assessment-cycle/</a:t>
            </a:r>
            <a:r>
              <a:rPr lang="en" sz="1800"/>
              <a: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Gen Ed Assessment at NC State</a:t>
            </a:r>
            <a:endParaRPr sz="3000"/>
          </a:p>
        </p:txBody>
      </p:sp>
      <p:pic>
        <p:nvPicPr>
          <p:cNvPr id="135" name="Google Shape;135;p26"/>
          <p:cNvPicPr preferRelativeResize="0"/>
          <p:nvPr/>
        </p:nvPicPr>
        <p:blipFill>
          <a:blip r:embed="rId3">
            <a:alphaModFix/>
          </a:blip>
          <a:stretch>
            <a:fillRect/>
          </a:stretch>
        </p:blipFill>
        <p:spPr>
          <a:xfrm>
            <a:off x="2912325" y="2738375"/>
            <a:ext cx="6233025" cy="2259000"/>
          </a:xfrm>
          <a:prstGeom prst="rect">
            <a:avLst/>
          </a:prstGeom>
          <a:noFill/>
          <a:ln>
            <a:noFill/>
          </a:ln>
        </p:spPr>
      </p:pic>
      <p:sp>
        <p:nvSpPr>
          <p:cNvPr id="136" name="Google Shape;136;p26"/>
          <p:cNvSpPr txBox="1"/>
          <p:nvPr>
            <p:ph idx="1" type="body"/>
          </p:nvPr>
        </p:nvSpPr>
        <p:spPr>
          <a:xfrm>
            <a:off x="457200" y="1476375"/>
            <a:ext cx="8229600" cy="3118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a:t>Competency-based Assessment </a:t>
            </a:r>
            <a:endParaRPr/>
          </a:p>
          <a:p>
            <a:pPr indent="-368300" lvl="0" marL="457200" rtl="0" algn="l">
              <a:spcBef>
                <a:spcPts val="360"/>
              </a:spcBef>
              <a:spcAft>
                <a:spcPts val="0"/>
              </a:spcAft>
              <a:buSzPts val="2200"/>
              <a:buAutoNum type="arabicPeriod"/>
            </a:pPr>
            <a:r>
              <a:rPr lang="en" sz="2200"/>
              <a:t>Critical thinking</a:t>
            </a:r>
            <a:endParaRPr sz="2200"/>
          </a:p>
          <a:p>
            <a:pPr indent="-368300" lvl="0" marL="457200" rtl="0" algn="l">
              <a:spcBef>
                <a:spcPts val="0"/>
              </a:spcBef>
              <a:spcAft>
                <a:spcPts val="0"/>
              </a:spcAft>
              <a:buSzPts val="2200"/>
              <a:buAutoNum type="arabicPeriod"/>
            </a:pPr>
            <a:r>
              <a:rPr lang="en" sz="2200"/>
              <a:t>Creative thinking</a:t>
            </a:r>
            <a:endParaRPr sz="2200"/>
          </a:p>
          <a:p>
            <a:pPr indent="-368300" lvl="0" marL="457200" rtl="0" algn="l">
              <a:spcBef>
                <a:spcPts val="0"/>
              </a:spcBef>
              <a:spcAft>
                <a:spcPts val="0"/>
              </a:spcAft>
              <a:buSzPts val="2200"/>
              <a:buAutoNum type="arabicPeriod"/>
            </a:pPr>
            <a:r>
              <a:rPr lang="en" sz="2200"/>
              <a:t>Oral communication</a:t>
            </a:r>
            <a:endParaRPr sz="2200"/>
          </a:p>
          <a:p>
            <a:pPr indent="-368300" lvl="0" marL="457200" rtl="0" algn="l">
              <a:spcBef>
                <a:spcPts val="0"/>
              </a:spcBef>
              <a:spcAft>
                <a:spcPts val="0"/>
              </a:spcAft>
              <a:buSzPts val="2200"/>
              <a:buAutoNum type="arabicPeriod"/>
            </a:pPr>
            <a:r>
              <a:rPr lang="en" sz="2200"/>
              <a:t>Quantitative literacy</a:t>
            </a:r>
            <a:endParaRPr sz="2200"/>
          </a:p>
          <a:p>
            <a:pPr indent="-368300" lvl="0" marL="457200" rtl="0" algn="l">
              <a:spcBef>
                <a:spcPts val="0"/>
              </a:spcBef>
              <a:spcAft>
                <a:spcPts val="0"/>
              </a:spcAft>
              <a:buSzPts val="2200"/>
              <a:buAutoNum type="arabicPeriod"/>
            </a:pPr>
            <a:r>
              <a:rPr lang="en" sz="2200"/>
              <a:t>Written communication</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Gen Ed Assessment Cycle</a:t>
            </a:r>
            <a:endParaRPr sz="3000"/>
          </a:p>
        </p:txBody>
      </p:sp>
      <p:pic>
        <p:nvPicPr>
          <p:cNvPr id="142" name="Google Shape;142;p27"/>
          <p:cNvPicPr preferRelativeResize="0"/>
          <p:nvPr/>
        </p:nvPicPr>
        <p:blipFill>
          <a:blip r:embed="rId3">
            <a:alphaModFix/>
          </a:blip>
          <a:stretch>
            <a:fillRect/>
          </a:stretch>
        </p:blipFill>
        <p:spPr>
          <a:xfrm>
            <a:off x="871725" y="1570625"/>
            <a:ext cx="7400551" cy="3562900"/>
          </a:xfrm>
          <a:prstGeom prst="rect">
            <a:avLst/>
          </a:prstGeom>
          <a:noFill/>
          <a:ln>
            <a:noFill/>
          </a:ln>
        </p:spPr>
      </p:pic>
      <p:sp>
        <p:nvSpPr>
          <p:cNvPr id="143" name="Google Shape;143;p27"/>
          <p:cNvSpPr/>
          <p:nvPr/>
        </p:nvSpPr>
        <p:spPr>
          <a:xfrm>
            <a:off x="3205950" y="1917575"/>
            <a:ext cx="928800" cy="2816400"/>
          </a:xfrm>
          <a:prstGeom prst="rect">
            <a:avLst/>
          </a:prstGeom>
          <a:noFill/>
          <a:ln cap="flat" cmpd="sng" w="38100">
            <a:solidFill>
              <a:srgbClr val="FAC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888875" y="2137300"/>
            <a:ext cx="7330800" cy="739200"/>
          </a:xfrm>
          <a:prstGeom prst="rect">
            <a:avLst/>
          </a:prstGeom>
          <a:noFill/>
          <a:ln cap="flat" cmpd="sng" w="38100">
            <a:solidFill>
              <a:srgbClr val="FAC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a:off x="888875" y="2876500"/>
            <a:ext cx="7330800" cy="938700"/>
          </a:xfrm>
          <a:prstGeom prst="rect">
            <a:avLst/>
          </a:prstGeom>
          <a:noFill/>
          <a:ln cap="flat" cmpd="sng" w="38100">
            <a:solidFill>
              <a:srgbClr val="FAC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a:off x="906600" y="3835575"/>
            <a:ext cx="7330800" cy="898500"/>
          </a:xfrm>
          <a:prstGeom prst="rect">
            <a:avLst/>
          </a:prstGeom>
          <a:noFill/>
          <a:ln cap="flat" cmpd="sng" w="38100">
            <a:solidFill>
              <a:srgbClr val="FAC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How do we assess?</a:t>
            </a:r>
            <a:endParaRPr sz="3000"/>
          </a:p>
        </p:txBody>
      </p:sp>
      <p:sp>
        <p:nvSpPr>
          <p:cNvPr id="152" name="Google Shape;152;p28"/>
          <p:cNvSpPr txBox="1"/>
          <p:nvPr>
            <p:ph idx="1" type="body"/>
          </p:nvPr>
        </p:nvSpPr>
        <p:spPr>
          <a:xfrm>
            <a:off x="457200" y="1476377"/>
            <a:ext cx="4038600" cy="31182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sz="2400"/>
              <a:t>Standardized Assessments</a:t>
            </a:r>
            <a:endParaRPr sz="2400"/>
          </a:p>
          <a:p>
            <a:pPr indent="-368300" lvl="0" marL="457200" rtl="0" algn="l">
              <a:spcBef>
                <a:spcPts val="560"/>
              </a:spcBef>
              <a:spcAft>
                <a:spcPts val="0"/>
              </a:spcAft>
              <a:buSzPts val="2200"/>
              <a:buChar char="•"/>
            </a:pPr>
            <a:r>
              <a:rPr lang="en" sz="2200"/>
              <a:t>Critical-thinking Assessment Test (CAT)</a:t>
            </a:r>
            <a:endParaRPr sz="2200"/>
          </a:p>
          <a:p>
            <a:pPr indent="-368300" lvl="0" marL="457200" rtl="0" algn="l">
              <a:spcBef>
                <a:spcPts val="0"/>
              </a:spcBef>
              <a:spcAft>
                <a:spcPts val="0"/>
              </a:spcAft>
              <a:buSzPts val="2200"/>
              <a:buChar char="•"/>
            </a:pPr>
            <a:r>
              <a:rPr lang="en" sz="2200"/>
              <a:t>HEIghten Quantitative Literacy</a:t>
            </a:r>
            <a:endParaRPr sz="2200"/>
          </a:p>
          <a:p>
            <a:pPr indent="-368300" lvl="0" marL="457200" rtl="0" algn="l">
              <a:spcBef>
                <a:spcPts val="0"/>
              </a:spcBef>
              <a:spcAft>
                <a:spcPts val="0"/>
              </a:spcAft>
              <a:buSzPts val="2200"/>
              <a:buChar char="•"/>
            </a:pPr>
            <a:r>
              <a:rPr lang="en" sz="2200"/>
              <a:t>HEIghten Critical Thinking</a:t>
            </a:r>
            <a:endParaRPr sz="2200"/>
          </a:p>
        </p:txBody>
      </p:sp>
      <p:sp>
        <p:nvSpPr>
          <p:cNvPr id="153" name="Google Shape;153;p28"/>
          <p:cNvSpPr txBox="1"/>
          <p:nvPr>
            <p:ph idx="2" type="body"/>
          </p:nvPr>
        </p:nvSpPr>
        <p:spPr>
          <a:xfrm>
            <a:off x="4648200" y="1476377"/>
            <a:ext cx="4038600" cy="31182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sz="2400"/>
              <a:t>Authentic Assessments</a:t>
            </a:r>
            <a:endParaRPr sz="2400"/>
          </a:p>
          <a:p>
            <a:pPr indent="-368300" lvl="0" marL="457200" rtl="0" algn="l">
              <a:spcBef>
                <a:spcPts val="560"/>
              </a:spcBef>
              <a:spcAft>
                <a:spcPts val="0"/>
              </a:spcAft>
              <a:buSzPts val="2200"/>
              <a:buChar char="•"/>
            </a:pPr>
            <a:r>
              <a:rPr lang="en" sz="2200"/>
              <a:t>Critical &amp; Creative Thinking Rubric</a:t>
            </a:r>
            <a:endParaRPr sz="2200"/>
          </a:p>
          <a:p>
            <a:pPr indent="-368300" lvl="0" marL="457200" rtl="0" algn="l">
              <a:spcBef>
                <a:spcPts val="0"/>
              </a:spcBef>
              <a:spcAft>
                <a:spcPts val="0"/>
              </a:spcAft>
              <a:buSzPts val="2200"/>
              <a:buChar char="•"/>
            </a:pPr>
            <a:r>
              <a:rPr lang="en" sz="2200"/>
              <a:t>Oral Communication Rubric</a:t>
            </a:r>
            <a:endParaRPr sz="2200"/>
          </a:p>
          <a:p>
            <a:pPr indent="-368300" lvl="0" marL="457200" rtl="0" algn="l">
              <a:spcBef>
                <a:spcPts val="0"/>
              </a:spcBef>
              <a:spcAft>
                <a:spcPts val="0"/>
              </a:spcAft>
              <a:buSzPts val="2200"/>
              <a:buChar char="•"/>
            </a:pPr>
            <a:r>
              <a:rPr lang="en" sz="2200"/>
              <a:t>Written Communication Rubric</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Challenges</a:t>
            </a:r>
            <a:endParaRPr sz="3000"/>
          </a:p>
        </p:txBody>
      </p:sp>
      <p:pic>
        <p:nvPicPr>
          <p:cNvPr id="159" name="Google Shape;159;p29"/>
          <p:cNvPicPr preferRelativeResize="0"/>
          <p:nvPr/>
        </p:nvPicPr>
        <p:blipFill>
          <a:blip r:embed="rId3">
            <a:alphaModFix/>
          </a:blip>
          <a:stretch>
            <a:fillRect/>
          </a:stretch>
        </p:blipFill>
        <p:spPr>
          <a:xfrm>
            <a:off x="3805175" y="1431788"/>
            <a:ext cx="5788726" cy="3207375"/>
          </a:xfrm>
          <a:prstGeom prst="rect">
            <a:avLst/>
          </a:prstGeom>
          <a:noFill/>
          <a:ln>
            <a:noFill/>
          </a:ln>
        </p:spPr>
      </p:pic>
      <p:sp>
        <p:nvSpPr>
          <p:cNvPr id="160" name="Google Shape;160;p29"/>
          <p:cNvSpPr txBox="1"/>
          <p:nvPr>
            <p:ph idx="1" type="body"/>
          </p:nvPr>
        </p:nvSpPr>
        <p:spPr>
          <a:xfrm>
            <a:off x="457200" y="1476375"/>
            <a:ext cx="3977100" cy="31182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Collecting representative samples</a:t>
            </a:r>
            <a:endParaRPr/>
          </a:p>
          <a:p>
            <a:pPr indent="-342900" lvl="0" marL="457200" rtl="0" algn="l">
              <a:spcBef>
                <a:spcPts val="0"/>
              </a:spcBef>
              <a:spcAft>
                <a:spcPts val="0"/>
              </a:spcAft>
              <a:buSzPts val="1800"/>
              <a:buChar char="•"/>
            </a:pPr>
            <a:r>
              <a:rPr lang="en"/>
              <a:t>Faculty use of assessment data</a:t>
            </a:r>
            <a:endParaRPr/>
          </a:p>
          <a:p>
            <a:pPr indent="-342900" lvl="1" marL="914400" rtl="0" algn="l">
              <a:spcBef>
                <a:spcPts val="0"/>
              </a:spcBef>
              <a:spcAft>
                <a:spcPts val="0"/>
              </a:spcAft>
              <a:buSzPts val="1800"/>
              <a:buChar char="–"/>
            </a:pPr>
            <a:r>
              <a:rPr lang="en"/>
              <a:t>Competency-based course interventions</a:t>
            </a:r>
            <a:endParaRPr/>
          </a:p>
        </p:txBody>
      </p:sp>
      <p:sp>
        <p:nvSpPr>
          <p:cNvPr id="161" name="Google Shape;161;p29"/>
          <p:cNvSpPr/>
          <p:nvPr/>
        </p:nvSpPr>
        <p:spPr>
          <a:xfrm>
            <a:off x="4296025" y="2063488"/>
            <a:ext cx="2389230" cy="1944000"/>
          </a:xfrm>
          <a:prstGeom prst="irregularSeal1">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Gen Ed Competency Champions</a:t>
            </a:r>
            <a:endParaRPr sz="3000"/>
          </a:p>
        </p:txBody>
      </p:sp>
      <p:sp>
        <p:nvSpPr>
          <p:cNvPr id="167" name="Google Shape;167;p30"/>
          <p:cNvSpPr txBox="1"/>
          <p:nvPr>
            <p:ph idx="1" type="body"/>
          </p:nvPr>
        </p:nvSpPr>
        <p:spPr>
          <a:xfrm>
            <a:off x="457200" y="1476375"/>
            <a:ext cx="8229600" cy="31182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Introduced in 2017</a:t>
            </a:r>
            <a:endParaRPr/>
          </a:p>
          <a:p>
            <a:pPr indent="-342900" lvl="0" marL="457200" rtl="0" algn="l">
              <a:spcBef>
                <a:spcPts val="0"/>
              </a:spcBef>
              <a:spcAft>
                <a:spcPts val="0"/>
              </a:spcAft>
              <a:buSzPts val="1800"/>
              <a:buChar char="•"/>
            </a:pPr>
            <a:r>
              <a:rPr lang="en"/>
              <a:t>Competency-Specific</a:t>
            </a:r>
            <a:endParaRPr/>
          </a:p>
          <a:p>
            <a:pPr indent="-368300" lvl="1" marL="914400" rtl="0" algn="l">
              <a:spcBef>
                <a:spcPts val="0"/>
              </a:spcBef>
              <a:spcAft>
                <a:spcPts val="0"/>
              </a:spcAft>
              <a:buSzPts val="2200"/>
              <a:buChar char="–"/>
            </a:pPr>
            <a:r>
              <a:rPr lang="en" sz="2200"/>
              <a:t>Expertise in area tied to competency</a:t>
            </a:r>
            <a:endParaRPr sz="2200"/>
          </a:p>
          <a:p>
            <a:pPr indent="-342900" lvl="0" marL="457200" rtl="0" algn="l">
              <a:spcBef>
                <a:spcPts val="0"/>
              </a:spcBef>
              <a:spcAft>
                <a:spcPts val="0"/>
              </a:spcAft>
              <a:buSzPts val="1800"/>
              <a:buChar char="•"/>
            </a:pPr>
            <a:r>
              <a:rPr lang="en"/>
              <a:t>Interest in pedagogy</a:t>
            </a:r>
            <a:endParaRPr/>
          </a:p>
          <a:p>
            <a:pPr indent="-342900" lvl="0" marL="457200" rtl="0" algn="l">
              <a:spcBef>
                <a:spcPts val="0"/>
              </a:spcBef>
              <a:spcAft>
                <a:spcPts val="0"/>
              </a:spcAft>
              <a:buSzPts val="1800"/>
              <a:buChar char="•"/>
            </a:pPr>
            <a:r>
              <a:rPr lang="en"/>
              <a:t>Leaders in faculty development</a:t>
            </a:r>
            <a:endParaRPr/>
          </a:p>
          <a:p>
            <a:pPr indent="-342900" lvl="0" marL="457200" rtl="0" algn="l">
              <a:spcBef>
                <a:spcPts val="0"/>
              </a:spcBef>
              <a:spcAft>
                <a:spcPts val="0"/>
              </a:spcAft>
              <a:buSzPts val="1800"/>
              <a:buChar char="•"/>
            </a:pPr>
            <a:r>
              <a:rPr lang="en"/>
              <a:t>Interest in assessment and</a:t>
            </a:r>
            <a:endParaRPr/>
          </a:p>
          <a:p>
            <a:pPr indent="0" lvl="0" marL="457200" rtl="0" algn="l">
              <a:spcBef>
                <a:spcPts val="360"/>
              </a:spcBef>
              <a:spcAft>
                <a:spcPts val="0"/>
              </a:spcAft>
              <a:buNone/>
            </a:pPr>
            <a:r>
              <a:rPr lang="en"/>
              <a:t>data-informed decision making</a:t>
            </a:r>
            <a:endParaRPr/>
          </a:p>
        </p:txBody>
      </p:sp>
      <p:pic>
        <p:nvPicPr>
          <p:cNvPr id="168" name="Google Shape;168;p30"/>
          <p:cNvPicPr preferRelativeResize="0"/>
          <p:nvPr/>
        </p:nvPicPr>
        <p:blipFill>
          <a:blip r:embed="rId3">
            <a:alphaModFix/>
          </a:blip>
          <a:stretch>
            <a:fillRect/>
          </a:stretch>
        </p:blipFill>
        <p:spPr>
          <a:xfrm>
            <a:off x="6217725" y="1939050"/>
            <a:ext cx="2456975" cy="2595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Gen Ed Competency Champions</a:t>
            </a:r>
            <a:endParaRPr sz="3000"/>
          </a:p>
        </p:txBody>
      </p:sp>
      <p:sp>
        <p:nvSpPr>
          <p:cNvPr id="174" name="Google Shape;174;p31"/>
          <p:cNvSpPr txBox="1"/>
          <p:nvPr>
            <p:ph idx="1" type="body"/>
          </p:nvPr>
        </p:nvSpPr>
        <p:spPr>
          <a:xfrm>
            <a:off x="457200" y="1476375"/>
            <a:ext cx="8229600" cy="3118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sz="2200"/>
              <a:t>Quantitative Literacy</a:t>
            </a:r>
            <a:endParaRPr b="1" sz="2200"/>
          </a:p>
          <a:p>
            <a:pPr indent="-368300" lvl="0" marL="457200" rtl="0" algn="l">
              <a:spcBef>
                <a:spcPts val="360"/>
              </a:spcBef>
              <a:spcAft>
                <a:spcPts val="0"/>
              </a:spcAft>
              <a:buSzPts val="2200"/>
              <a:buChar char="•"/>
            </a:pPr>
            <a:r>
              <a:rPr lang="en" sz="2200"/>
              <a:t>Dr. Justin Post (Dept. of Statistics)</a:t>
            </a:r>
            <a:endParaRPr sz="2200"/>
          </a:p>
          <a:p>
            <a:pPr indent="0" lvl="0" marL="0" rtl="0" algn="l">
              <a:spcBef>
                <a:spcPts val="360"/>
              </a:spcBef>
              <a:spcAft>
                <a:spcPts val="0"/>
              </a:spcAft>
              <a:buNone/>
            </a:pPr>
            <a:r>
              <a:rPr b="1" lang="en" sz="2200"/>
              <a:t>Written Communication</a:t>
            </a:r>
            <a:endParaRPr b="1" sz="2200"/>
          </a:p>
          <a:p>
            <a:pPr indent="-368300" lvl="0" marL="457200" rtl="0" algn="l">
              <a:spcBef>
                <a:spcPts val="360"/>
              </a:spcBef>
              <a:spcAft>
                <a:spcPts val="0"/>
              </a:spcAft>
              <a:buSzPts val="2200"/>
              <a:buChar char="•"/>
            </a:pPr>
            <a:r>
              <a:rPr lang="en" sz="2200"/>
              <a:t>Dr. Casie Fedukovich (Director of FYWP)</a:t>
            </a:r>
            <a:endParaRPr sz="2200"/>
          </a:p>
          <a:p>
            <a:pPr indent="0" lvl="0" marL="0" rtl="0" algn="l">
              <a:spcBef>
                <a:spcPts val="360"/>
              </a:spcBef>
              <a:spcAft>
                <a:spcPts val="0"/>
              </a:spcAft>
              <a:buNone/>
            </a:pPr>
            <a:r>
              <a:rPr b="1" lang="en" sz="2200"/>
              <a:t>Oral Communication</a:t>
            </a:r>
            <a:endParaRPr b="1" sz="2200"/>
          </a:p>
          <a:p>
            <a:pPr indent="-368300" lvl="0" marL="457200" rtl="0" algn="l">
              <a:spcBef>
                <a:spcPts val="360"/>
              </a:spcBef>
              <a:spcAft>
                <a:spcPts val="0"/>
              </a:spcAft>
              <a:buSzPts val="2200"/>
              <a:buChar char="•"/>
            </a:pPr>
            <a:r>
              <a:rPr lang="en" sz="2200"/>
              <a:t>Dr. Elizabeth Nelson (Dept. of Comm)</a:t>
            </a:r>
            <a:endParaRPr sz="2200"/>
          </a:p>
          <a:p>
            <a:pPr indent="0" lvl="0" marL="0" rtl="0" algn="l">
              <a:spcBef>
                <a:spcPts val="360"/>
              </a:spcBef>
              <a:spcAft>
                <a:spcPts val="0"/>
              </a:spcAft>
              <a:buNone/>
            </a:pPr>
            <a:r>
              <a:rPr b="1" lang="en" sz="2200"/>
              <a:t>Critical &amp; Creative Thinking</a:t>
            </a:r>
            <a:endParaRPr b="1" sz="2200"/>
          </a:p>
          <a:p>
            <a:pPr indent="-368300" lvl="0" marL="457200" rtl="0" algn="l">
              <a:spcBef>
                <a:spcPts val="360"/>
              </a:spcBef>
              <a:spcAft>
                <a:spcPts val="0"/>
              </a:spcAft>
              <a:buSzPts val="2200"/>
              <a:buChar char="•"/>
            </a:pPr>
            <a:r>
              <a:rPr lang="en" sz="2200"/>
              <a:t>Dr. Sue Carson (Director of QEP)</a:t>
            </a:r>
            <a:endParaRPr sz="2200"/>
          </a:p>
        </p:txBody>
      </p:sp>
      <p:pic>
        <p:nvPicPr>
          <p:cNvPr id="175" name="Google Shape;175;p31"/>
          <p:cNvPicPr preferRelativeResize="0"/>
          <p:nvPr/>
        </p:nvPicPr>
        <p:blipFill>
          <a:blip r:embed="rId3">
            <a:alphaModFix/>
          </a:blip>
          <a:stretch>
            <a:fillRect/>
          </a:stretch>
        </p:blipFill>
        <p:spPr>
          <a:xfrm>
            <a:off x="6217725" y="1939050"/>
            <a:ext cx="2456975" cy="259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3000"/>
              <a:t>Champion Roles</a:t>
            </a:r>
            <a:endParaRPr sz="3000"/>
          </a:p>
        </p:txBody>
      </p:sp>
      <p:sp>
        <p:nvSpPr>
          <p:cNvPr id="181" name="Google Shape;181;p32"/>
          <p:cNvSpPr txBox="1"/>
          <p:nvPr>
            <p:ph idx="1" type="body"/>
          </p:nvPr>
        </p:nvSpPr>
        <p:spPr>
          <a:xfrm>
            <a:off x="457200" y="1476375"/>
            <a:ext cx="8229600" cy="2836200"/>
          </a:xfrm>
          <a:prstGeom prst="rect">
            <a:avLst/>
          </a:prstGeom>
        </p:spPr>
        <p:txBody>
          <a:bodyPr anchorCtr="0" anchor="t" bIns="45700" lIns="91425" spcFirstLastPara="1" rIns="91425" wrap="square" tIns="45700">
            <a:noAutofit/>
          </a:bodyPr>
          <a:lstStyle/>
          <a:p>
            <a:pPr indent="-355600" lvl="0" marL="457200" rtl="0" algn="l">
              <a:spcBef>
                <a:spcPts val="360"/>
              </a:spcBef>
              <a:spcAft>
                <a:spcPts val="0"/>
              </a:spcAft>
              <a:buSzPts val="2000"/>
              <a:buChar char="•"/>
            </a:pPr>
            <a:r>
              <a:rPr lang="en" sz="2000"/>
              <a:t>Consult with Assessment staff on Gen Ed Competency data collection</a:t>
            </a:r>
            <a:endParaRPr sz="2000"/>
          </a:p>
          <a:p>
            <a:pPr indent="-355600" lvl="0" marL="457200" rtl="0" algn="l">
              <a:spcBef>
                <a:spcPts val="0"/>
              </a:spcBef>
              <a:spcAft>
                <a:spcPts val="0"/>
              </a:spcAft>
              <a:buSzPts val="2000"/>
              <a:buChar char="•"/>
            </a:pPr>
            <a:r>
              <a:rPr lang="en" sz="2000"/>
              <a:t>Lead campus presentations to </a:t>
            </a:r>
            <a:r>
              <a:rPr lang="en" sz="2000"/>
              <a:t>stakeholders</a:t>
            </a:r>
            <a:r>
              <a:rPr lang="en" sz="2000"/>
              <a:t> on findings</a:t>
            </a:r>
            <a:endParaRPr sz="2000"/>
          </a:p>
          <a:p>
            <a:pPr indent="-355600" lvl="0" marL="457200" rtl="0" algn="l">
              <a:spcBef>
                <a:spcPts val="0"/>
              </a:spcBef>
              <a:spcAft>
                <a:spcPts val="0"/>
              </a:spcAft>
              <a:buSzPts val="2000"/>
              <a:buChar char="•"/>
            </a:pPr>
            <a:r>
              <a:rPr lang="en" sz="2000"/>
              <a:t>Engage with faculty to use assessment data</a:t>
            </a:r>
            <a:endParaRPr sz="2000"/>
          </a:p>
          <a:p>
            <a:pPr indent="-355600" lvl="0" marL="457200" rtl="0" algn="l">
              <a:spcBef>
                <a:spcPts val="0"/>
              </a:spcBef>
              <a:spcAft>
                <a:spcPts val="0"/>
              </a:spcAft>
              <a:buSzPts val="2000"/>
              <a:buChar char="•"/>
            </a:pPr>
            <a:r>
              <a:rPr lang="en" sz="2000"/>
              <a:t>Meet with Assessment staff 2-3 times a semester</a:t>
            </a:r>
            <a:endParaRPr sz="2000"/>
          </a:p>
          <a:p>
            <a:pPr indent="-355600" lvl="0" marL="457200" rtl="0" algn="l">
              <a:spcBef>
                <a:spcPts val="0"/>
              </a:spcBef>
              <a:spcAft>
                <a:spcPts val="0"/>
              </a:spcAft>
              <a:buSzPts val="2000"/>
              <a:buChar char="•"/>
            </a:pPr>
            <a:r>
              <a:rPr lang="en" sz="2000"/>
              <a:t>Consult with faculty on ad hoc basis</a:t>
            </a:r>
            <a:endParaRPr sz="2000"/>
          </a:p>
          <a:p>
            <a:pPr indent="-355600" lvl="0" marL="457200" rtl="0" algn="l">
              <a:spcBef>
                <a:spcPts val="0"/>
              </a:spcBef>
              <a:spcAft>
                <a:spcPts val="0"/>
              </a:spcAft>
              <a:buSzPts val="2000"/>
              <a:buChar char="•"/>
            </a:pPr>
            <a:r>
              <a:rPr lang="en" sz="2000"/>
              <a:t>Roughly 2-3 presentations/curriculum meetings per semester</a:t>
            </a:r>
            <a:endParaRPr sz="2000"/>
          </a:p>
          <a:p>
            <a:pPr indent="-355600" lvl="0" marL="457200" rtl="0" algn="l">
              <a:spcBef>
                <a:spcPts val="0"/>
              </a:spcBef>
              <a:spcAft>
                <a:spcPts val="0"/>
              </a:spcAft>
              <a:buSzPts val="2000"/>
              <a:buChar char="•"/>
            </a:pPr>
            <a:r>
              <a:rPr lang="en" sz="2000"/>
              <a:t>Work with faculty to report on how data are used to support student learning</a:t>
            </a:r>
            <a:endParaRPr sz="2000"/>
          </a:p>
          <a:p>
            <a:pPr indent="0" lvl="0" marL="457200" rtl="0" algn="l">
              <a:spcBef>
                <a:spcPts val="360"/>
              </a:spcBef>
              <a:spcAft>
                <a:spcPts val="0"/>
              </a:spcAft>
              <a:buNone/>
            </a:pPr>
            <a:r>
              <a:t/>
            </a:r>
            <a:endParaRPr sz="2000"/>
          </a:p>
          <a:p>
            <a:pPr indent="0" lvl="0" marL="0" rtl="0" algn="l">
              <a:spcBef>
                <a:spcPts val="36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Champions as </a:t>
            </a:r>
            <a:r>
              <a:rPr lang="en"/>
              <a:t>Presenters</a:t>
            </a:r>
            <a:endParaRPr/>
          </a:p>
        </p:txBody>
      </p:sp>
      <p:sp>
        <p:nvSpPr>
          <p:cNvPr id="187" name="Google Shape;187;p33"/>
          <p:cNvSpPr txBox="1"/>
          <p:nvPr>
            <p:ph idx="1" type="body"/>
          </p:nvPr>
        </p:nvSpPr>
        <p:spPr>
          <a:xfrm>
            <a:off x="457200" y="1476375"/>
            <a:ext cx="6811500" cy="2468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
              <a:t>Faculty Senate presentation</a:t>
            </a:r>
            <a:endParaRPr/>
          </a:p>
          <a:p>
            <a:pPr indent="-342900" lvl="0" marL="457200" rtl="0" algn="l">
              <a:spcBef>
                <a:spcPts val="0"/>
              </a:spcBef>
              <a:spcAft>
                <a:spcPts val="0"/>
              </a:spcAft>
              <a:buSzPts val="1800"/>
              <a:buChar char="•"/>
            </a:pPr>
            <a:r>
              <a:rPr lang="en"/>
              <a:t>Council on Undergraduate Education presentation</a:t>
            </a:r>
            <a:endParaRPr/>
          </a:p>
          <a:p>
            <a:pPr indent="-342900" lvl="0" marL="457200" rtl="0" algn="l">
              <a:spcBef>
                <a:spcPts val="0"/>
              </a:spcBef>
              <a:spcAft>
                <a:spcPts val="0"/>
              </a:spcAft>
              <a:buSzPts val="1800"/>
              <a:buChar char="•"/>
            </a:pPr>
            <a:r>
              <a:rPr lang="en"/>
              <a:t>First Year Writing Program presentation</a:t>
            </a:r>
            <a:endParaRPr/>
          </a:p>
          <a:p>
            <a:pPr indent="-342900" lvl="0" marL="457200" rtl="0" algn="l">
              <a:spcBef>
                <a:spcPts val="0"/>
              </a:spcBef>
              <a:spcAft>
                <a:spcPts val="0"/>
              </a:spcAft>
              <a:buSzPts val="1800"/>
              <a:buChar char="•"/>
            </a:pPr>
            <a:r>
              <a:rPr lang="en"/>
              <a:t>College level curriculum meetings</a:t>
            </a:r>
            <a:endParaRPr/>
          </a:p>
          <a:p>
            <a:pPr indent="-342900" lvl="0" marL="457200" rtl="0" algn="l">
              <a:spcBef>
                <a:spcPts val="0"/>
              </a:spcBef>
              <a:spcAft>
                <a:spcPts val="0"/>
              </a:spcAft>
              <a:buSzPts val="1800"/>
              <a:buChar char="•"/>
            </a:pPr>
            <a:r>
              <a:rPr lang="en"/>
              <a:t>Departmental curriculum meetings</a:t>
            </a:r>
            <a:endParaRPr/>
          </a:p>
        </p:txBody>
      </p:sp>
      <p:pic>
        <p:nvPicPr>
          <p:cNvPr id="188" name="Google Shape;188;p33"/>
          <p:cNvPicPr preferRelativeResize="0"/>
          <p:nvPr/>
        </p:nvPicPr>
        <p:blipFill rotWithShape="1">
          <a:blip r:embed="rId3">
            <a:alphaModFix/>
          </a:blip>
          <a:srcRect b="0" l="-23334" r="0" t="-23334"/>
          <a:stretch/>
        </p:blipFill>
        <p:spPr>
          <a:xfrm>
            <a:off x="6377325" y="2571760"/>
            <a:ext cx="2388602" cy="23886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