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69" r:id="rId3"/>
    <p:sldId id="256" r:id="rId4"/>
    <p:sldId id="258" r:id="rId5"/>
    <p:sldId id="259" r:id="rId6"/>
    <p:sldId id="262" r:id="rId7"/>
    <p:sldId id="263" r:id="rId8"/>
    <p:sldId id="264" r:id="rId9"/>
    <p:sldId id="265" r:id="rId10"/>
    <p:sldId id="267" r:id="rId11"/>
    <p:sldId id="268"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51DC9-E58B-47E7-A9E3-2E8AE0D45055}" v="205" dt="2023-11-10T11:02:17.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varScale="1">
        <p:scale>
          <a:sx n="93" d="100"/>
          <a:sy n="93" d="100"/>
        </p:scale>
        <p:origin x="676" y="8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ennedick Quijano" userId="edb3d445-3dba-4f62-8077-bafdc7822d72" providerId="ADAL" clId="{24251DC9-E58B-47E7-A9E3-2E8AE0D45055}"/>
    <pc:docChg chg="custSel addSld modSld sldOrd">
      <pc:chgData name="John Bennedick Quijano" userId="edb3d445-3dba-4f62-8077-bafdc7822d72" providerId="ADAL" clId="{24251DC9-E58B-47E7-A9E3-2E8AE0D45055}" dt="2023-11-10T11:02:17.802" v="256"/>
      <pc:docMkLst>
        <pc:docMk/>
      </pc:docMkLst>
      <pc:sldChg chg="addSp delSp modSp">
        <pc:chgData name="John Bennedick Quijano" userId="edb3d445-3dba-4f62-8077-bafdc7822d72" providerId="ADAL" clId="{24251DC9-E58B-47E7-A9E3-2E8AE0D45055}" dt="2023-11-08T12:41:29.919" v="235"/>
        <pc:sldMkLst>
          <pc:docMk/>
          <pc:sldMk cId="3213258127" sldId="256"/>
        </pc:sldMkLst>
        <pc:picChg chg="add mod">
          <ac:chgData name="John Bennedick Quijano" userId="edb3d445-3dba-4f62-8077-bafdc7822d72" providerId="ADAL" clId="{24251DC9-E58B-47E7-A9E3-2E8AE0D45055}" dt="2023-11-08T12:41:29.919" v="235"/>
          <ac:picMkLst>
            <pc:docMk/>
            <pc:sldMk cId="3213258127" sldId="256"/>
            <ac:picMk id="2" creationId="{0C6573CF-E284-B103-FDA4-A986C397AC72}"/>
          </ac:picMkLst>
        </pc:picChg>
        <pc:picChg chg="del">
          <ac:chgData name="John Bennedick Quijano" userId="edb3d445-3dba-4f62-8077-bafdc7822d72" providerId="ADAL" clId="{24251DC9-E58B-47E7-A9E3-2E8AE0D45055}" dt="2023-11-08T12:41:29.667" v="234" actId="478"/>
          <ac:picMkLst>
            <pc:docMk/>
            <pc:sldMk cId="3213258127" sldId="256"/>
            <ac:picMk id="8" creationId="{1A63EED9-1623-4A2C-B345-AE11E3C0D442}"/>
          </ac:picMkLst>
        </pc:picChg>
      </pc:sldChg>
      <pc:sldChg chg="addSp delSp modSp">
        <pc:chgData name="John Bennedick Quijano" userId="edb3d445-3dba-4f62-8077-bafdc7822d72" providerId="ADAL" clId="{24251DC9-E58B-47E7-A9E3-2E8AE0D45055}" dt="2023-11-08T12:41:39.668" v="239"/>
        <pc:sldMkLst>
          <pc:docMk/>
          <pc:sldMk cId="1150216146" sldId="258"/>
        </pc:sldMkLst>
        <pc:picChg chg="add mod">
          <ac:chgData name="John Bennedick Quijano" userId="edb3d445-3dba-4f62-8077-bafdc7822d72" providerId="ADAL" clId="{24251DC9-E58B-47E7-A9E3-2E8AE0D45055}" dt="2023-11-08T12:41:39.668" v="239"/>
          <ac:picMkLst>
            <pc:docMk/>
            <pc:sldMk cId="1150216146" sldId="258"/>
            <ac:picMk id="3" creationId="{33F46950-81DA-02A6-5B42-33E10295E3DC}"/>
          </ac:picMkLst>
        </pc:picChg>
        <pc:picChg chg="del">
          <ac:chgData name="John Bennedick Quijano" userId="edb3d445-3dba-4f62-8077-bafdc7822d72" providerId="ADAL" clId="{24251DC9-E58B-47E7-A9E3-2E8AE0D45055}" dt="2023-11-08T12:41:39.609" v="238" actId="478"/>
          <ac:picMkLst>
            <pc:docMk/>
            <pc:sldMk cId="1150216146" sldId="258"/>
            <ac:picMk id="25" creationId="{96165550-8E1C-44A0-ABD2-AFA5153589FA}"/>
          </ac:picMkLst>
        </pc:picChg>
      </pc:sldChg>
      <pc:sldChg chg="addSp delSp modSp">
        <pc:chgData name="John Bennedick Quijano" userId="edb3d445-3dba-4f62-8077-bafdc7822d72" providerId="ADAL" clId="{24251DC9-E58B-47E7-A9E3-2E8AE0D45055}" dt="2023-11-08T12:41:41.723" v="241"/>
        <pc:sldMkLst>
          <pc:docMk/>
          <pc:sldMk cId="1542441515" sldId="259"/>
        </pc:sldMkLst>
        <pc:picChg chg="add mod">
          <ac:chgData name="John Bennedick Quijano" userId="edb3d445-3dba-4f62-8077-bafdc7822d72" providerId="ADAL" clId="{24251DC9-E58B-47E7-A9E3-2E8AE0D45055}" dt="2023-11-08T12:41:41.723" v="241"/>
          <ac:picMkLst>
            <pc:docMk/>
            <pc:sldMk cId="1542441515" sldId="259"/>
            <ac:picMk id="3" creationId="{5E9117C2-0734-94FD-4509-C32CBA817B5D}"/>
          </ac:picMkLst>
        </pc:picChg>
        <pc:picChg chg="del">
          <ac:chgData name="John Bennedick Quijano" userId="edb3d445-3dba-4f62-8077-bafdc7822d72" providerId="ADAL" clId="{24251DC9-E58B-47E7-A9E3-2E8AE0D45055}" dt="2023-11-08T12:41:41.551" v="240" actId="478"/>
          <ac:picMkLst>
            <pc:docMk/>
            <pc:sldMk cId="1542441515" sldId="259"/>
            <ac:picMk id="34" creationId="{27D4E2DD-C3BE-4219-AD79-CDFE4EF3D5E9}"/>
          </ac:picMkLst>
        </pc:picChg>
      </pc:sldChg>
      <pc:sldChg chg="addSp delSp modSp">
        <pc:chgData name="John Bennedick Quijano" userId="edb3d445-3dba-4f62-8077-bafdc7822d72" providerId="ADAL" clId="{24251DC9-E58B-47E7-A9E3-2E8AE0D45055}" dt="2023-11-10T11:02:15.563" v="254"/>
        <pc:sldMkLst>
          <pc:docMk/>
          <pc:sldMk cId="1853058795" sldId="260"/>
        </pc:sldMkLst>
        <pc:picChg chg="add mod">
          <ac:chgData name="John Bennedick Quijano" userId="edb3d445-3dba-4f62-8077-bafdc7822d72" providerId="ADAL" clId="{24251DC9-E58B-47E7-A9E3-2E8AE0D45055}" dt="2023-11-10T11:02:15.563" v="254"/>
          <ac:picMkLst>
            <pc:docMk/>
            <pc:sldMk cId="1853058795" sldId="260"/>
            <ac:picMk id="2" creationId="{EE8ACDDC-4FB7-BE73-0D35-A8486804D3FA}"/>
          </ac:picMkLst>
        </pc:picChg>
        <pc:picChg chg="del">
          <ac:chgData name="John Bennedick Quijano" userId="edb3d445-3dba-4f62-8077-bafdc7822d72" providerId="ADAL" clId="{24251DC9-E58B-47E7-A9E3-2E8AE0D45055}" dt="2023-11-10T11:02:14.873" v="253" actId="478"/>
          <ac:picMkLst>
            <pc:docMk/>
            <pc:sldMk cId="1853058795" sldId="260"/>
            <ac:picMk id="10" creationId="{408A2667-9295-48B0-8EF2-C1D12485FFEB}"/>
          </ac:picMkLst>
        </pc:picChg>
      </pc:sldChg>
      <pc:sldChg chg="addSp delSp modSp">
        <pc:chgData name="John Bennedick Quijano" userId="edb3d445-3dba-4f62-8077-bafdc7822d72" providerId="ADAL" clId="{24251DC9-E58B-47E7-A9E3-2E8AE0D45055}" dt="2023-11-10T11:02:17.802" v="256"/>
        <pc:sldMkLst>
          <pc:docMk/>
          <pc:sldMk cId="775456819" sldId="261"/>
        </pc:sldMkLst>
        <pc:picChg chg="add mod">
          <ac:chgData name="John Bennedick Quijano" userId="edb3d445-3dba-4f62-8077-bafdc7822d72" providerId="ADAL" clId="{24251DC9-E58B-47E7-A9E3-2E8AE0D45055}" dt="2023-11-10T11:02:17.802" v="256"/>
          <ac:picMkLst>
            <pc:docMk/>
            <pc:sldMk cId="775456819" sldId="261"/>
            <ac:picMk id="2" creationId="{FF2E93A9-C24C-EFA5-AACD-552E6F4172CD}"/>
          </ac:picMkLst>
        </pc:picChg>
        <pc:picChg chg="del">
          <ac:chgData name="John Bennedick Quijano" userId="edb3d445-3dba-4f62-8077-bafdc7822d72" providerId="ADAL" clId="{24251DC9-E58B-47E7-A9E3-2E8AE0D45055}" dt="2023-11-10T11:02:17.619" v="255" actId="478"/>
          <ac:picMkLst>
            <pc:docMk/>
            <pc:sldMk cId="775456819" sldId="261"/>
            <ac:picMk id="12" creationId="{266A5F52-4C49-4AB8-9579-682921681A38}"/>
          </ac:picMkLst>
        </pc:picChg>
      </pc:sldChg>
      <pc:sldChg chg="addSp delSp modSp">
        <pc:chgData name="John Bennedick Quijano" userId="edb3d445-3dba-4f62-8077-bafdc7822d72" providerId="ADAL" clId="{24251DC9-E58B-47E7-A9E3-2E8AE0D45055}" dt="2023-11-08T12:41:32.163" v="237"/>
        <pc:sldMkLst>
          <pc:docMk/>
          <pc:sldMk cId="3102905487" sldId="262"/>
        </pc:sldMkLst>
        <pc:picChg chg="add mod">
          <ac:chgData name="John Bennedick Quijano" userId="edb3d445-3dba-4f62-8077-bafdc7822d72" providerId="ADAL" clId="{24251DC9-E58B-47E7-A9E3-2E8AE0D45055}" dt="2023-11-08T12:41:32.163" v="237"/>
          <ac:picMkLst>
            <pc:docMk/>
            <pc:sldMk cId="3102905487" sldId="262"/>
            <ac:picMk id="2" creationId="{C428549C-90A2-BAF4-2EFE-4DC06204D00E}"/>
          </ac:picMkLst>
        </pc:picChg>
        <pc:picChg chg="del">
          <ac:chgData name="John Bennedick Quijano" userId="edb3d445-3dba-4f62-8077-bafdc7822d72" providerId="ADAL" clId="{24251DC9-E58B-47E7-A9E3-2E8AE0D45055}" dt="2023-11-08T12:41:32.007" v="236" actId="478"/>
          <ac:picMkLst>
            <pc:docMk/>
            <pc:sldMk cId="3102905487" sldId="262"/>
            <ac:picMk id="6" creationId="{67A9650D-0AB0-44A6-8FBB-3061423CF3D2}"/>
          </ac:picMkLst>
        </pc:picChg>
      </pc:sldChg>
      <pc:sldChg chg="addSp delSp modSp">
        <pc:chgData name="John Bennedick Quijano" userId="edb3d445-3dba-4f62-8077-bafdc7822d72" providerId="ADAL" clId="{24251DC9-E58B-47E7-A9E3-2E8AE0D45055}" dt="2023-11-08T12:41:44.616" v="243"/>
        <pc:sldMkLst>
          <pc:docMk/>
          <pc:sldMk cId="2315205739" sldId="263"/>
        </pc:sldMkLst>
        <pc:picChg chg="add mod">
          <ac:chgData name="John Bennedick Quijano" userId="edb3d445-3dba-4f62-8077-bafdc7822d72" providerId="ADAL" clId="{24251DC9-E58B-47E7-A9E3-2E8AE0D45055}" dt="2023-11-08T12:41:44.616" v="243"/>
          <ac:picMkLst>
            <pc:docMk/>
            <pc:sldMk cId="2315205739" sldId="263"/>
            <ac:picMk id="2" creationId="{DC15752F-9F71-436E-3F4B-E594764D3110}"/>
          </ac:picMkLst>
        </pc:picChg>
        <pc:picChg chg="del">
          <ac:chgData name="John Bennedick Quijano" userId="edb3d445-3dba-4f62-8077-bafdc7822d72" providerId="ADAL" clId="{24251DC9-E58B-47E7-A9E3-2E8AE0D45055}" dt="2023-11-08T12:41:44.445" v="242" actId="478"/>
          <ac:picMkLst>
            <pc:docMk/>
            <pc:sldMk cId="2315205739" sldId="263"/>
            <ac:picMk id="20" creationId="{BB6B961D-BA4A-4527-AAA5-01E3BDAB9F90}"/>
          </ac:picMkLst>
        </pc:picChg>
      </pc:sldChg>
      <pc:sldChg chg="addSp delSp modSp">
        <pc:chgData name="John Bennedick Quijano" userId="edb3d445-3dba-4f62-8077-bafdc7822d72" providerId="ADAL" clId="{24251DC9-E58B-47E7-A9E3-2E8AE0D45055}" dt="2023-11-08T12:41:48.323" v="245"/>
        <pc:sldMkLst>
          <pc:docMk/>
          <pc:sldMk cId="1993021832" sldId="264"/>
        </pc:sldMkLst>
        <pc:picChg chg="add mod">
          <ac:chgData name="John Bennedick Quijano" userId="edb3d445-3dba-4f62-8077-bafdc7822d72" providerId="ADAL" clId="{24251DC9-E58B-47E7-A9E3-2E8AE0D45055}" dt="2023-11-08T12:41:48.323" v="245"/>
          <ac:picMkLst>
            <pc:docMk/>
            <pc:sldMk cId="1993021832" sldId="264"/>
            <ac:picMk id="2" creationId="{53890EE3-89A3-0EC2-BD81-2CA797D1FE9A}"/>
          </ac:picMkLst>
        </pc:picChg>
        <pc:picChg chg="del">
          <ac:chgData name="John Bennedick Quijano" userId="edb3d445-3dba-4f62-8077-bafdc7822d72" providerId="ADAL" clId="{24251DC9-E58B-47E7-A9E3-2E8AE0D45055}" dt="2023-11-08T12:41:48.260" v="244" actId="478"/>
          <ac:picMkLst>
            <pc:docMk/>
            <pc:sldMk cId="1993021832" sldId="264"/>
            <ac:picMk id="25" creationId="{96165550-8E1C-44A0-ABD2-AFA5153589FA}"/>
          </ac:picMkLst>
        </pc:picChg>
      </pc:sldChg>
      <pc:sldChg chg="addSp delSp modSp">
        <pc:chgData name="John Bennedick Quijano" userId="edb3d445-3dba-4f62-8077-bafdc7822d72" providerId="ADAL" clId="{24251DC9-E58B-47E7-A9E3-2E8AE0D45055}" dt="2023-11-08T12:41:50.239" v="247"/>
        <pc:sldMkLst>
          <pc:docMk/>
          <pc:sldMk cId="3976686442" sldId="265"/>
        </pc:sldMkLst>
        <pc:picChg chg="add mod">
          <ac:chgData name="John Bennedick Quijano" userId="edb3d445-3dba-4f62-8077-bafdc7822d72" providerId="ADAL" clId="{24251DC9-E58B-47E7-A9E3-2E8AE0D45055}" dt="2023-11-08T12:41:50.239" v="247"/>
          <ac:picMkLst>
            <pc:docMk/>
            <pc:sldMk cId="3976686442" sldId="265"/>
            <ac:picMk id="2" creationId="{F3A94910-4D5C-A928-85E4-D11CFD0DD343}"/>
          </ac:picMkLst>
        </pc:picChg>
        <pc:picChg chg="del">
          <ac:chgData name="John Bennedick Quijano" userId="edb3d445-3dba-4f62-8077-bafdc7822d72" providerId="ADAL" clId="{24251DC9-E58B-47E7-A9E3-2E8AE0D45055}" dt="2023-11-08T12:41:50.066" v="246" actId="478"/>
          <ac:picMkLst>
            <pc:docMk/>
            <pc:sldMk cId="3976686442" sldId="265"/>
            <ac:picMk id="25" creationId="{96165550-8E1C-44A0-ABD2-AFA5153589FA}"/>
          </ac:picMkLst>
        </pc:picChg>
      </pc:sldChg>
      <pc:sldChg chg="addSp delSp modSp">
        <pc:chgData name="John Bennedick Quijano" userId="edb3d445-3dba-4f62-8077-bafdc7822d72" providerId="ADAL" clId="{24251DC9-E58B-47E7-A9E3-2E8AE0D45055}" dt="2023-11-08T12:41:53.930" v="249"/>
        <pc:sldMkLst>
          <pc:docMk/>
          <pc:sldMk cId="2602448101" sldId="267"/>
        </pc:sldMkLst>
        <pc:picChg chg="add mod">
          <ac:chgData name="John Bennedick Quijano" userId="edb3d445-3dba-4f62-8077-bafdc7822d72" providerId="ADAL" clId="{24251DC9-E58B-47E7-A9E3-2E8AE0D45055}" dt="2023-11-08T12:41:53.930" v="249"/>
          <ac:picMkLst>
            <pc:docMk/>
            <pc:sldMk cId="2602448101" sldId="267"/>
            <ac:picMk id="2" creationId="{4B38824E-29C6-A4E6-F549-A97365911E7C}"/>
          </ac:picMkLst>
        </pc:picChg>
        <pc:picChg chg="del">
          <ac:chgData name="John Bennedick Quijano" userId="edb3d445-3dba-4f62-8077-bafdc7822d72" providerId="ADAL" clId="{24251DC9-E58B-47E7-A9E3-2E8AE0D45055}" dt="2023-11-08T12:41:53.842" v="248" actId="478"/>
          <ac:picMkLst>
            <pc:docMk/>
            <pc:sldMk cId="2602448101" sldId="267"/>
            <ac:picMk id="25" creationId="{96165550-8E1C-44A0-ABD2-AFA5153589FA}"/>
          </ac:picMkLst>
        </pc:picChg>
      </pc:sldChg>
      <pc:sldChg chg="addSp delSp modSp">
        <pc:chgData name="John Bennedick Quijano" userId="edb3d445-3dba-4f62-8077-bafdc7822d72" providerId="ADAL" clId="{24251DC9-E58B-47E7-A9E3-2E8AE0D45055}" dt="2023-11-10T11:02:13.471" v="252"/>
        <pc:sldMkLst>
          <pc:docMk/>
          <pc:sldMk cId="1856131142" sldId="268"/>
        </pc:sldMkLst>
        <pc:picChg chg="add mod">
          <ac:chgData name="John Bennedick Quijano" userId="edb3d445-3dba-4f62-8077-bafdc7822d72" providerId="ADAL" clId="{24251DC9-E58B-47E7-A9E3-2E8AE0D45055}" dt="2023-11-10T11:02:13.471" v="252"/>
          <ac:picMkLst>
            <pc:docMk/>
            <pc:sldMk cId="1856131142" sldId="268"/>
            <ac:picMk id="2" creationId="{44E49756-EE7A-4585-84E1-A7B0931A1A62}"/>
          </ac:picMkLst>
        </pc:picChg>
        <pc:picChg chg="del">
          <ac:chgData name="John Bennedick Quijano" userId="edb3d445-3dba-4f62-8077-bafdc7822d72" providerId="ADAL" clId="{24251DC9-E58B-47E7-A9E3-2E8AE0D45055}" dt="2023-11-10T11:02:11.502" v="251" actId="478"/>
          <ac:picMkLst>
            <pc:docMk/>
            <pc:sldMk cId="1856131142" sldId="268"/>
            <ac:picMk id="25" creationId="{96165550-8E1C-44A0-ABD2-AFA5153589FA}"/>
          </ac:picMkLst>
        </pc:picChg>
      </pc:sldChg>
      <pc:sldChg chg="addSp delSp modSp">
        <pc:chgData name="John Bennedick Quijano" userId="edb3d445-3dba-4f62-8077-bafdc7822d72" providerId="ADAL" clId="{24251DC9-E58B-47E7-A9E3-2E8AE0D45055}" dt="2023-11-08T12:41:22.998" v="233"/>
        <pc:sldMkLst>
          <pc:docMk/>
          <pc:sldMk cId="1023492096" sldId="269"/>
        </pc:sldMkLst>
        <pc:picChg chg="add mod">
          <ac:chgData name="John Bennedick Quijano" userId="edb3d445-3dba-4f62-8077-bafdc7822d72" providerId="ADAL" clId="{24251DC9-E58B-47E7-A9E3-2E8AE0D45055}" dt="2023-11-08T12:41:22.998" v="233"/>
          <ac:picMkLst>
            <pc:docMk/>
            <pc:sldMk cId="1023492096" sldId="269"/>
            <ac:picMk id="2" creationId="{6E7A287D-EBFF-B584-DD10-002453CDEBE1}"/>
          </ac:picMkLst>
        </pc:picChg>
        <pc:picChg chg="del">
          <ac:chgData name="John Bennedick Quijano" userId="edb3d445-3dba-4f62-8077-bafdc7822d72" providerId="ADAL" clId="{24251DC9-E58B-47E7-A9E3-2E8AE0D45055}" dt="2023-11-08T12:41:09.433" v="180" actId="478"/>
          <ac:picMkLst>
            <pc:docMk/>
            <pc:sldMk cId="1023492096" sldId="269"/>
            <ac:picMk id="25" creationId="{96165550-8E1C-44A0-ABD2-AFA5153589FA}"/>
          </ac:picMkLst>
        </pc:picChg>
      </pc:sldChg>
      <pc:sldChg chg="addSp delSp modSp add mod ord setBg">
        <pc:chgData name="John Bennedick Quijano" userId="edb3d445-3dba-4f62-8077-bafdc7822d72" providerId="ADAL" clId="{24251DC9-E58B-47E7-A9E3-2E8AE0D45055}" dt="2023-11-09T09:38:27.603" v="250" actId="1076"/>
        <pc:sldMkLst>
          <pc:docMk/>
          <pc:sldMk cId="240975515" sldId="270"/>
        </pc:sldMkLst>
        <pc:spChg chg="mod">
          <ac:chgData name="John Bennedick Quijano" userId="edb3d445-3dba-4f62-8077-bafdc7822d72" providerId="ADAL" clId="{24251DC9-E58B-47E7-A9E3-2E8AE0D45055}" dt="2023-11-09T09:38:27.603" v="250" actId="1076"/>
          <ac:spMkLst>
            <pc:docMk/>
            <pc:sldMk cId="240975515" sldId="270"/>
            <ac:spMk id="4" creationId="{7CE7D85D-2389-47E6-9DC1-F12E18815E0E}"/>
          </ac:spMkLst>
        </pc:spChg>
        <pc:spChg chg="del mod">
          <ac:chgData name="John Bennedick Quijano" userId="edb3d445-3dba-4f62-8077-bafdc7822d72" providerId="ADAL" clId="{24251DC9-E58B-47E7-A9E3-2E8AE0D45055}" dt="2023-11-08T12:40:23.219" v="8" actId="478"/>
          <ac:spMkLst>
            <pc:docMk/>
            <pc:sldMk cId="240975515" sldId="270"/>
            <ac:spMk id="5" creationId="{E9205CCE-EE1C-46A2-9245-E329993EF823}"/>
          </ac:spMkLst>
        </pc:spChg>
        <pc:spChg chg="add del mod">
          <ac:chgData name="John Bennedick Quijano" userId="edb3d445-3dba-4f62-8077-bafdc7822d72" providerId="ADAL" clId="{24251DC9-E58B-47E7-A9E3-2E8AE0D45055}" dt="2023-11-08T12:40:24.609" v="9" actId="478"/>
          <ac:spMkLst>
            <pc:docMk/>
            <pc:sldMk cId="240975515" sldId="270"/>
            <ac:spMk id="7" creationId="{F21620A4-83E5-9853-3D7E-EE285572F097}"/>
          </ac:spMkLst>
        </pc:spChg>
        <pc:picChg chg="add del">
          <ac:chgData name="John Bennedick Quijano" userId="edb3d445-3dba-4f62-8077-bafdc7822d72" providerId="ADAL" clId="{24251DC9-E58B-47E7-A9E3-2E8AE0D45055}" dt="2023-11-08T12:40:12.667" v="6" actId="478"/>
          <ac:picMkLst>
            <pc:docMk/>
            <pc:sldMk cId="240975515" sldId="270"/>
            <ac:picMk id="3" creationId="{8B5E8CE3-5458-6BB0-45F0-C008B3B25DCE}"/>
          </ac:picMkLst>
        </pc:picChg>
        <pc:picChg chg="del">
          <ac:chgData name="John Bennedick Quijano" userId="edb3d445-3dba-4f62-8077-bafdc7822d72" providerId="ADAL" clId="{24251DC9-E58B-47E7-A9E3-2E8AE0D45055}" dt="2023-11-08T12:40:41.535" v="53" actId="478"/>
          <ac:picMkLst>
            <pc:docMk/>
            <pc:sldMk cId="240975515" sldId="270"/>
            <ac:picMk id="8" creationId="{1A63EED9-1623-4A2C-B345-AE11E3C0D442}"/>
          </ac:picMkLst>
        </pc:picChg>
        <pc:picChg chg="add mod">
          <ac:chgData name="John Bennedick Quijano" userId="edb3d445-3dba-4f62-8077-bafdc7822d72" providerId="ADAL" clId="{24251DC9-E58B-47E7-A9E3-2E8AE0D45055}" dt="2023-11-08T12:41:07.079" v="179" actId="14100"/>
          <ac:picMkLst>
            <pc:docMk/>
            <pc:sldMk cId="240975515" sldId="270"/>
            <ac:picMk id="1026" creationId="{7D26BBC9-E157-E099-791B-16F014F48E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6D197-1A69-4747-A94E-EA39EEE94B28}" type="datetimeFigureOut">
              <a:rPr lang="en-PH" smtClean="0"/>
              <a:t>10/11/2023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713F3-9532-4B9D-90FB-1A65420B8F50}" type="slidenum">
              <a:rPr lang="en-PH" smtClean="0"/>
              <a:t>‹#›</a:t>
            </a:fld>
            <a:endParaRPr lang="en-PH"/>
          </a:p>
        </p:txBody>
      </p:sp>
    </p:spTree>
    <p:extLst>
      <p:ext uri="{BB962C8B-B14F-4D97-AF65-F5344CB8AC3E}">
        <p14:creationId xmlns:p14="http://schemas.microsoft.com/office/powerpoint/2010/main" val="177298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PH" dirty="0"/>
              <a:t>OTU/ASV table and environmental parameters will be used for ecological statistics</a:t>
            </a:r>
          </a:p>
          <a:p>
            <a:pPr marL="228600" indent="-228600">
              <a:buAutoNum type="arabicPeriod"/>
            </a:pPr>
            <a:r>
              <a:rPr lang="en-PH" dirty="0"/>
              <a:t>Alpha and beta diversity metrics will be computed from the site-species abundance table (OTU table)</a:t>
            </a:r>
          </a:p>
          <a:p>
            <a:pPr marL="228600" indent="-228600">
              <a:buAutoNum type="arabicPeriod"/>
            </a:pPr>
            <a:r>
              <a:rPr lang="en-PH" dirty="0"/>
              <a:t>Beta diversity metrics will be used for clustering of sites based on composition while environmental parameters will be standardized then Euclidean distance will be computed for clustering based on environmental conditions (clusters will be shown in dendrograms and ordination plots)</a:t>
            </a:r>
          </a:p>
          <a:p>
            <a:pPr marL="228600" indent="-228600">
              <a:buAutoNum type="arabicPeriod"/>
            </a:pPr>
            <a:r>
              <a:rPr lang="en-PH" dirty="0"/>
              <a:t>After knowing the discontinuities in data (i.e., clusters), significance testing for alpha diversity and beta diversity between and among clusters will be done</a:t>
            </a:r>
          </a:p>
          <a:p>
            <a:pPr marL="228600" indent="-228600">
              <a:buAutoNum type="arabicPeriod"/>
            </a:pPr>
            <a:r>
              <a:rPr lang="en-PH" dirty="0"/>
              <a:t>Then, analysis of similarity percentages, correlogram and linear regression will be done for further data exploration</a:t>
            </a:r>
          </a:p>
        </p:txBody>
      </p:sp>
      <p:sp>
        <p:nvSpPr>
          <p:cNvPr id="4" name="Slide Number Placeholder 3"/>
          <p:cNvSpPr>
            <a:spLocks noGrp="1"/>
          </p:cNvSpPr>
          <p:nvPr>
            <p:ph type="sldNum" sz="quarter" idx="5"/>
          </p:nvPr>
        </p:nvSpPr>
        <p:spPr/>
        <p:txBody>
          <a:bodyPr/>
          <a:lstStyle/>
          <a:p>
            <a:fld id="{1E4713F3-9532-4B9D-90FB-1A65420B8F50}" type="slidenum">
              <a:rPr lang="en-PH" smtClean="0"/>
              <a:t>2</a:t>
            </a:fld>
            <a:endParaRPr lang="en-PH"/>
          </a:p>
        </p:txBody>
      </p:sp>
    </p:spTree>
    <p:extLst>
      <p:ext uri="{BB962C8B-B14F-4D97-AF65-F5344CB8AC3E}">
        <p14:creationId xmlns:p14="http://schemas.microsoft.com/office/powerpoint/2010/main" val="283962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environmental microbiome research, samples are usually extracted in gradients (e.g., low salinity to high salinity). Using the information from the measured environmental parameters and community composition, we can assign clusters and compare them with each other then see the possible drivers of difference between or among the clusters</a:t>
            </a:r>
            <a:endParaRPr lang="en-PH" dirty="0"/>
          </a:p>
        </p:txBody>
      </p:sp>
      <p:sp>
        <p:nvSpPr>
          <p:cNvPr id="4" name="Slide Number Placeholder 3"/>
          <p:cNvSpPr>
            <a:spLocks noGrp="1"/>
          </p:cNvSpPr>
          <p:nvPr>
            <p:ph type="sldNum" sz="quarter" idx="5"/>
          </p:nvPr>
        </p:nvSpPr>
        <p:spPr/>
        <p:txBody>
          <a:bodyPr/>
          <a:lstStyle/>
          <a:p>
            <a:fld id="{1E4713F3-9532-4B9D-90FB-1A65420B8F50}" type="slidenum">
              <a:rPr lang="en-PH" smtClean="0"/>
              <a:t>7</a:t>
            </a:fld>
            <a:endParaRPr lang="en-PH"/>
          </a:p>
        </p:txBody>
      </p:sp>
    </p:spTree>
    <p:extLst>
      <p:ext uri="{BB962C8B-B14F-4D97-AF65-F5344CB8AC3E}">
        <p14:creationId xmlns:p14="http://schemas.microsoft.com/office/powerpoint/2010/main" val="1209248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829D-08A7-46C9-9F58-5F644295A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2BA9A1-9DCE-4D60-AA98-178ACEE53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76362FC9-146D-4D17-981F-546DEF9A3563}"/>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5" name="Footer Placeholder 4">
            <a:extLst>
              <a:ext uri="{FF2B5EF4-FFF2-40B4-BE49-F238E27FC236}">
                <a16:creationId xmlns:a16="http://schemas.microsoft.com/office/drawing/2014/main" id="{6CECA146-B6BF-4CEE-BC51-3FF49F28DF9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7E3C044-CEB2-4EC0-A3C1-D70896C48758}"/>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0185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DCA9-9C5B-4E53-BC51-E88F2E5C08F6}"/>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32C056C-430D-4C4C-AE6A-F419098F68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7BFD07A-350C-46BD-AAE1-6174B9B981B6}"/>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5" name="Footer Placeholder 4">
            <a:extLst>
              <a:ext uri="{FF2B5EF4-FFF2-40B4-BE49-F238E27FC236}">
                <a16:creationId xmlns:a16="http://schemas.microsoft.com/office/drawing/2014/main" id="{B7600733-2743-47B1-B54E-DCEEF0DA068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C9CE529-DC8E-4288-8620-22CA4588661C}"/>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8123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BCBD7-F1C9-494F-A8DE-6474AB1275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CE28C43-EF4F-4DE1-A5DC-2D5F322FDB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2383DC97-B10E-4C80-A699-660177052E7E}"/>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5" name="Footer Placeholder 4">
            <a:extLst>
              <a:ext uri="{FF2B5EF4-FFF2-40B4-BE49-F238E27FC236}">
                <a16:creationId xmlns:a16="http://schemas.microsoft.com/office/drawing/2014/main" id="{4A6F1BA3-5A72-471F-9A4A-D777A1854BF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9736B84-4A62-414A-A445-0913E406B29C}"/>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18942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BE60-C29F-4774-890B-A252A1AC96E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99AF211-EA5E-4B61-8A62-D71B015066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0F80DFF-9E9B-42C5-9C99-F02D40EAFBAB}"/>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5" name="Footer Placeholder 4">
            <a:extLst>
              <a:ext uri="{FF2B5EF4-FFF2-40B4-BE49-F238E27FC236}">
                <a16:creationId xmlns:a16="http://schemas.microsoft.com/office/drawing/2014/main" id="{DDF627EB-ED84-4147-B56B-5D637D5366A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7C5F5BB-3FED-415F-9162-AB38943E76F6}"/>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04067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1B44-9BEC-40AA-BDA8-BF456D7EF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593F657-8160-4C22-9D94-DF6B850F5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A55C2-A075-4CF5-B0E3-047F83EFEB31}"/>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5" name="Footer Placeholder 4">
            <a:extLst>
              <a:ext uri="{FF2B5EF4-FFF2-40B4-BE49-F238E27FC236}">
                <a16:creationId xmlns:a16="http://schemas.microsoft.com/office/drawing/2014/main" id="{45C499CB-F80F-47E3-B25C-1E3D715AA38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A658B40-6213-4D00-8777-4F221F7E160E}"/>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34341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5429-C821-4B6C-B34A-8A05080FC95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85D2E73-8CE5-4FD0-B052-E245E7C89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B21130D-0391-48A8-8414-F98EE21374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26E764FA-F403-4BD1-BDFA-16B70E5F093A}"/>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6" name="Footer Placeholder 5">
            <a:extLst>
              <a:ext uri="{FF2B5EF4-FFF2-40B4-BE49-F238E27FC236}">
                <a16:creationId xmlns:a16="http://schemas.microsoft.com/office/drawing/2014/main" id="{D262DB2A-0E02-4C91-A231-C18617818C7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CB70BE4-6B4F-44FB-9530-620E5858EA99}"/>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52215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CFBB-C2CF-4687-A4FB-99B00480FB10}"/>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B8DE55A-32DA-42F6-9380-A31A317B9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4CDD20-9D58-4817-9F1D-C59C0528C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BA838EE-79EC-40A6-839C-CBAB47D8D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50A40-3524-423D-B700-820C91E7C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E1D3BC1-DAE9-435F-92A8-A1C8417927FE}"/>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8" name="Footer Placeholder 7">
            <a:extLst>
              <a:ext uri="{FF2B5EF4-FFF2-40B4-BE49-F238E27FC236}">
                <a16:creationId xmlns:a16="http://schemas.microsoft.com/office/drawing/2014/main" id="{73823F35-1B9D-4A06-A86E-9F12A0E89F9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3FA88890-3F47-433A-A91F-DC6B867E3B7A}"/>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416922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E6A3-9FC9-43D2-BE77-912CA4AD9F80}"/>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98FEEF9-F92E-44FE-A029-387957EBDF1B}"/>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4" name="Footer Placeholder 3">
            <a:extLst>
              <a:ext uri="{FF2B5EF4-FFF2-40B4-BE49-F238E27FC236}">
                <a16:creationId xmlns:a16="http://schemas.microsoft.com/office/drawing/2014/main" id="{548FD6EE-695C-4D93-B86B-6E0A7F5AB93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CBE470E-7F23-4F0D-AE38-349BEE182764}"/>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134477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E809B-B203-40C3-B5E5-665136CDD78C}"/>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3" name="Footer Placeholder 2">
            <a:extLst>
              <a:ext uri="{FF2B5EF4-FFF2-40B4-BE49-F238E27FC236}">
                <a16:creationId xmlns:a16="http://schemas.microsoft.com/office/drawing/2014/main" id="{13627F5D-69FC-4AA1-8C23-977CC2D31C0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082E56-9250-448B-B0AE-7F89B7F7853D}"/>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369877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AB80-CD17-49B9-B6CD-21FC2E2EEA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6AD7A8F-B61D-48A8-8D7E-D78B2464B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1244614-1ED7-4E28-BF9B-FDDC262FE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224C9-FD11-454E-9FED-6246A2B0958A}"/>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6" name="Footer Placeholder 5">
            <a:extLst>
              <a:ext uri="{FF2B5EF4-FFF2-40B4-BE49-F238E27FC236}">
                <a16:creationId xmlns:a16="http://schemas.microsoft.com/office/drawing/2014/main" id="{35D40548-7EE0-4639-B829-4B6F00AC4F0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0CA242C-F0F8-43DC-9E4F-491F4F3FD047}"/>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62896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7578-ADB3-4D82-A1EA-F13D94632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871B174-1210-433C-B808-0AA097A32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1C2EDAFC-2BB5-44FB-892B-9DD1663DA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D5AFED-A000-4E0E-BF5D-1C683DC06111}"/>
              </a:ext>
            </a:extLst>
          </p:cNvPr>
          <p:cNvSpPr>
            <a:spLocks noGrp="1"/>
          </p:cNvSpPr>
          <p:nvPr>
            <p:ph type="dt" sz="half" idx="10"/>
          </p:nvPr>
        </p:nvSpPr>
        <p:spPr/>
        <p:txBody>
          <a:bodyPr/>
          <a:lstStyle/>
          <a:p>
            <a:fld id="{CEC27E43-7941-4304-ADAD-00C73980A2AA}" type="datetimeFigureOut">
              <a:rPr lang="en-PH" smtClean="0"/>
              <a:t>10/11/2023</a:t>
            </a:fld>
            <a:endParaRPr lang="en-PH"/>
          </a:p>
        </p:txBody>
      </p:sp>
      <p:sp>
        <p:nvSpPr>
          <p:cNvPr id="6" name="Footer Placeholder 5">
            <a:extLst>
              <a:ext uri="{FF2B5EF4-FFF2-40B4-BE49-F238E27FC236}">
                <a16:creationId xmlns:a16="http://schemas.microsoft.com/office/drawing/2014/main" id="{D4321BE3-A774-42EC-8CAB-70F195C6A4F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4886684-CCB8-4192-AC9C-63F8FCEC8C7A}"/>
              </a:ext>
            </a:extLst>
          </p:cNvPr>
          <p:cNvSpPr>
            <a:spLocks noGrp="1"/>
          </p:cNvSpPr>
          <p:nvPr>
            <p:ph type="sldNum" sz="quarter" idx="12"/>
          </p:nvPr>
        </p:nvSpPr>
        <p:spPr/>
        <p:txBody>
          <a:bodyPr/>
          <a:lstStyle/>
          <a:p>
            <a:fld id="{64A28DF6-6FBC-4005-8FB3-38B7C4C6495D}" type="slidenum">
              <a:rPr lang="en-PH" smtClean="0"/>
              <a:t>‹#›</a:t>
            </a:fld>
            <a:endParaRPr lang="en-PH"/>
          </a:p>
        </p:txBody>
      </p:sp>
    </p:spTree>
    <p:extLst>
      <p:ext uri="{BB962C8B-B14F-4D97-AF65-F5344CB8AC3E}">
        <p14:creationId xmlns:p14="http://schemas.microsoft.com/office/powerpoint/2010/main" val="2264961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C984C-3552-4DE8-A68E-6F1839D71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EABA5CB-0C1F-4827-9BE1-C569AC2C1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3C4F136-3B22-48B9-BE1E-20A9C01FF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27E43-7941-4304-ADAD-00C73980A2AA}" type="datetimeFigureOut">
              <a:rPr lang="en-PH" smtClean="0"/>
              <a:t>10/11/2023</a:t>
            </a:fld>
            <a:endParaRPr lang="en-PH"/>
          </a:p>
        </p:txBody>
      </p:sp>
      <p:sp>
        <p:nvSpPr>
          <p:cNvPr id="5" name="Footer Placeholder 4">
            <a:extLst>
              <a:ext uri="{FF2B5EF4-FFF2-40B4-BE49-F238E27FC236}">
                <a16:creationId xmlns:a16="http://schemas.microsoft.com/office/drawing/2014/main" id="{03799E51-9A91-4107-BD43-9BFF7B84C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252F14E-DF90-41F2-94DB-0FAEF1529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28DF6-6FBC-4005-8FB3-38B7C4C6495D}" type="slidenum">
              <a:rPr lang="en-PH" smtClean="0"/>
              <a:t>‹#›</a:t>
            </a:fld>
            <a:endParaRPr lang="en-PH"/>
          </a:p>
        </p:txBody>
      </p:sp>
    </p:spTree>
    <p:extLst>
      <p:ext uri="{BB962C8B-B14F-4D97-AF65-F5344CB8AC3E}">
        <p14:creationId xmlns:p14="http://schemas.microsoft.com/office/powerpoint/2010/main" val="355248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864"/>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2337193"/>
            <a:ext cx="10515600" cy="1325563"/>
          </a:xfrm>
        </p:spPr>
        <p:txBody>
          <a:bodyPr>
            <a:normAutofit/>
          </a:bodyPr>
          <a:lstStyle/>
          <a:p>
            <a:pPr algn="ctr"/>
            <a:r>
              <a:rPr lang="en-PH" sz="4800" dirty="0">
                <a:solidFill>
                  <a:schemeClr val="bg1"/>
                </a:solidFill>
                <a:latin typeface="Arial" panose="020B0604020202020204" pitchFamily="34" charset="0"/>
                <a:cs typeface="Arial" panose="020B0604020202020204" pitchFamily="34" charset="0"/>
              </a:rPr>
              <a:t>Ecological statistics, reiteration</a:t>
            </a:r>
          </a:p>
        </p:txBody>
      </p:sp>
      <p:pic>
        <p:nvPicPr>
          <p:cNvPr id="1026" name="Picture 2">
            <a:extLst>
              <a:ext uri="{FF2B5EF4-FFF2-40B4-BE49-F238E27FC236}">
                <a16:creationId xmlns:a16="http://schemas.microsoft.com/office/drawing/2014/main" id="{7D26BBC9-E157-E099-791B-16F014F48ECC}"/>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75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Unconstrained ordination</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1"/>
            <a:ext cx="10515600" cy="1029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Relies on the information of a single dataset (similarity or dissimilarity metric)</a:t>
            </a:r>
          </a:p>
        </p:txBody>
      </p:sp>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3502475"/>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Common types:</a:t>
            </a:r>
          </a:p>
          <a:p>
            <a:r>
              <a:rPr lang="en-PH" sz="2000" dirty="0">
                <a:solidFill>
                  <a:schemeClr val="accent1">
                    <a:lumMod val="50000"/>
                  </a:schemeClr>
                </a:solidFill>
              </a:rPr>
              <a:t>PCA</a:t>
            </a:r>
          </a:p>
          <a:p>
            <a:r>
              <a:rPr lang="en-PH" sz="2000" dirty="0" err="1">
                <a:solidFill>
                  <a:schemeClr val="accent1">
                    <a:lumMod val="50000"/>
                  </a:schemeClr>
                </a:solidFill>
              </a:rPr>
              <a:t>PCoA</a:t>
            </a:r>
            <a:endParaRPr lang="en-PH" sz="2000" dirty="0">
              <a:solidFill>
                <a:schemeClr val="accent1">
                  <a:lumMod val="50000"/>
                </a:schemeClr>
              </a:solidFill>
            </a:endParaRPr>
          </a:p>
          <a:p>
            <a:r>
              <a:rPr lang="en-PH" sz="2000" dirty="0">
                <a:solidFill>
                  <a:schemeClr val="accent1">
                    <a:lumMod val="50000"/>
                  </a:schemeClr>
                </a:solidFill>
              </a:rPr>
              <a:t>NMDS</a:t>
            </a:r>
          </a:p>
        </p:txBody>
      </p:sp>
      <p:pic>
        <p:nvPicPr>
          <p:cNvPr id="2" name="Picture 2">
            <a:extLst>
              <a:ext uri="{FF2B5EF4-FFF2-40B4-BE49-F238E27FC236}">
                <a16:creationId xmlns:a16="http://schemas.microsoft.com/office/drawing/2014/main" id="{4B38824E-29C6-A4E6-F549-A97365911E7C}"/>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44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Constrained ordination</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0"/>
            <a:ext cx="10515600" cy="1560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Uses the matrix of the one being clustered and a matrix of explanatory variables (2 matrices) providing a constraint where to group or divide the data of the first matrix</a:t>
            </a:r>
          </a:p>
        </p:txBody>
      </p:sp>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4039503"/>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Common types:</a:t>
            </a:r>
          </a:p>
          <a:p>
            <a:r>
              <a:rPr lang="en-PH" sz="2000" dirty="0">
                <a:solidFill>
                  <a:schemeClr val="accent1">
                    <a:lumMod val="50000"/>
                  </a:schemeClr>
                </a:solidFill>
              </a:rPr>
              <a:t>RDA</a:t>
            </a:r>
          </a:p>
          <a:p>
            <a:r>
              <a:rPr lang="en-PH" sz="2000" dirty="0" err="1">
                <a:solidFill>
                  <a:schemeClr val="accent1">
                    <a:lumMod val="50000"/>
                  </a:schemeClr>
                </a:solidFill>
              </a:rPr>
              <a:t>db</a:t>
            </a:r>
            <a:r>
              <a:rPr lang="en-PH" sz="2000" dirty="0">
                <a:solidFill>
                  <a:schemeClr val="accent1">
                    <a:lumMod val="50000"/>
                  </a:schemeClr>
                </a:solidFill>
              </a:rPr>
              <a:t>-RDA</a:t>
            </a:r>
          </a:p>
          <a:p>
            <a:r>
              <a:rPr lang="en-PH" sz="2000" dirty="0">
                <a:solidFill>
                  <a:schemeClr val="accent1">
                    <a:lumMod val="50000"/>
                  </a:schemeClr>
                </a:solidFill>
              </a:rPr>
              <a:t>CCA</a:t>
            </a:r>
          </a:p>
        </p:txBody>
      </p:sp>
      <p:pic>
        <p:nvPicPr>
          <p:cNvPr id="2" name="Picture 2">
            <a:extLst>
              <a:ext uri="{FF2B5EF4-FFF2-40B4-BE49-F238E27FC236}">
                <a16:creationId xmlns:a16="http://schemas.microsoft.com/office/drawing/2014/main" id="{44E49756-EE7A-4585-84E1-A7B0931A1A62}"/>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31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17687"/>
            <a:ext cx="10515600" cy="1325563"/>
          </a:xfrm>
        </p:spPr>
        <p:txBody>
          <a:bodyPr>
            <a:normAutofit/>
          </a:bodyPr>
          <a:lstStyle/>
          <a:p>
            <a:r>
              <a:rPr lang="en-US" sz="4800" dirty="0">
                <a:solidFill>
                  <a:schemeClr val="accent1">
                    <a:lumMod val="50000"/>
                  </a:schemeClr>
                </a:solidFill>
              </a:rPr>
              <a:t>Statistical tests/data exploration</a:t>
            </a:r>
            <a:endParaRPr lang="en-PH" sz="4800" dirty="0">
              <a:solidFill>
                <a:schemeClr val="accent1">
                  <a:lumMod val="50000"/>
                </a:schemeClr>
              </a:solidFill>
            </a:endParaRP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1057275" y="2738437"/>
            <a:ext cx="2390775" cy="523875"/>
          </a:xfrm>
        </p:spPr>
        <p:txBody>
          <a:bodyPr>
            <a:normAutofit/>
          </a:bodyPr>
          <a:lstStyle/>
          <a:p>
            <a:pPr marL="0" indent="0">
              <a:buNone/>
            </a:pPr>
            <a:r>
              <a:rPr lang="en-US" sz="2000" dirty="0">
                <a:solidFill>
                  <a:schemeClr val="accent1">
                    <a:lumMod val="50000"/>
                  </a:schemeClr>
                </a:solidFill>
              </a:rPr>
              <a:t>for alpha diversity</a:t>
            </a:r>
            <a:endParaRPr lang="en-PH" sz="2000" dirty="0">
              <a:solidFill>
                <a:schemeClr val="accent1">
                  <a:lumMod val="50000"/>
                </a:schemeClr>
              </a:solidFill>
            </a:endParaRP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1809750" y="3371947"/>
            <a:ext cx="920115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1">
                    <a:lumMod val="50000"/>
                  </a:schemeClr>
                </a:solidFill>
              </a:rPr>
              <a:t>Alpha diversity metrics provide a single value for each sample</a:t>
            </a:r>
          </a:p>
          <a:p>
            <a:pPr marL="0" indent="0">
              <a:buNone/>
            </a:pPr>
            <a:r>
              <a:rPr lang="en-US" sz="2000" dirty="0">
                <a:solidFill>
                  <a:schemeClr val="accent1">
                    <a:lumMod val="50000"/>
                  </a:schemeClr>
                </a:solidFill>
              </a:rPr>
              <a:t>These metrics can be viewed/explored with boxplots</a:t>
            </a:r>
          </a:p>
          <a:p>
            <a:pPr marL="0" indent="0">
              <a:buNone/>
            </a:pPr>
            <a:r>
              <a:rPr lang="en-US" sz="2000" dirty="0">
                <a:solidFill>
                  <a:schemeClr val="accent1">
                    <a:lumMod val="50000"/>
                  </a:schemeClr>
                </a:solidFill>
              </a:rPr>
              <a:t>This is suitable for classic univariate tests (Kruskal-Wallis)</a:t>
            </a:r>
            <a:endParaRPr lang="en-PH" sz="2000" dirty="0">
              <a:solidFill>
                <a:schemeClr val="accent1">
                  <a:lumMod val="50000"/>
                </a:schemeClr>
              </a:solidFill>
            </a:endParaRPr>
          </a:p>
        </p:txBody>
      </p:sp>
      <p:pic>
        <p:nvPicPr>
          <p:cNvPr id="2" name="Picture 2">
            <a:extLst>
              <a:ext uri="{FF2B5EF4-FFF2-40B4-BE49-F238E27FC236}">
                <a16:creationId xmlns:a16="http://schemas.microsoft.com/office/drawing/2014/main" id="{EE8ACDDC-4FB7-BE73-0D35-A8486804D3FA}"/>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058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17687"/>
            <a:ext cx="10515600" cy="1325563"/>
          </a:xfrm>
        </p:spPr>
        <p:txBody>
          <a:bodyPr>
            <a:normAutofit/>
          </a:bodyPr>
          <a:lstStyle/>
          <a:p>
            <a:r>
              <a:rPr lang="en-US" sz="4800" dirty="0">
                <a:solidFill>
                  <a:schemeClr val="accent1">
                    <a:lumMod val="50000"/>
                  </a:schemeClr>
                </a:solidFill>
              </a:rPr>
              <a:t>Statistical tests/data exploration</a:t>
            </a:r>
            <a:endParaRPr lang="en-PH" sz="4800" dirty="0">
              <a:solidFill>
                <a:schemeClr val="accent1">
                  <a:lumMod val="50000"/>
                </a:schemeClr>
              </a:solidFill>
            </a:endParaRP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1057275" y="2738437"/>
            <a:ext cx="2390775" cy="523875"/>
          </a:xfrm>
        </p:spPr>
        <p:txBody>
          <a:bodyPr>
            <a:normAutofit/>
          </a:bodyPr>
          <a:lstStyle/>
          <a:p>
            <a:pPr marL="0" indent="0">
              <a:buNone/>
            </a:pPr>
            <a:r>
              <a:rPr lang="en-US" sz="2000" dirty="0">
                <a:solidFill>
                  <a:schemeClr val="accent1">
                    <a:lumMod val="50000"/>
                  </a:schemeClr>
                </a:solidFill>
              </a:rPr>
              <a:t>for beta diversity</a:t>
            </a:r>
            <a:endParaRPr lang="en-PH" sz="2000" dirty="0">
              <a:solidFill>
                <a:schemeClr val="accent1">
                  <a:lumMod val="50000"/>
                </a:schemeClr>
              </a:solidFill>
            </a:endParaRPr>
          </a:p>
        </p:txBody>
      </p:sp>
      <p:sp>
        <p:nvSpPr>
          <p:cNvPr id="10" name="Content Placeholder 4">
            <a:extLst>
              <a:ext uri="{FF2B5EF4-FFF2-40B4-BE49-F238E27FC236}">
                <a16:creationId xmlns:a16="http://schemas.microsoft.com/office/drawing/2014/main" id="{E54A4E43-1482-4ACC-BFAA-BF8787256FFF}"/>
              </a:ext>
            </a:extLst>
          </p:cNvPr>
          <p:cNvSpPr txBox="1">
            <a:spLocks/>
          </p:cNvSpPr>
          <p:nvPr/>
        </p:nvSpPr>
        <p:spPr>
          <a:xfrm>
            <a:off x="1809750" y="3371947"/>
            <a:ext cx="920115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accent1">
                    <a:lumMod val="50000"/>
                  </a:schemeClr>
                </a:solidFill>
              </a:rPr>
              <a:t>Beta diversity metrics are more complicated, data is usually not normal</a:t>
            </a:r>
          </a:p>
          <a:p>
            <a:pPr marL="0" indent="0">
              <a:buNone/>
            </a:pPr>
            <a:r>
              <a:rPr lang="en-US" sz="2000" dirty="0">
                <a:solidFill>
                  <a:schemeClr val="accent1">
                    <a:lumMod val="50000"/>
                  </a:schemeClr>
                </a:solidFill>
              </a:rPr>
              <a:t>Can be visualized using dendrograms and ordination plots</a:t>
            </a:r>
          </a:p>
          <a:p>
            <a:pPr marL="0" indent="0">
              <a:buNone/>
            </a:pPr>
            <a:r>
              <a:rPr lang="en-US" sz="2000" dirty="0">
                <a:solidFill>
                  <a:schemeClr val="accent1">
                    <a:lumMod val="50000"/>
                  </a:schemeClr>
                </a:solidFill>
              </a:rPr>
              <a:t>Permutational ANOVA (PERMANOVA) is commonly used</a:t>
            </a:r>
            <a:endParaRPr lang="en-PH" sz="2000" dirty="0">
              <a:solidFill>
                <a:schemeClr val="accent1">
                  <a:lumMod val="50000"/>
                </a:schemeClr>
              </a:solidFill>
            </a:endParaRPr>
          </a:p>
        </p:txBody>
      </p:sp>
      <p:pic>
        <p:nvPicPr>
          <p:cNvPr id="2" name="Picture 2">
            <a:extLst>
              <a:ext uri="{FF2B5EF4-FFF2-40B4-BE49-F238E27FC236}">
                <a16:creationId xmlns:a16="http://schemas.microsoft.com/office/drawing/2014/main" id="{FF2E93A9-C24C-EFA5-AACD-552E6F4172CD}"/>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45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220361" y="141121"/>
            <a:ext cx="10616514" cy="616726"/>
          </a:xfrm>
        </p:spPr>
        <p:txBody>
          <a:bodyPr>
            <a:normAutofit/>
          </a:bodyPr>
          <a:lstStyle/>
          <a:p>
            <a:r>
              <a:rPr lang="en-PH" sz="3200" dirty="0">
                <a:solidFill>
                  <a:schemeClr val="accent1">
                    <a:lumMod val="50000"/>
                  </a:schemeClr>
                </a:solidFill>
              </a:rPr>
              <a:t>Ecological statistics workflow</a:t>
            </a:r>
          </a:p>
        </p:txBody>
      </p:sp>
      <p:sp>
        <p:nvSpPr>
          <p:cNvPr id="20" name="Rectangle: Rounded Corners 19">
            <a:extLst>
              <a:ext uri="{FF2B5EF4-FFF2-40B4-BE49-F238E27FC236}">
                <a16:creationId xmlns:a16="http://schemas.microsoft.com/office/drawing/2014/main" id="{4E1607F1-EA5F-4E09-B645-E11E047478EC}"/>
              </a:ext>
            </a:extLst>
          </p:cNvPr>
          <p:cNvSpPr/>
          <p:nvPr/>
        </p:nvSpPr>
        <p:spPr>
          <a:xfrm>
            <a:off x="1352692" y="2228740"/>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OTU/ASV table</a:t>
            </a:r>
          </a:p>
        </p:txBody>
      </p:sp>
      <p:sp>
        <p:nvSpPr>
          <p:cNvPr id="22" name="Rectangle 21">
            <a:extLst>
              <a:ext uri="{FF2B5EF4-FFF2-40B4-BE49-F238E27FC236}">
                <a16:creationId xmlns:a16="http://schemas.microsoft.com/office/drawing/2014/main" id="{62C8BF3A-218B-4BAA-B997-B397359D82FC}"/>
              </a:ext>
            </a:extLst>
          </p:cNvPr>
          <p:cNvSpPr/>
          <p:nvPr/>
        </p:nvSpPr>
        <p:spPr>
          <a:xfrm>
            <a:off x="5083590" y="2138740"/>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Computation of alpha and beta diversity</a:t>
            </a:r>
          </a:p>
        </p:txBody>
      </p:sp>
      <p:sp>
        <p:nvSpPr>
          <p:cNvPr id="28" name="Rectangle 27">
            <a:extLst>
              <a:ext uri="{FF2B5EF4-FFF2-40B4-BE49-F238E27FC236}">
                <a16:creationId xmlns:a16="http://schemas.microsoft.com/office/drawing/2014/main" id="{CC0F2479-B65C-4B4B-856D-4E21ECF7F463}"/>
              </a:ext>
            </a:extLst>
          </p:cNvPr>
          <p:cNvSpPr/>
          <p:nvPr/>
        </p:nvSpPr>
        <p:spPr>
          <a:xfrm>
            <a:off x="5083590" y="5169260"/>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Clustering analysis</a:t>
            </a:r>
          </a:p>
          <a:p>
            <a:pPr algn="ctr"/>
            <a:r>
              <a:rPr lang="en-PH" dirty="0">
                <a:solidFill>
                  <a:schemeClr val="accent1">
                    <a:lumMod val="50000"/>
                  </a:schemeClr>
                </a:solidFill>
              </a:rPr>
              <a:t>(hierarchical &amp; ordination)</a:t>
            </a:r>
          </a:p>
        </p:txBody>
      </p:sp>
      <p:cxnSp>
        <p:nvCxnSpPr>
          <p:cNvPr id="30" name="Connector: Elbow 29">
            <a:extLst>
              <a:ext uri="{FF2B5EF4-FFF2-40B4-BE49-F238E27FC236}">
                <a16:creationId xmlns:a16="http://schemas.microsoft.com/office/drawing/2014/main" id="{6C668173-63AE-4FCA-9570-D842D6B9D0FC}"/>
              </a:ext>
            </a:extLst>
          </p:cNvPr>
          <p:cNvCxnSpPr>
            <a:cxnSpLocks/>
            <a:stCxn id="23" idx="3"/>
            <a:endCxn id="28" idx="1"/>
          </p:cNvCxnSpPr>
          <p:nvPr/>
        </p:nvCxnSpPr>
        <p:spPr>
          <a:xfrm>
            <a:off x="3512692" y="4553417"/>
            <a:ext cx="1570898" cy="1065843"/>
          </a:xfrm>
          <a:prstGeom prst="bentConnector3">
            <a:avLst>
              <a:gd name="adj1" fmla="val 50000"/>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41FDC6-E1D1-4CEF-B47B-9218F425E5AC}"/>
              </a:ext>
            </a:extLst>
          </p:cNvPr>
          <p:cNvCxnSpPr>
            <a:stCxn id="20" idx="3"/>
            <a:endCxn id="22" idx="1"/>
          </p:cNvCxnSpPr>
          <p:nvPr/>
        </p:nvCxnSpPr>
        <p:spPr>
          <a:xfrm>
            <a:off x="3512692" y="2588740"/>
            <a:ext cx="1570898"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DC3F490F-E17E-4532-8ACB-38F702FDF77B}"/>
              </a:ext>
            </a:extLst>
          </p:cNvPr>
          <p:cNvSpPr/>
          <p:nvPr/>
        </p:nvSpPr>
        <p:spPr>
          <a:xfrm>
            <a:off x="5083590" y="3485675"/>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Beta diversity metrics</a:t>
            </a:r>
          </a:p>
        </p:txBody>
      </p:sp>
      <p:sp>
        <p:nvSpPr>
          <p:cNvPr id="41" name="Rectangle: Rounded Corners 40">
            <a:extLst>
              <a:ext uri="{FF2B5EF4-FFF2-40B4-BE49-F238E27FC236}">
                <a16:creationId xmlns:a16="http://schemas.microsoft.com/office/drawing/2014/main" id="{E709ADE3-A942-495F-9DD1-27FFABCC4123}"/>
              </a:ext>
            </a:extLst>
          </p:cNvPr>
          <p:cNvSpPr/>
          <p:nvPr/>
        </p:nvSpPr>
        <p:spPr>
          <a:xfrm>
            <a:off x="5083590" y="968740"/>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Alpha diversity metrics</a:t>
            </a:r>
          </a:p>
        </p:txBody>
      </p:sp>
      <p:cxnSp>
        <p:nvCxnSpPr>
          <p:cNvPr id="46" name="Straight Arrow Connector 45">
            <a:extLst>
              <a:ext uri="{FF2B5EF4-FFF2-40B4-BE49-F238E27FC236}">
                <a16:creationId xmlns:a16="http://schemas.microsoft.com/office/drawing/2014/main" id="{C07CBD68-3446-459C-A505-8BFE78F586B4}"/>
              </a:ext>
            </a:extLst>
          </p:cNvPr>
          <p:cNvCxnSpPr>
            <a:cxnSpLocks/>
            <a:stCxn id="40" idx="2"/>
            <a:endCxn id="28" idx="0"/>
          </p:cNvCxnSpPr>
          <p:nvPr/>
        </p:nvCxnSpPr>
        <p:spPr>
          <a:xfrm>
            <a:off x="6163590" y="4205675"/>
            <a:ext cx="0" cy="96358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2FF754B-170A-4438-B0D9-19AEF756C93B}"/>
              </a:ext>
            </a:extLst>
          </p:cNvPr>
          <p:cNvCxnSpPr>
            <a:cxnSpLocks/>
            <a:stCxn id="22" idx="0"/>
            <a:endCxn id="41" idx="2"/>
          </p:cNvCxnSpPr>
          <p:nvPr/>
        </p:nvCxnSpPr>
        <p:spPr>
          <a:xfrm flipV="1">
            <a:off x="6163590" y="1688740"/>
            <a:ext cx="0" cy="45000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16BD051-BA7B-45A2-9CEE-EE36B1CA4590}"/>
              </a:ext>
            </a:extLst>
          </p:cNvPr>
          <p:cNvCxnSpPr>
            <a:cxnSpLocks/>
            <a:stCxn id="22" idx="2"/>
            <a:endCxn id="40" idx="0"/>
          </p:cNvCxnSpPr>
          <p:nvPr/>
        </p:nvCxnSpPr>
        <p:spPr>
          <a:xfrm>
            <a:off x="6163590" y="3038740"/>
            <a:ext cx="0" cy="44693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B7B7891-CFD9-4488-A1F8-CB3BD849BBCA}"/>
              </a:ext>
            </a:extLst>
          </p:cNvPr>
          <p:cNvCxnSpPr>
            <a:cxnSpLocks/>
            <a:stCxn id="28" idx="3"/>
            <a:endCxn id="62" idx="1"/>
          </p:cNvCxnSpPr>
          <p:nvPr/>
        </p:nvCxnSpPr>
        <p:spPr>
          <a:xfrm>
            <a:off x="7243590" y="5619260"/>
            <a:ext cx="91632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61F9E149-9E36-4B9F-8DB2-61A981E7A241}"/>
              </a:ext>
            </a:extLst>
          </p:cNvPr>
          <p:cNvSpPr/>
          <p:nvPr/>
        </p:nvSpPr>
        <p:spPr>
          <a:xfrm>
            <a:off x="8159919" y="5259260"/>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Dendrograms and ordination plots</a:t>
            </a:r>
          </a:p>
        </p:txBody>
      </p:sp>
      <p:cxnSp>
        <p:nvCxnSpPr>
          <p:cNvPr id="72" name="Straight Arrow Connector 71">
            <a:extLst>
              <a:ext uri="{FF2B5EF4-FFF2-40B4-BE49-F238E27FC236}">
                <a16:creationId xmlns:a16="http://schemas.microsoft.com/office/drawing/2014/main" id="{7B6A3DAF-B3CF-4866-9FA6-DB8CFFEDA023}"/>
              </a:ext>
            </a:extLst>
          </p:cNvPr>
          <p:cNvCxnSpPr>
            <a:cxnSpLocks/>
            <a:stCxn id="40" idx="3"/>
            <a:endCxn id="76" idx="1"/>
          </p:cNvCxnSpPr>
          <p:nvPr/>
        </p:nvCxnSpPr>
        <p:spPr>
          <a:xfrm>
            <a:off x="7243590" y="3845675"/>
            <a:ext cx="91632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A0DE8707-52AA-4792-96F9-7D4969420952}"/>
              </a:ext>
            </a:extLst>
          </p:cNvPr>
          <p:cNvSpPr/>
          <p:nvPr/>
        </p:nvSpPr>
        <p:spPr>
          <a:xfrm>
            <a:off x="8159919" y="3395675"/>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Beta diversity significance testing (PERMANOVA)</a:t>
            </a:r>
          </a:p>
        </p:txBody>
      </p:sp>
      <p:cxnSp>
        <p:nvCxnSpPr>
          <p:cNvPr id="79" name="Straight Arrow Connector 78">
            <a:extLst>
              <a:ext uri="{FF2B5EF4-FFF2-40B4-BE49-F238E27FC236}">
                <a16:creationId xmlns:a16="http://schemas.microsoft.com/office/drawing/2014/main" id="{AFB34B54-B076-4383-AF8F-A86EA05B7328}"/>
              </a:ext>
            </a:extLst>
          </p:cNvPr>
          <p:cNvCxnSpPr>
            <a:cxnSpLocks/>
            <a:stCxn id="41" idx="3"/>
            <a:endCxn id="80" idx="1"/>
          </p:cNvCxnSpPr>
          <p:nvPr/>
        </p:nvCxnSpPr>
        <p:spPr>
          <a:xfrm>
            <a:off x="7243590" y="1328740"/>
            <a:ext cx="91632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262F8737-F3F8-4906-8CAA-51861D64FDA2}"/>
              </a:ext>
            </a:extLst>
          </p:cNvPr>
          <p:cNvSpPr/>
          <p:nvPr/>
        </p:nvSpPr>
        <p:spPr>
          <a:xfrm>
            <a:off x="8159919" y="878740"/>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Alpha diversity significance testing (Kruskal-Wallis)</a:t>
            </a:r>
          </a:p>
        </p:txBody>
      </p:sp>
      <p:cxnSp>
        <p:nvCxnSpPr>
          <p:cNvPr id="91" name="Straight Connector 90">
            <a:extLst>
              <a:ext uri="{FF2B5EF4-FFF2-40B4-BE49-F238E27FC236}">
                <a16:creationId xmlns:a16="http://schemas.microsoft.com/office/drawing/2014/main" id="{AA6716C1-480E-4534-8F08-569227DE2120}"/>
              </a:ext>
            </a:extLst>
          </p:cNvPr>
          <p:cNvCxnSpPr>
            <a:stCxn id="20" idx="2"/>
            <a:endCxn id="23" idx="0"/>
          </p:cNvCxnSpPr>
          <p:nvPr/>
        </p:nvCxnSpPr>
        <p:spPr>
          <a:xfrm>
            <a:off x="2432692" y="2948740"/>
            <a:ext cx="0" cy="124467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AE29443-5F42-48F5-BD37-F4B0CF475E1D}"/>
              </a:ext>
            </a:extLst>
          </p:cNvPr>
          <p:cNvSpPr/>
          <p:nvPr/>
        </p:nvSpPr>
        <p:spPr>
          <a:xfrm>
            <a:off x="1352692" y="5406934"/>
            <a:ext cx="2160000" cy="90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accent1">
                    <a:lumMod val="50000"/>
                  </a:schemeClr>
                </a:solidFill>
              </a:rPr>
              <a:t>Correlogram and other statistical tests</a:t>
            </a:r>
          </a:p>
        </p:txBody>
      </p:sp>
      <p:cxnSp>
        <p:nvCxnSpPr>
          <p:cNvPr id="94" name="Connector: Elbow 93">
            <a:extLst>
              <a:ext uri="{FF2B5EF4-FFF2-40B4-BE49-F238E27FC236}">
                <a16:creationId xmlns:a16="http://schemas.microsoft.com/office/drawing/2014/main" id="{50FB846F-D17D-4972-B572-01A24115AC9C}"/>
              </a:ext>
            </a:extLst>
          </p:cNvPr>
          <p:cNvCxnSpPr>
            <a:cxnSpLocks/>
            <a:endCxn id="93" idx="1"/>
          </p:cNvCxnSpPr>
          <p:nvPr/>
        </p:nvCxnSpPr>
        <p:spPr>
          <a:xfrm rot="5400000">
            <a:off x="716318" y="4140560"/>
            <a:ext cx="2352748" cy="1080000"/>
          </a:xfrm>
          <a:prstGeom prst="bentConnector4">
            <a:avLst>
              <a:gd name="adj1" fmla="val 40437"/>
              <a:gd name="adj2" fmla="val 121167"/>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BA5F899B-3FF6-42DC-B05D-65ECB7767FBA}"/>
              </a:ext>
            </a:extLst>
          </p:cNvPr>
          <p:cNvSpPr/>
          <p:nvPr/>
        </p:nvSpPr>
        <p:spPr>
          <a:xfrm>
            <a:off x="1352692" y="4193417"/>
            <a:ext cx="2160000" cy="7200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Environmental parameters</a:t>
            </a:r>
          </a:p>
        </p:txBody>
      </p:sp>
      <p:pic>
        <p:nvPicPr>
          <p:cNvPr id="2" name="Picture 2">
            <a:extLst>
              <a:ext uri="{FF2B5EF4-FFF2-40B4-BE49-F238E27FC236}">
                <a16:creationId xmlns:a16="http://schemas.microsoft.com/office/drawing/2014/main" id="{6E7A287D-EBFF-B584-DD10-002453CDEBE1}"/>
              </a:ext>
            </a:extLst>
          </p:cNvPr>
          <p:cNvPicPr>
            <a:picLocks noChangeAspect="1" noChangeArrowheads="1"/>
          </p:cNvPicPr>
          <p:nvPr/>
        </p:nvPicPr>
        <p:blipFill>
          <a:blip r:embed="rId3">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49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8" grpId="0" animBg="1"/>
      <p:bldP spid="40" grpId="0" animBg="1"/>
      <p:bldP spid="41" grpId="0" animBg="1"/>
      <p:bldP spid="62" grpId="0" animBg="1"/>
      <p:bldP spid="76" grpId="0" animBg="1"/>
      <p:bldP spid="80" grpId="0" animBg="1"/>
      <p:bldP spid="93"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65312"/>
            <a:ext cx="10515600" cy="1325563"/>
          </a:xfrm>
        </p:spPr>
        <p:txBody>
          <a:bodyPr>
            <a:normAutofit/>
          </a:bodyPr>
          <a:lstStyle/>
          <a:p>
            <a:r>
              <a:rPr lang="en-PH" sz="4800" dirty="0">
                <a:solidFill>
                  <a:schemeClr val="bg1"/>
                </a:solidFill>
              </a:rPr>
              <a:t>Diversity metrics</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2943225"/>
            <a:ext cx="10515600" cy="2278062"/>
          </a:xfrm>
        </p:spPr>
        <p:txBody>
          <a:bodyPr>
            <a:normAutofit/>
          </a:bodyPr>
          <a:lstStyle/>
          <a:p>
            <a:pPr marL="0" indent="0">
              <a:buNone/>
            </a:pPr>
            <a:r>
              <a:rPr lang="en-PH" sz="2400" dirty="0">
                <a:solidFill>
                  <a:schemeClr val="bg1"/>
                </a:solidFill>
              </a:rPr>
              <a:t>Two types of diversity metrics are commonly explored in microbial community analysis</a:t>
            </a:r>
          </a:p>
          <a:p>
            <a:r>
              <a:rPr lang="en-PH" sz="2400" dirty="0">
                <a:solidFill>
                  <a:schemeClr val="bg1"/>
                </a:solidFill>
              </a:rPr>
              <a:t>Alpha diversity – diversity within a sample</a:t>
            </a:r>
          </a:p>
          <a:p>
            <a:r>
              <a:rPr lang="en-PH" sz="2400" dirty="0">
                <a:solidFill>
                  <a:schemeClr val="bg1"/>
                </a:solidFill>
              </a:rPr>
              <a:t>Beta diversity – difference between samples</a:t>
            </a:r>
          </a:p>
        </p:txBody>
      </p:sp>
      <p:pic>
        <p:nvPicPr>
          <p:cNvPr id="2" name="Picture 2">
            <a:extLst>
              <a:ext uri="{FF2B5EF4-FFF2-40B4-BE49-F238E27FC236}">
                <a16:creationId xmlns:a16="http://schemas.microsoft.com/office/drawing/2014/main" id="{0C6573CF-E284-B103-FDA4-A986C397AC72}"/>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25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547687"/>
            <a:ext cx="10515600" cy="1325563"/>
          </a:xfrm>
        </p:spPr>
        <p:txBody>
          <a:bodyPr>
            <a:normAutofit/>
          </a:bodyPr>
          <a:lstStyle/>
          <a:p>
            <a:r>
              <a:rPr lang="en-PH" sz="4800" dirty="0">
                <a:solidFill>
                  <a:schemeClr val="accent1">
                    <a:lumMod val="50000"/>
                  </a:schemeClr>
                </a:solidFill>
              </a:rPr>
              <a:t>Alpha diversity</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1611312"/>
            <a:ext cx="10515600" cy="523875"/>
          </a:xfrm>
        </p:spPr>
        <p:txBody>
          <a:bodyPr>
            <a:normAutofit/>
          </a:bodyPr>
          <a:lstStyle/>
          <a:p>
            <a:pPr marL="0" indent="0">
              <a:buNone/>
            </a:pPr>
            <a:r>
              <a:rPr lang="en-PH" sz="2000" dirty="0">
                <a:solidFill>
                  <a:schemeClr val="accent1">
                    <a:lumMod val="50000"/>
                  </a:schemeClr>
                </a:solidFill>
              </a:rPr>
              <a:t>How diverse is a sample?</a:t>
            </a:r>
          </a:p>
        </p:txBody>
      </p:sp>
      <p:sp>
        <p:nvSpPr>
          <p:cNvPr id="2" name="Rectangle 1">
            <a:extLst>
              <a:ext uri="{FF2B5EF4-FFF2-40B4-BE49-F238E27FC236}">
                <a16:creationId xmlns:a16="http://schemas.microsoft.com/office/drawing/2014/main" id="{42A40674-43FA-4D73-AAEF-48A042E1E71D}"/>
              </a:ext>
            </a:extLst>
          </p:cNvPr>
          <p:cNvSpPr/>
          <p:nvPr/>
        </p:nvSpPr>
        <p:spPr>
          <a:xfrm>
            <a:off x="4098826" y="2203562"/>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6" name="Rectangle 5">
            <a:extLst>
              <a:ext uri="{FF2B5EF4-FFF2-40B4-BE49-F238E27FC236}">
                <a16:creationId xmlns:a16="http://schemas.microsoft.com/office/drawing/2014/main" id="{B6FEA159-CA29-4CEE-84A1-762A12C70D4C}"/>
              </a:ext>
            </a:extLst>
          </p:cNvPr>
          <p:cNvSpPr/>
          <p:nvPr/>
        </p:nvSpPr>
        <p:spPr>
          <a:xfrm>
            <a:off x="3754876" y="2656611"/>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8" name="Oval 7">
            <a:extLst>
              <a:ext uri="{FF2B5EF4-FFF2-40B4-BE49-F238E27FC236}">
                <a16:creationId xmlns:a16="http://schemas.microsoft.com/office/drawing/2014/main" id="{0E02EC12-5316-4EC8-AF1D-BE0B736F1650}"/>
              </a:ext>
            </a:extLst>
          </p:cNvPr>
          <p:cNvSpPr/>
          <p:nvPr/>
        </p:nvSpPr>
        <p:spPr>
          <a:xfrm>
            <a:off x="4764002" y="2446254"/>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9" name="Oval 8">
            <a:extLst>
              <a:ext uri="{FF2B5EF4-FFF2-40B4-BE49-F238E27FC236}">
                <a16:creationId xmlns:a16="http://schemas.microsoft.com/office/drawing/2014/main" id="{ADB0FD93-F52D-434D-A913-A964C693B933}"/>
              </a:ext>
            </a:extLst>
          </p:cNvPr>
          <p:cNvSpPr/>
          <p:nvPr/>
        </p:nvSpPr>
        <p:spPr>
          <a:xfrm>
            <a:off x="3970839" y="3142441"/>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0" name="Diamond 9">
            <a:extLst>
              <a:ext uri="{FF2B5EF4-FFF2-40B4-BE49-F238E27FC236}">
                <a16:creationId xmlns:a16="http://schemas.microsoft.com/office/drawing/2014/main" id="{78F3FE93-4CAC-447C-9C36-A1B7D26A5155}"/>
              </a:ext>
            </a:extLst>
          </p:cNvPr>
          <p:cNvSpPr/>
          <p:nvPr/>
        </p:nvSpPr>
        <p:spPr>
          <a:xfrm>
            <a:off x="4287301" y="2645499"/>
            <a:ext cx="360000" cy="360000"/>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1" name="Diamond 10">
            <a:extLst>
              <a:ext uri="{FF2B5EF4-FFF2-40B4-BE49-F238E27FC236}">
                <a16:creationId xmlns:a16="http://schemas.microsoft.com/office/drawing/2014/main" id="{0E40CEC6-5F94-4C36-A1D7-F200E55D6731}"/>
              </a:ext>
            </a:extLst>
          </p:cNvPr>
          <p:cNvSpPr/>
          <p:nvPr/>
        </p:nvSpPr>
        <p:spPr>
          <a:xfrm>
            <a:off x="4546801" y="2962441"/>
            <a:ext cx="360000" cy="360000"/>
          </a:xfrm>
          <a:prstGeom prst="diamond">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2" name="Oval 11">
            <a:extLst>
              <a:ext uri="{FF2B5EF4-FFF2-40B4-BE49-F238E27FC236}">
                <a16:creationId xmlns:a16="http://schemas.microsoft.com/office/drawing/2014/main" id="{34AF45BE-F04E-4819-879A-F3428C3D2D68}"/>
              </a:ext>
            </a:extLst>
          </p:cNvPr>
          <p:cNvSpPr/>
          <p:nvPr/>
        </p:nvSpPr>
        <p:spPr>
          <a:xfrm>
            <a:off x="6724767" y="2719667"/>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3" name="Oval 12">
            <a:extLst>
              <a:ext uri="{FF2B5EF4-FFF2-40B4-BE49-F238E27FC236}">
                <a16:creationId xmlns:a16="http://schemas.microsoft.com/office/drawing/2014/main" id="{EB724394-B983-4BFB-97C9-C9C1CDA2A4E4}"/>
              </a:ext>
            </a:extLst>
          </p:cNvPr>
          <p:cNvSpPr/>
          <p:nvPr/>
        </p:nvSpPr>
        <p:spPr>
          <a:xfrm>
            <a:off x="6904767" y="2283646"/>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4" name="Oval 13">
            <a:extLst>
              <a:ext uri="{FF2B5EF4-FFF2-40B4-BE49-F238E27FC236}">
                <a16:creationId xmlns:a16="http://schemas.microsoft.com/office/drawing/2014/main" id="{0DFA1333-A959-40A9-9C92-0922D43463C6}"/>
              </a:ext>
            </a:extLst>
          </p:cNvPr>
          <p:cNvSpPr/>
          <p:nvPr/>
        </p:nvSpPr>
        <p:spPr>
          <a:xfrm>
            <a:off x="6705418" y="3173553"/>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5" name="Oval 14">
            <a:extLst>
              <a:ext uri="{FF2B5EF4-FFF2-40B4-BE49-F238E27FC236}">
                <a16:creationId xmlns:a16="http://schemas.microsoft.com/office/drawing/2014/main" id="{FA1B463E-1AFF-4EE3-A5D9-CCB041040CA6}"/>
              </a:ext>
            </a:extLst>
          </p:cNvPr>
          <p:cNvSpPr/>
          <p:nvPr/>
        </p:nvSpPr>
        <p:spPr>
          <a:xfrm>
            <a:off x="7205368" y="3100749"/>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6" name="Oval 15">
            <a:extLst>
              <a:ext uri="{FF2B5EF4-FFF2-40B4-BE49-F238E27FC236}">
                <a16:creationId xmlns:a16="http://schemas.microsoft.com/office/drawing/2014/main" id="{FD2AA52A-DF59-4499-AD93-E95363E44A32}"/>
              </a:ext>
            </a:extLst>
          </p:cNvPr>
          <p:cNvSpPr/>
          <p:nvPr/>
        </p:nvSpPr>
        <p:spPr>
          <a:xfrm>
            <a:off x="7467826" y="2740749"/>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7" name="Oval 16">
            <a:extLst>
              <a:ext uri="{FF2B5EF4-FFF2-40B4-BE49-F238E27FC236}">
                <a16:creationId xmlns:a16="http://schemas.microsoft.com/office/drawing/2014/main" id="{9F08EA64-990A-4E2E-9772-9248F8863B05}"/>
              </a:ext>
            </a:extLst>
          </p:cNvPr>
          <p:cNvSpPr/>
          <p:nvPr/>
        </p:nvSpPr>
        <p:spPr>
          <a:xfrm>
            <a:off x="6286389" y="2764562"/>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8" name="TextBox 17">
            <a:extLst>
              <a:ext uri="{FF2B5EF4-FFF2-40B4-BE49-F238E27FC236}">
                <a16:creationId xmlns:a16="http://schemas.microsoft.com/office/drawing/2014/main" id="{C8E96DDD-E118-4DE4-9607-9040D4E00F82}"/>
              </a:ext>
            </a:extLst>
          </p:cNvPr>
          <p:cNvSpPr txBox="1"/>
          <p:nvPr/>
        </p:nvSpPr>
        <p:spPr>
          <a:xfrm>
            <a:off x="3934876" y="3655176"/>
            <a:ext cx="966931" cy="369332"/>
          </a:xfrm>
          <a:prstGeom prst="rect">
            <a:avLst/>
          </a:prstGeom>
          <a:noFill/>
        </p:spPr>
        <p:txBody>
          <a:bodyPr wrap="none" rtlCol="0">
            <a:spAutoFit/>
          </a:bodyPr>
          <a:lstStyle/>
          <a:p>
            <a:r>
              <a:rPr lang="en-US" dirty="0">
                <a:solidFill>
                  <a:schemeClr val="accent1">
                    <a:lumMod val="50000"/>
                  </a:schemeClr>
                </a:solidFill>
              </a:rPr>
              <a:t>Diverse</a:t>
            </a:r>
            <a:endParaRPr lang="en-PH" dirty="0">
              <a:solidFill>
                <a:schemeClr val="accent1">
                  <a:lumMod val="50000"/>
                </a:schemeClr>
              </a:solidFill>
            </a:endParaRPr>
          </a:p>
        </p:txBody>
      </p:sp>
      <p:sp>
        <p:nvSpPr>
          <p:cNvPr id="19" name="TextBox 18">
            <a:extLst>
              <a:ext uri="{FF2B5EF4-FFF2-40B4-BE49-F238E27FC236}">
                <a16:creationId xmlns:a16="http://schemas.microsoft.com/office/drawing/2014/main" id="{8150E503-DBF2-40D1-B47D-6217498DD53E}"/>
              </a:ext>
            </a:extLst>
          </p:cNvPr>
          <p:cNvSpPr txBox="1"/>
          <p:nvPr/>
        </p:nvSpPr>
        <p:spPr>
          <a:xfrm>
            <a:off x="6408941" y="3655176"/>
            <a:ext cx="1351652" cy="369332"/>
          </a:xfrm>
          <a:prstGeom prst="rect">
            <a:avLst/>
          </a:prstGeom>
          <a:noFill/>
        </p:spPr>
        <p:txBody>
          <a:bodyPr wrap="none" rtlCol="0">
            <a:spAutoFit/>
          </a:bodyPr>
          <a:lstStyle/>
          <a:p>
            <a:r>
              <a:rPr lang="en-US" dirty="0">
                <a:solidFill>
                  <a:schemeClr val="accent1">
                    <a:lumMod val="50000"/>
                  </a:schemeClr>
                </a:solidFill>
              </a:rPr>
              <a:t>Not diverse</a:t>
            </a:r>
            <a:endParaRPr lang="en-PH" dirty="0">
              <a:solidFill>
                <a:schemeClr val="accent1">
                  <a:lumMod val="50000"/>
                </a:schemeClr>
              </a:solidFill>
            </a:endParaRP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4270570"/>
            <a:ext cx="1051560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000" dirty="0">
                <a:solidFill>
                  <a:schemeClr val="accent1">
                    <a:lumMod val="50000"/>
                  </a:schemeClr>
                </a:solidFill>
              </a:rPr>
              <a:t>Richness – how many taxa? (</a:t>
            </a:r>
            <a:r>
              <a:rPr lang="en-PH" sz="2000" dirty="0">
                <a:solidFill>
                  <a:schemeClr val="accent1">
                    <a:lumMod val="50000"/>
                  </a:schemeClr>
                </a:solidFill>
                <a:sym typeface="Wingdings" panose="05000000000000000000" pitchFamily="2" charset="2"/>
              </a:rPr>
              <a:t>Observed features/taxa, Simpson index)</a:t>
            </a:r>
            <a:endParaRPr lang="en-PH" sz="2000" dirty="0">
              <a:solidFill>
                <a:schemeClr val="accent1">
                  <a:lumMod val="50000"/>
                </a:schemeClr>
              </a:solidFill>
            </a:endParaRPr>
          </a:p>
          <a:p>
            <a:r>
              <a:rPr lang="en-PH" sz="2000" dirty="0">
                <a:solidFill>
                  <a:schemeClr val="accent1">
                    <a:lumMod val="50000"/>
                  </a:schemeClr>
                </a:solidFill>
              </a:rPr>
              <a:t>Evenness – how evenly are the abundances distributed across taxa? (Evenness index)</a:t>
            </a:r>
          </a:p>
          <a:p>
            <a:r>
              <a:rPr lang="en-PH" sz="2000" dirty="0">
                <a:solidFill>
                  <a:schemeClr val="accent1">
                    <a:lumMod val="50000"/>
                  </a:schemeClr>
                </a:solidFill>
              </a:rPr>
              <a:t>Richness and evenness – alpha diversity metric that combines both (Shannon index)</a:t>
            </a:r>
          </a:p>
        </p:txBody>
      </p:sp>
      <p:pic>
        <p:nvPicPr>
          <p:cNvPr id="3" name="Picture 2">
            <a:extLst>
              <a:ext uri="{FF2B5EF4-FFF2-40B4-BE49-F238E27FC236}">
                <a16:creationId xmlns:a16="http://schemas.microsoft.com/office/drawing/2014/main" id="{33F46950-81DA-02A6-5B42-33E10295E3DC}"/>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21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788987"/>
            <a:ext cx="10515600" cy="1325563"/>
          </a:xfrm>
        </p:spPr>
        <p:txBody>
          <a:bodyPr>
            <a:normAutofit/>
          </a:bodyPr>
          <a:lstStyle/>
          <a:p>
            <a:r>
              <a:rPr lang="en-US" sz="4800" dirty="0">
                <a:solidFill>
                  <a:schemeClr val="accent1">
                    <a:lumMod val="50000"/>
                  </a:schemeClr>
                </a:solidFill>
              </a:rPr>
              <a:t>B</a:t>
            </a:r>
            <a:r>
              <a:rPr lang="en-PH" sz="4800" dirty="0">
                <a:solidFill>
                  <a:schemeClr val="accent1">
                    <a:lumMod val="50000"/>
                  </a:schemeClr>
                </a:solidFill>
              </a:rPr>
              <a:t>eta diversity</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1852612"/>
            <a:ext cx="10515600" cy="523875"/>
          </a:xfrm>
        </p:spPr>
        <p:txBody>
          <a:bodyPr>
            <a:normAutofit/>
          </a:bodyPr>
          <a:lstStyle/>
          <a:p>
            <a:pPr marL="0" indent="0">
              <a:buNone/>
            </a:pPr>
            <a:r>
              <a:rPr lang="en-US" sz="2000" dirty="0">
                <a:solidFill>
                  <a:schemeClr val="accent1">
                    <a:lumMod val="50000"/>
                  </a:schemeClr>
                </a:solidFill>
              </a:rPr>
              <a:t>H</a:t>
            </a:r>
            <a:r>
              <a:rPr lang="en-PH" sz="2000" dirty="0">
                <a:solidFill>
                  <a:schemeClr val="accent1">
                    <a:lumMod val="50000"/>
                  </a:schemeClr>
                </a:solidFill>
              </a:rPr>
              <a:t>ow different are two or more samples/sites from one another?</a:t>
            </a:r>
          </a:p>
        </p:txBody>
      </p:sp>
      <p:sp>
        <p:nvSpPr>
          <p:cNvPr id="2" name="Rectangle 1">
            <a:extLst>
              <a:ext uri="{FF2B5EF4-FFF2-40B4-BE49-F238E27FC236}">
                <a16:creationId xmlns:a16="http://schemas.microsoft.com/office/drawing/2014/main" id="{42A40674-43FA-4D73-AAEF-48A042E1E71D}"/>
              </a:ext>
            </a:extLst>
          </p:cNvPr>
          <p:cNvSpPr/>
          <p:nvPr/>
        </p:nvSpPr>
        <p:spPr>
          <a:xfrm>
            <a:off x="2413842" y="2703235"/>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6" name="Rectangle 5">
            <a:extLst>
              <a:ext uri="{FF2B5EF4-FFF2-40B4-BE49-F238E27FC236}">
                <a16:creationId xmlns:a16="http://schemas.microsoft.com/office/drawing/2014/main" id="{B6FEA159-CA29-4CEE-84A1-762A12C70D4C}"/>
              </a:ext>
            </a:extLst>
          </p:cNvPr>
          <p:cNvSpPr/>
          <p:nvPr/>
        </p:nvSpPr>
        <p:spPr>
          <a:xfrm>
            <a:off x="2069892" y="3156284"/>
            <a:ext cx="360000"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8" name="Oval 7">
            <a:extLst>
              <a:ext uri="{FF2B5EF4-FFF2-40B4-BE49-F238E27FC236}">
                <a16:creationId xmlns:a16="http://schemas.microsoft.com/office/drawing/2014/main" id="{0E02EC12-5316-4EC8-AF1D-BE0B736F1650}"/>
              </a:ext>
            </a:extLst>
          </p:cNvPr>
          <p:cNvSpPr/>
          <p:nvPr/>
        </p:nvSpPr>
        <p:spPr>
          <a:xfrm>
            <a:off x="2914771" y="2916989"/>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9" name="Oval 8">
            <a:extLst>
              <a:ext uri="{FF2B5EF4-FFF2-40B4-BE49-F238E27FC236}">
                <a16:creationId xmlns:a16="http://schemas.microsoft.com/office/drawing/2014/main" id="{ADB0FD93-F52D-434D-A913-A964C693B933}"/>
              </a:ext>
            </a:extLst>
          </p:cNvPr>
          <p:cNvSpPr/>
          <p:nvPr/>
        </p:nvSpPr>
        <p:spPr>
          <a:xfrm>
            <a:off x="2514646" y="3273425"/>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2" name="Oval 11">
            <a:extLst>
              <a:ext uri="{FF2B5EF4-FFF2-40B4-BE49-F238E27FC236}">
                <a16:creationId xmlns:a16="http://schemas.microsoft.com/office/drawing/2014/main" id="{34AF45BE-F04E-4819-879A-F3428C3D2D68}"/>
              </a:ext>
            </a:extLst>
          </p:cNvPr>
          <p:cNvSpPr/>
          <p:nvPr/>
        </p:nvSpPr>
        <p:spPr>
          <a:xfrm>
            <a:off x="7484435" y="3179188"/>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3" name="Oval 12">
            <a:extLst>
              <a:ext uri="{FF2B5EF4-FFF2-40B4-BE49-F238E27FC236}">
                <a16:creationId xmlns:a16="http://schemas.microsoft.com/office/drawing/2014/main" id="{EB724394-B983-4BFB-97C9-C9C1CDA2A4E4}"/>
              </a:ext>
            </a:extLst>
          </p:cNvPr>
          <p:cNvSpPr/>
          <p:nvPr/>
        </p:nvSpPr>
        <p:spPr>
          <a:xfrm>
            <a:off x="7226057" y="2840770"/>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7" name="Oval 16">
            <a:extLst>
              <a:ext uri="{FF2B5EF4-FFF2-40B4-BE49-F238E27FC236}">
                <a16:creationId xmlns:a16="http://schemas.microsoft.com/office/drawing/2014/main" id="{9F08EA64-990A-4E2E-9772-9248F8863B05}"/>
              </a:ext>
            </a:extLst>
          </p:cNvPr>
          <p:cNvSpPr/>
          <p:nvPr/>
        </p:nvSpPr>
        <p:spPr>
          <a:xfrm>
            <a:off x="7046057" y="3224083"/>
            <a:ext cx="360000" cy="360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18" name="TextBox 17">
            <a:extLst>
              <a:ext uri="{FF2B5EF4-FFF2-40B4-BE49-F238E27FC236}">
                <a16:creationId xmlns:a16="http://schemas.microsoft.com/office/drawing/2014/main" id="{C8E96DDD-E118-4DE4-9607-9040D4E00F82}"/>
              </a:ext>
            </a:extLst>
          </p:cNvPr>
          <p:cNvSpPr txBox="1"/>
          <p:nvPr/>
        </p:nvSpPr>
        <p:spPr>
          <a:xfrm>
            <a:off x="3396389" y="3652878"/>
            <a:ext cx="889987" cy="369332"/>
          </a:xfrm>
          <a:prstGeom prst="rect">
            <a:avLst/>
          </a:prstGeom>
          <a:noFill/>
        </p:spPr>
        <p:txBody>
          <a:bodyPr wrap="none" rtlCol="0">
            <a:spAutoFit/>
          </a:bodyPr>
          <a:lstStyle/>
          <a:p>
            <a:r>
              <a:rPr lang="en-US" dirty="0">
                <a:solidFill>
                  <a:schemeClr val="accent1">
                    <a:lumMod val="50000"/>
                  </a:schemeClr>
                </a:solidFill>
              </a:rPr>
              <a:t>Similar</a:t>
            </a:r>
            <a:endParaRPr lang="en-PH" dirty="0">
              <a:solidFill>
                <a:schemeClr val="accent1">
                  <a:lumMod val="50000"/>
                </a:schemeClr>
              </a:solidFill>
            </a:endParaRPr>
          </a:p>
        </p:txBody>
      </p:sp>
      <p:sp>
        <p:nvSpPr>
          <p:cNvPr id="19" name="TextBox 18">
            <a:extLst>
              <a:ext uri="{FF2B5EF4-FFF2-40B4-BE49-F238E27FC236}">
                <a16:creationId xmlns:a16="http://schemas.microsoft.com/office/drawing/2014/main" id="{8150E503-DBF2-40D1-B47D-6217498DD53E}"/>
              </a:ext>
            </a:extLst>
          </p:cNvPr>
          <p:cNvSpPr txBox="1"/>
          <p:nvPr/>
        </p:nvSpPr>
        <p:spPr>
          <a:xfrm>
            <a:off x="7875508" y="3653367"/>
            <a:ext cx="1056700" cy="369332"/>
          </a:xfrm>
          <a:prstGeom prst="rect">
            <a:avLst/>
          </a:prstGeom>
          <a:noFill/>
        </p:spPr>
        <p:txBody>
          <a:bodyPr wrap="none" rtlCol="0">
            <a:spAutoFit/>
          </a:bodyPr>
          <a:lstStyle/>
          <a:p>
            <a:r>
              <a:rPr lang="en-US" dirty="0">
                <a:solidFill>
                  <a:schemeClr val="accent1">
                    <a:lumMod val="50000"/>
                  </a:schemeClr>
                </a:solidFill>
              </a:rPr>
              <a:t>Different</a:t>
            </a:r>
            <a:endParaRPr lang="en-PH" dirty="0">
              <a:solidFill>
                <a:schemeClr val="accent1">
                  <a:lumMod val="50000"/>
                </a:schemeClr>
              </a:solidFill>
            </a:endParaRP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4291320"/>
            <a:ext cx="10515600" cy="1384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000" dirty="0">
                <a:solidFill>
                  <a:schemeClr val="accent1">
                    <a:lumMod val="50000"/>
                  </a:schemeClr>
                </a:solidFill>
              </a:rPr>
              <a:t>Unweighted – how many taxa are shared? (Jaccard index, unweighted </a:t>
            </a:r>
            <a:r>
              <a:rPr lang="en-PH" sz="2000" dirty="0" err="1">
                <a:solidFill>
                  <a:schemeClr val="accent1">
                    <a:lumMod val="50000"/>
                  </a:schemeClr>
                </a:solidFill>
              </a:rPr>
              <a:t>Unifrac</a:t>
            </a:r>
            <a:r>
              <a:rPr lang="en-PH" sz="2000" dirty="0">
                <a:solidFill>
                  <a:schemeClr val="accent1">
                    <a:lumMod val="50000"/>
                  </a:schemeClr>
                </a:solidFill>
              </a:rPr>
              <a:t>)</a:t>
            </a:r>
          </a:p>
          <a:p>
            <a:r>
              <a:rPr lang="en-PH" sz="2000" dirty="0">
                <a:solidFill>
                  <a:schemeClr val="accent1">
                    <a:lumMod val="50000"/>
                  </a:schemeClr>
                </a:solidFill>
              </a:rPr>
              <a:t>Weighted – do shared taxa have similar abundances? </a:t>
            </a:r>
            <a:br>
              <a:rPr lang="en-PH" sz="2000" dirty="0">
                <a:solidFill>
                  <a:schemeClr val="accent1">
                    <a:lumMod val="50000"/>
                  </a:schemeClr>
                </a:solidFill>
              </a:rPr>
            </a:br>
            <a:r>
              <a:rPr lang="en-PH" sz="2000" dirty="0">
                <a:solidFill>
                  <a:schemeClr val="accent1">
                    <a:lumMod val="50000"/>
                  </a:schemeClr>
                </a:solidFill>
              </a:rPr>
              <a:t>(Bray-Curtis dissimilarity, weighted </a:t>
            </a:r>
            <a:r>
              <a:rPr lang="en-PH" sz="2000" dirty="0" err="1">
                <a:solidFill>
                  <a:schemeClr val="accent1">
                    <a:lumMod val="50000"/>
                  </a:schemeClr>
                </a:solidFill>
              </a:rPr>
              <a:t>Unifrac</a:t>
            </a:r>
            <a:r>
              <a:rPr lang="en-PH" sz="2000" dirty="0">
                <a:solidFill>
                  <a:schemeClr val="accent1">
                    <a:lumMod val="50000"/>
                  </a:schemeClr>
                </a:solidFill>
              </a:rPr>
              <a:t>)</a:t>
            </a:r>
          </a:p>
        </p:txBody>
      </p:sp>
      <p:sp>
        <p:nvSpPr>
          <p:cNvPr id="20" name="Rectangle 19">
            <a:extLst>
              <a:ext uri="{FF2B5EF4-FFF2-40B4-BE49-F238E27FC236}">
                <a16:creationId xmlns:a16="http://schemas.microsoft.com/office/drawing/2014/main" id="{F925C09E-CDE9-4A38-87DA-FF8546B17844}"/>
              </a:ext>
            </a:extLst>
          </p:cNvPr>
          <p:cNvSpPr/>
          <p:nvPr/>
        </p:nvSpPr>
        <p:spPr>
          <a:xfrm>
            <a:off x="4556931" y="2785151"/>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2" name="Rectangle 21">
            <a:extLst>
              <a:ext uri="{FF2B5EF4-FFF2-40B4-BE49-F238E27FC236}">
                <a16:creationId xmlns:a16="http://schemas.microsoft.com/office/drawing/2014/main" id="{BA9F2E8F-8317-4B5F-970D-96BFCA95A64C}"/>
              </a:ext>
            </a:extLst>
          </p:cNvPr>
          <p:cNvSpPr/>
          <p:nvPr/>
        </p:nvSpPr>
        <p:spPr>
          <a:xfrm>
            <a:off x="4946249" y="3337808"/>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3" name="Oval 22">
            <a:extLst>
              <a:ext uri="{FF2B5EF4-FFF2-40B4-BE49-F238E27FC236}">
                <a16:creationId xmlns:a16="http://schemas.microsoft.com/office/drawing/2014/main" id="{2A7BD2F4-9945-4766-B2E5-61DC55E1A093}"/>
              </a:ext>
            </a:extLst>
          </p:cNvPr>
          <p:cNvSpPr/>
          <p:nvPr/>
        </p:nvSpPr>
        <p:spPr>
          <a:xfrm>
            <a:off x="5045183" y="2911746"/>
            <a:ext cx="360000" cy="36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4" name="Oval 23">
            <a:extLst>
              <a:ext uri="{FF2B5EF4-FFF2-40B4-BE49-F238E27FC236}">
                <a16:creationId xmlns:a16="http://schemas.microsoft.com/office/drawing/2014/main" id="{A1B71E2C-E827-4B22-9454-D53FBDE121C2}"/>
              </a:ext>
            </a:extLst>
          </p:cNvPr>
          <p:cNvSpPr/>
          <p:nvPr/>
        </p:nvSpPr>
        <p:spPr>
          <a:xfrm>
            <a:off x="4426215" y="3268182"/>
            <a:ext cx="360000" cy="36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cxnSp>
        <p:nvCxnSpPr>
          <p:cNvPr id="7" name="Straight Arrow Connector 6">
            <a:extLst>
              <a:ext uri="{FF2B5EF4-FFF2-40B4-BE49-F238E27FC236}">
                <a16:creationId xmlns:a16="http://schemas.microsoft.com/office/drawing/2014/main" id="{7282497F-185A-47E9-B72B-6E5C8E1B1B8D}"/>
              </a:ext>
            </a:extLst>
          </p:cNvPr>
          <p:cNvCxnSpPr>
            <a:cxnSpLocks/>
          </p:cNvCxnSpPr>
          <p:nvPr/>
        </p:nvCxnSpPr>
        <p:spPr>
          <a:xfrm>
            <a:off x="3508693" y="3220603"/>
            <a:ext cx="66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167F916-BE54-4380-B891-5824355BCBD3}"/>
              </a:ext>
            </a:extLst>
          </p:cNvPr>
          <p:cNvSpPr/>
          <p:nvPr/>
        </p:nvSpPr>
        <p:spPr>
          <a:xfrm>
            <a:off x="9110467" y="2765979"/>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7" name="Diamond 26">
            <a:extLst>
              <a:ext uri="{FF2B5EF4-FFF2-40B4-BE49-F238E27FC236}">
                <a16:creationId xmlns:a16="http://schemas.microsoft.com/office/drawing/2014/main" id="{91ACF9D5-BD0B-4410-8D14-F23990AA9CF0}"/>
              </a:ext>
            </a:extLst>
          </p:cNvPr>
          <p:cNvSpPr/>
          <p:nvPr/>
        </p:nvSpPr>
        <p:spPr>
          <a:xfrm>
            <a:off x="9485899" y="3145057"/>
            <a:ext cx="360000" cy="360000"/>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sp>
        <p:nvSpPr>
          <p:cNvPr id="28" name="Rectangle 27">
            <a:extLst>
              <a:ext uri="{FF2B5EF4-FFF2-40B4-BE49-F238E27FC236}">
                <a16:creationId xmlns:a16="http://schemas.microsoft.com/office/drawing/2014/main" id="{212B1893-64C9-470B-9BA1-79F0F3AEFC76}"/>
              </a:ext>
            </a:extLst>
          </p:cNvPr>
          <p:cNvSpPr/>
          <p:nvPr/>
        </p:nvSpPr>
        <p:spPr>
          <a:xfrm>
            <a:off x="9044833" y="3286734"/>
            <a:ext cx="360000" cy="36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accent1">
                  <a:lumMod val="50000"/>
                </a:schemeClr>
              </a:solidFill>
            </a:endParaRPr>
          </a:p>
        </p:txBody>
      </p:sp>
      <p:cxnSp>
        <p:nvCxnSpPr>
          <p:cNvPr id="29" name="Straight Arrow Connector 28">
            <a:extLst>
              <a:ext uri="{FF2B5EF4-FFF2-40B4-BE49-F238E27FC236}">
                <a16:creationId xmlns:a16="http://schemas.microsoft.com/office/drawing/2014/main" id="{1EC952A7-7BA7-4B59-BF46-6D4301D9D43E}"/>
              </a:ext>
            </a:extLst>
          </p:cNvPr>
          <p:cNvCxnSpPr>
            <a:cxnSpLocks/>
          </p:cNvCxnSpPr>
          <p:nvPr/>
        </p:nvCxnSpPr>
        <p:spPr>
          <a:xfrm>
            <a:off x="8071168" y="3173809"/>
            <a:ext cx="6653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E1AFF2-7295-4B93-B622-51D940D4B1F1}"/>
              </a:ext>
            </a:extLst>
          </p:cNvPr>
          <p:cNvSpPr txBox="1"/>
          <p:nvPr/>
        </p:nvSpPr>
        <p:spPr>
          <a:xfrm>
            <a:off x="2249892" y="2401418"/>
            <a:ext cx="832279" cy="276999"/>
          </a:xfrm>
          <a:prstGeom prst="rect">
            <a:avLst/>
          </a:prstGeom>
          <a:noFill/>
        </p:spPr>
        <p:txBody>
          <a:bodyPr wrap="none" rtlCol="0">
            <a:spAutoFit/>
          </a:bodyPr>
          <a:lstStyle/>
          <a:p>
            <a:r>
              <a:rPr lang="en-US" sz="1200" dirty="0">
                <a:solidFill>
                  <a:schemeClr val="tx1">
                    <a:lumMod val="75000"/>
                    <a:lumOff val="25000"/>
                  </a:schemeClr>
                </a:solidFill>
              </a:rPr>
              <a:t>Sample 1</a:t>
            </a:r>
            <a:endParaRPr lang="en-PH" sz="1200" dirty="0">
              <a:solidFill>
                <a:schemeClr val="tx1">
                  <a:lumMod val="75000"/>
                  <a:lumOff val="25000"/>
                </a:schemeClr>
              </a:solidFill>
            </a:endParaRPr>
          </a:p>
        </p:txBody>
      </p:sp>
      <p:sp>
        <p:nvSpPr>
          <p:cNvPr id="36" name="TextBox 35">
            <a:extLst>
              <a:ext uri="{FF2B5EF4-FFF2-40B4-BE49-F238E27FC236}">
                <a16:creationId xmlns:a16="http://schemas.microsoft.com/office/drawing/2014/main" id="{13D6AFC0-F745-4D80-9410-91DE3C947EA5}"/>
              </a:ext>
            </a:extLst>
          </p:cNvPr>
          <p:cNvSpPr txBox="1"/>
          <p:nvPr/>
        </p:nvSpPr>
        <p:spPr>
          <a:xfrm>
            <a:off x="4500791" y="2404696"/>
            <a:ext cx="832279" cy="276999"/>
          </a:xfrm>
          <a:prstGeom prst="rect">
            <a:avLst/>
          </a:prstGeom>
          <a:noFill/>
        </p:spPr>
        <p:txBody>
          <a:bodyPr wrap="none" rtlCol="0">
            <a:spAutoFit/>
          </a:bodyPr>
          <a:lstStyle/>
          <a:p>
            <a:r>
              <a:rPr lang="en-US" sz="1200" dirty="0">
                <a:solidFill>
                  <a:schemeClr val="tx1">
                    <a:lumMod val="50000"/>
                    <a:lumOff val="50000"/>
                  </a:schemeClr>
                </a:solidFill>
              </a:rPr>
              <a:t>Sample 2</a:t>
            </a:r>
            <a:endParaRPr lang="en-PH" sz="1200" dirty="0">
              <a:solidFill>
                <a:schemeClr val="tx1">
                  <a:lumMod val="50000"/>
                  <a:lumOff val="50000"/>
                </a:schemeClr>
              </a:solidFill>
            </a:endParaRPr>
          </a:p>
        </p:txBody>
      </p:sp>
      <p:sp>
        <p:nvSpPr>
          <p:cNvPr id="37" name="TextBox 36">
            <a:extLst>
              <a:ext uri="{FF2B5EF4-FFF2-40B4-BE49-F238E27FC236}">
                <a16:creationId xmlns:a16="http://schemas.microsoft.com/office/drawing/2014/main" id="{569D0CA4-7914-4520-9FC4-8D48C1849FC1}"/>
              </a:ext>
            </a:extLst>
          </p:cNvPr>
          <p:cNvSpPr txBox="1"/>
          <p:nvPr/>
        </p:nvSpPr>
        <p:spPr>
          <a:xfrm>
            <a:off x="6989917" y="2401418"/>
            <a:ext cx="832279" cy="276999"/>
          </a:xfrm>
          <a:prstGeom prst="rect">
            <a:avLst/>
          </a:prstGeom>
          <a:noFill/>
        </p:spPr>
        <p:txBody>
          <a:bodyPr wrap="none" rtlCol="0">
            <a:spAutoFit/>
          </a:bodyPr>
          <a:lstStyle/>
          <a:p>
            <a:r>
              <a:rPr lang="en-US" sz="1200" dirty="0">
                <a:solidFill>
                  <a:schemeClr val="tx1">
                    <a:lumMod val="75000"/>
                    <a:lumOff val="25000"/>
                  </a:schemeClr>
                </a:solidFill>
              </a:rPr>
              <a:t>Sample 1</a:t>
            </a:r>
            <a:endParaRPr lang="en-PH" sz="1200" dirty="0">
              <a:solidFill>
                <a:schemeClr val="tx1">
                  <a:lumMod val="75000"/>
                  <a:lumOff val="25000"/>
                </a:schemeClr>
              </a:solidFill>
            </a:endParaRPr>
          </a:p>
        </p:txBody>
      </p:sp>
      <p:sp>
        <p:nvSpPr>
          <p:cNvPr id="38" name="TextBox 37">
            <a:extLst>
              <a:ext uri="{FF2B5EF4-FFF2-40B4-BE49-F238E27FC236}">
                <a16:creationId xmlns:a16="http://schemas.microsoft.com/office/drawing/2014/main" id="{3E427680-C027-4E26-9E3F-9A7127EFF5E5}"/>
              </a:ext>
            </a:extLst>
          </p:cNvPr>
          <p:cNvSpPr txBox="1"/>
          <p:nvPr/>
        </p:nvSpPr>
        <p:spPr>
          <a:xfrm>
            <a:off x="9069759" y="2404696"/>
            <a:ext cx="832279" cy="276999"/>
          </a:xfrm>
          <a:prstGeom prst="rect">
            <a:avLst/>
          </a:prstGeom>
          <a:noFill/>
        </p:spPr>
        <p:txBody>
          <a:bodyPr wrap="none" rtlCol="0">
            <a:spAutoFit/>
          </a:bodyPr>
          <a:lstStyle/>
          <a:p>
            <a:r>
              <a:rPr lang="en-US" sz="1200" dirty="0">
                <a:solidFill>
                  <a:schemeClr val="tx1">
                    <a:lumMod val="50000"/>
                    <a:lumOff val="50000"/>
                  </a:schemeClr>
                </a:solidFill>
              </a:rPr>
              <a:t>Sample 2</a:t>
            </a:r>
            <a:endParaRPr lang="en-PH" sz="1200" dirty="0">
              <a:solidFill>
                <a:schemeClr val="tx1">
                  <a:lumMod val="50000"/>
                  <a:lumOff val="50000"/>
                </a:schemeClr>
              </a:solidFill>
            </a:endParaRPr>
          </a:p>
        </p:txBody>
      </p:sp>
      <p:pic>
        <p:nvPicPr>
          <p:cNvPr id="3" name="Picture 2">
            <a:extLst>
              <a:ext uri="{FF2B5EF4-FFF2-40B4-BE49-F238E27FC236}">
                <a16:creationId xmlns:a16="http://schemas.microsoft.com/office/drawing/2014/main" id="{5E9117C2-0734-94FD-4509-C32CBA817B5D}"/>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4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865312"/>
            <a:ext cx="10515600" cy="1325563"/>
          </a:xfrm>
        </p:spPr>
        <p:txBody>
          <a:bodyPr>
            <a:normAutofit/>
          </a:bodyPr>
          <a:lstStyle/>
          <a:p>
            <a:r>
              <a:rPr lang="en-PH" sz="4800" dirty="0">
                <a:solidFill>
                  <a:schemeClr val="bg1"/>
                </a:solidFill>
              </a:rPr>
              <a:t>Clustering methods</a:t>
            </a:r>
          </a:p>
        </p:txBody>
      </p:sp>
      <p:sp>
        <p:nvSpPr>
          <p:cNvPr id="5" name="Content Placeholder 4">
            <a:extLst>
              <a:ext uri="{FF2B5EF4-FFF2-40B4-BE49-F238E27FC236}">
                <a16:creationId xmlns:a16="http://schemas.microsoft.com/office/drawing/2014/main" id="{E9205CCE-EE1C-46A2-9245-E329993EF823}"/>
              </a:ext>
            </a:extLst>
          </p:cNvPr>
          <p:cNvSpPr>
            <a:spLocks noGrp="1"/>
          </p:cNvSpPr>
          <p:nvPr>
            <p:ph idx="1"/>
          </p:nvPr>
        </p:nvSpPr>
        <p:spPr>
          <a:xfrm>
            <a:off x="838200" y="2943225"/>
            <a:ext cx="10515600" cy="2278062"/>
          </a:xfrm>
        </p:spPr>
        <p:txBody>
          <a:bodyPr>
            <a:normAutofit/>
          </a:bodyPr>
          <a:lstStyle/>
          <a:p>
            <a:pPr marL="0" indent="0">
              <a:buNone/>
            </a:pPr>
            <a:r>
              <a:rPr lang="en-PH" sz="2400" dirty="0">
                <a:solidFill>
                  <a:schemeClr val="bg1"/>
                </a:solidFill>
              </a:rPr>
              <a:t>These methods differ by their algorithms. The following are the most commonly used clustering methods:</a:t>
            </a:r>
          </a:p>
          <a:p>
            <a:r>
              <a:rPr lang="en-PH" sz="2400" dirty="0">
                <a:solidFill>
                  <a:schemeClr val="bg1"/>
                </a:solidFill>
              </a:rPr>
              <a:t>Hierarchical clustering </a:t>
            </a:r>
          </a:p>
          <a:p>
            <a:r>
              <a:rPr lang="en-PH" sz="2400" dirty="0">
                <a:solidFill>
                  <a:schemeClr val="bg1"/>
                </a:solidFill>
              </a:rPr>
              <a:t>Ordination methods</a:t>
            </a:r>
          </a:p>
        </p:txBody>
      </p:sp>
      <p:pic>
        <p:nvPicPr>
          <p:cNvPr id="2" name="Picture 2">
            <a:extLst>
              <a:ext uri="{FF2B5EF4-FFF2-40B4-BE49-F238E27FC236}">
                <a16:creationId xmlns:a16="http://schemas.microsoft.com/office/drawing/2014/main" id="{C428549C-90A2-BAF4-2EFE-4DC06204D00E}"/>
              </a:ext>
            </a:extLst>
          </p:cNvPr>
          <p:cNvPicPr>
            <a:picLocks noChangeAspect="1" noChangeArrowheads="1"/>
          </p:cNvPicPr>
          <p:nvPr/>
        </p:nvPicPr>
        <p:blipFill>
          <a:blip r:embed="rId2">
            <a:alphaModFix amt="25000"/>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0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547687"/>
            <a:ext cx="10515600" cy="1325563"/>
          </a:xfrm>
        </p:spPr>
        <p:txBody>
          <a:bodyPr>
            <a:normAutofit/>
          </a:bodyPr>
          <a:lstStyle/>
          <a:p>
            <a:r>
              <a:rPr lang="en-PH" sz="4800" dirty="0">
                <a:solidFill>
                  <a:schemeClr val="accent1">
                    <a:lumMod val="50000"/>
                  </a:schemeClr>
                </a:solidFill>
              </a:rPr>
              <a:t>Why identify clusters?</a:t>
            </a:r>
          </a:p>
        </p:txBody>
      </p:sp>
      <p:grpSp>
        <p:nvGrpSpPr>
          <p:cNvPr id="28" name="Group 27">
            <a:extLst>
              <a:ext uri="{FF2B5EF4-FFF2-40B4-BE49-F238E27FC236}">
                <a16:creationId xmlns:a16="http://schemas.microsoft.com/office/drawing/2014/main" id="{4C1B1A9B-CE21-48E5-90A4-9DD7137598A8}"/>
              </a:ext>
            </a:extLst>
          </p:cNvPr>
          <p:cNvGrpSpPr/>
          <p:nvPr/>
        </p:nvGrpSpPr>
        <p:grpSpPr>
          <a:xfrm>
            <a:off x="3401475" y="2322497"/>
            <a:ext cx="5867400" cy="914400"/>
            <a:chOff x="988476" y="2019215"/>
            <a:chExt cx="5867400" cy="914400"/>
          </a:xfrm>
        </p:grpSpPr>
        <p:sp>
          <p:nvSpPr>
            <p:cNvPr id="26" name="Rectangle 25">
              <a:extLst>
                <a:ext uri="{FF2B5EF4-FFF2-40B4-BE49-F238E27FC236}">
                  <a16:creationId xmlns:a16="http://schemas.microsoft.com/office/drawing/2014/main" id="{2E51391B-17FD-4CBB-BAA1-6E582EB381B9}"/>
                </a:ext>
              </a:extLst>
            </p:cNvPr>
            <p:cNvSpPr/>
            <p:nvPr/>
          </p:nvSpPr>
          <p:spPr>
            <a:xfrm>
              <a:off x="988476" y="2019215"/>
              <a:ext cx="5867400" cy="914400"/>
            </a:xfrm>
            <a:prstGeom prst="rect">
              <a:avLst/>
            </a:prstGeom>
            <a:gradFill flip="none" rotWithShape="1">
              <a:gsLst>
                <a:gs pos="0">
                  <a:schemeClr val="accent1">
                    <a:lumMod val="20000"/>
                    <a:lumOff val="80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TextBox 24">
              <a:extLst>
                <a:ext uri="{FF2B5EF4-FFF2-40B4-BE49-F238E27FC236}">
                  <a16:creationId xmlns:a16="http://schemas.microsoft.com/office/drawing/2014/main" id="{C4E8D056-E5C9-41FF-9E3D-050DA450AF65}"/>
                </a:ext>
              </a:extLst>
            </p:cNvPr>
            <p:cNvSpPr txBox="1"/>
            <p:nvPr/>
          </p:nvSpPr>
          <p:spPr>
            <a:xfrm>
              <a:off x="1153576" y="2313379"/>
              <a:ext cx="1184940" cy="369332"/>
            </a:xfrm>
            <a:prstGeom prst="rect">
              <a:avLst/>
            </a:prstGeom>
            <a:noFill/>
          </p:spPr>
          <p:txBody>
            <a:bodyPr wrap="none" rtlCol="0">
              <a:spAutoFit/>
            </a:bodyPr>
            <a:lstStyle/>
            <a:p>
              <a:r>
                <a:rPr lang="en-PH" b="1" i="0" dirty="0">
                  <a:solidFill>
                    <a:schemeClr val="accent1">
                      <a:lumMod val="50000"/>
                    </a:schemeClr>
                  </a:solidFill>
                  <a:effectLst/>
                  <a:latin typeface="+mj-lt"/>
                </a:rPr>
                <a:t>↓</a:t>
              </a:r>
              <a:r>
                <a:rPr lang="en-US" b="1" i="0" dirty="0">
                  <a:solidFill>
                    <a:schemeClr val="accent1">
                      <a:lumMod val="50000"/>
                    </a:schemeClr>
                  </a:solidFill>
                  <a:effectLst/>
                  <a:latin typeface="+mj-lt"/>
                </a:rPr>
                <a:t> </a:t>
              </a:r>
              <a:r>
                <a:rPr lang="en-US" b="1" dirty="0">
                  <a:solidFill>
                    <a:schemeClr val="accent1">
                      <a:lumMod val="50000"/>
                    </a:schemeClr>
                  </a:solidFill>
                  <a:latin typeface="+mj-lt"/>
                </a:rPr>
                <a:t>Salinity</a:t>
              </a:r>
              <a:endParaRPr lang="en-PH" dirty="0">
                <a:solidFill>
                  <a:schemeClr val="accent1">
                    <a:lumMod val="50000"/>
                  </a:schemeClr>
                </a:solidFill>
                <a:latin typeface="+mj-lt"/>
              </a:endParaRPr>
            </a:p>
          </p:txBody>
        </p:sp>
        <p:sp>
          <p:nvSpPr>
            <p:cNvPr id="27" name="TextBox 26">
              <a:extLst>
                <a:ext uri="{FF2B5EF4-FFF2-40B4-BE49-F238E27FC236}">
                  <a16:creationId xmlns:a16="http://schemas.microsoft.com/office/drawing/2014/main" id="{D860FC78-975D-4630-B7D3-D3F390D2E28D}"/>
                </a:ext>
              </a:extLst>
            </p:cNvPr>
            <p:cNvSpPr txBox="1"/>
            <p:nvPr/>
          </p:nvSpPr>
          <p:spPr>
            <a:xfrm>
              <a:off x="5503530" y="2291749"/>
              <a:ext cx="1184940" cy="369332"/>
            </a:xfrm>
            <a:prstGeom prst="rect">
              <a:avLst/>
            </a:prstGeom>
            <a:noFill/>
          </p:spPr>
          <p:txBody>
            <a:bodyPr wrap="none" rtlCol="0">
              <a:spAutoFit/>
            </a:bodyPr>
            <a:lstStyle/>
            <a:p>
              <a:r>
                <a:rPr lang="en-PH" b="1" i="0" dirty="0">
                  <a:solidFill>
                    <a:schemeClr val="bg1"/>
                  </a:solidFill>
                  <a:effectLst/>
                  <a:latin typeface="+mj-lt"/>
                </a:rPr>
                <a:t>↑</a:t>
              </a:r>
              <a:r>
                <a:rPr lang="en-US" b="1" i="0" dirty="0">
                  <a:solidFill>
                    <a:schemeClr val="bg1"/>
                  </a:solidFill>
                  <a:effectLst/>
                  <a:latin typeface="+mj-lt"/>
                </a:rPr>
                <a:t> </a:t>
              </a:r>
              <a:r>
                <a:rPr lang="en-US" b="1" dirty="0">
                  <a:solidFill>
                    <a:schemeClr val="bg1"/>
                  </a:solidFill>
                  <a:latin typeface="+mj-lt"/>
                </a:rPr>
                <a:t>Salinity</a:t>
              </a:r>
              <a:endParaRPr lang="en-PH" dirty="0">
                <a:solidFill>
                  <a:schemeClr val="bg1"/>
                </a:solidFill>
                <a:latin typeface="+mj-lt"/>
              </a:endParaRPr>
            </a:p>
          </p:txBody>
        </p:sp>
      </p:grpSp>
      <p:sp>
        <p:nvSpPr>
          <p:cNvPr id="29" name="TextBox 28">
            <a:extLst>
              <a:ext uri="{FF2B5EF4-FFF2-40B4-BE49-F238E27FC236}">
                <a16:creationId xmlns:a16="http://schemas.microsoft.com/office/drawing/2014/main" id="{52534E53-A9A4-45C7-B0C9-009B657FCB8A}"/>
              </a:ext>
            </a:extLst>
          </p:cNvPr>
          <p:cNvSpPr txBox="1"/>
          <p:nvPr/>
        </p:nvSpPr>
        <p:spPr>
          <a:xfrm>
            <a:off x="4204624" y="1682926"/>
            <a:ext cx="4261103" cy="584775"/>
          </a:xfrm>
          <a:prstGeom prst="rect">
            <a:avLst/>
          </a:prstGeom>
          <a:noFill/>
        </p:spPr>
        <p:txBody>
          <a:bodyPr wrap="none" rtlCol="0">
            <a:spAutoFit/>
          </a:bodyPr>
          <a:lstStyle/>
          <a:p>
            <a:r>
              <a:rPr lang="en-PH" sz="3200" dirty="0">
                <a:solidFill>
                  <a:schemeClr val="accent1">
                    <a:lumMod val="50000"/>
                  </a:schemeClr>
                </a:solidFill>
              </a:rPr>
              <a:t>Sampling in a gradient</a:t>
            </a:r>
          </a:p>
        </p:txBody>
      </p:sp>
      <p:pic>
        <p:nvPicPr>
          <p:cNvPr id="31" name="Graphic 30" descr="Arrow: Rotate left with solid fill">
            <a:extLst>
              <a:ext uri="{FF2B5EF4-FFF2-40B4-BE49-F238E27FC236}">
                <a16:creationId xmlns:a16="http://schemas.microsoft.com/office/drawing/2014/main" id="{1492E769-F4B2-4774-B4A7-F61DCD1BC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2664875" y="3264185"/>
            <a:ext cx="914400" cy="914400"/>
          </a:xfrm>
          <a:prstGeom prst="rect">
            <a:avLst/>
          </a:prstGeom>
        </p:spPr>
      </p:pic>
      <p:grpSp>
        <p:nvGrpSpPr>
          <p:cNvPr id="50" name="Group 49">
            <a:extLst>
              <a:ext uri="{FF2B5EF4-FFF2-40B4-BE49-F238E27FC236}">
                <a16:creationId xmlns:a16="http://schemas.microsoft.com/office/drawing/2014/main" id="{C7A0F279-4A78-4980-87E7-E661A314DE44}"/>
              </a:ext>
            </a:extLst>
          </p:cNvPr>
          <p:cNvGrpSpPr/>
          <p:nvPr/>
        </p:nvGrpSpPr>
        <p:grpSpPr>
          <a:xfrm>
            <a:off x="6816104" y="3509431"/>
            <a:ext cx="1742467" cy="1742467"/>
            <a:chOff x="588917" y="2776156"/>
            <a:chExt cx="1440000" cy="1440000"/>
          </a:xfrm>
        </p:grpSpPr>
        <p:cxnSp>
          <p:nvCxnSpPr>
            <p:cNvPr id="33" name="Straight Arrow Connector 32">
              <a:extLst>
                <a:ext uri="{FF2B5EF4-FFF2-40B4-BE49-F238E27FC236}">
                  <a16:creationId xmlns:a16="http://schemas.microsoft.com/office/drawing/2014/main" id="{DC585418-75B9-4471-ADB6-7A718E12697E}"/>
                </a:ext>
              </a:extLst>
            </p:cNvPr>
            <p:cNvCxnSpPr>
              <a:cxnSpLocks/>
            </p:cNvCxnSpPr>
            <p:nvPr/>
          </p:nvCxnSpPr>
          <p:spPr>
            <a:xfrm flipV="1">
              <a:off x="588917" y="2776156"/>
              <a:ext cx="0" cy="14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12157D-A406-494C-A18B-B01EF3C4E892}"/>
                </a:ext>
              </a:extLst>
            </p:cNvPr>
            <p:cNvCxnSpPr>
              <a:cxnSpLocks/>
            </p:cNvCxnSpPr>
            <p:nvPr/>
          </p:nvCxnSpPr>
          <p:spPr>
            <a:xfrm>
              <a:off x="588917" y="4212824"/>
              <a:ext cx="14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73E9DBF-E0C9-4A69-8F17-CF4172363FC6}"/>
                </a:ext>
              </a:extLst>
            </p:cNvPr>
            <p:cNvSpPr/>
            <p:nvPr/>
          </p:nvSpPr>
          <p:spPr>
            <a:xfrm>
              <a:off x="867539" y="3137896"/>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Oval 39">
              <a:extLst>
                <a:ext uri="{FF2B5EF4-FFF2-40B4-BE49-F238E27FC236}">
                  <a16:creationId xmlns:a16="http://schemas.microsoft.com/office/drawing/2014/main" id="{4551949E-DB12-4CEA-8725-806938DDBAB0}"/>
                </a:ext>
              </a:extLst>
            </p:cNvPr>
            <p:cNvSpPr/>
            <p:nvPr/>
          </p:nvSpPr>
          <p:spPr>
            <a:xfrm>
              <a:off x="925923" y="3378508"/>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Oval 40">
              <a:extLst>
                <a:ext uri="{FF2B5EF4-FFF2-40B4-BE49-F238E27FC236}">
                  <a16:creationId xmlns:a16="http://schemas.microsoft.com/office/drawing/2014/main" id="{6F3B9C09-A287-4E4A-B139-4B82AEE2EE03}"/>
                </a:ext>
              </a:extLst>
            </p:cNvPr>
            <p:cNvSpPr/>
            <p:nvPr/>
          </p:nvSpPr>
          <p:spPr>
            <a:xfrm>
              <a:off x="1090584" y="3279604"/>
              <a:ext cx="108000" cy="108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Oval 43">
              <a:extLst>
                <a:ext uri="{FF2B5EF4-FFF2-40B4-BE49-F238E27FC236}">
                  <a16:creationId xmlns:a16="http://schemas.microsoft.com/office/drawing/2014/main" id="{3523C3D4-1044-4B90-AB64-9592FF74B408}"/>
                </a:ext>
              </a:extLst>
            </p:cNvPr>
            <p:cNvSpPr/>
            <p:nvPr/>
          </p:nvSpPr>
          <p:spPr>
            <a:xfrm>
              <a:off x="1535196" y="3724320"/>
              <a:ext cx="108000" cy="10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Oval 44">
              <a:extLst>
                <a:ext uri="{FF2B5EF4-FFF2-40B4-BE49-F238E27FC236}">
                  <a16:creationId xmlns:a16="http://schemas.microsoft.com/office/drawing/2014/main" id="{96B291AD-083B-48DA-8F69-BFFA6766CE43}"/>
                </a:ext>
              </a:extLst>
            </p:cNvPr>
            <p:cNvSpPr/>
            <p:nvPr/>
          </p:nvSpPr>
          <p:spPr>
            <a:xfrm>
              <a:off x="1687596" y="3876720"/>
              <a:ext cx="108000" cy="108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Oval 47">
              <a:extLst>
                <a:ext uri="{FF2B5EF4-FFF2-40B4-BE49-F238E27FC236}">
                  <a16:creationId xmlns:a16="http://schemas.microsoft.com/office/drawing/2014/main" id="{A3ED672F-8357-4BD6-99A0-E9B6C76EDF07}"/>
                </a:ext>
              </a:extLst>
            </p:cNvPr>
            <p:cNvSpPr/>
            <p:nvPr/>
          </p:nvSpPr>
          <p:spPr>
            <a:xfrm rot="20959530">
              <a:off x="731451" y="3055418"/>
              <a:ext cx="609924" cy="522264"/>
            </a:xfrm>
            <a:prstGeom prst="ellipse">
              <a:avLst/>
            </a:prstGeom>
            <a:noFill/>
            <a:ln>
              <a:solidFill>
                <a:schemeClr val="accent1">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Oval 48">
              <a:extLst>
                <a:ext uri="{FF2B5EF4-FFF2-40B4-BE49-F238E27FC236}">
                  <a16:creationId xmlns:a16="http://schemas.microsoft.com/office/drawing/2014/main" id="{6F39B8ED-F4CB-4543-B356-85D56F91B3EA}"/>
                </a:ext>
              </a:extLst>
            </p:cNvPr>
            <p:cNvSpPr/>
            <p:nvPr/>
          </p:nvSpPr>
          <p:spPr>
            <a:xfrm rot="7420489">
              <a:off x="1493421" y="3627126"/>
              <a:ext cx="333910" cy="455516"/>
            </a:xfrm>
            <a:prstGeom prst="ellipse">
              <a:avLst/>
            </a:prstGeom>
            <a:noFill/>
            <a:ln>
              <a:solidFill>
                <a:schemeClr val="accent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57" name="Group 56">
            <a:extLst>
              <a:ext uri="{FF2B5EF4-FFF2-40B4-BE49-F238E27FC236}">
                <a16:creationId xmlns:a16="http://schemas.microsoft.com/office/drawing/2014/main" id="{0158004A-EA8F-4E27-A89F-E7A6BD2992CE}"/>
              </a:ext>
            </a:extLst>
          </p:cNvPr>
          <p:cNvGrpSpPr/>
          <p:nvPr/>
        </p:nvGrpSpPr>
        <p:grpSpPr>
          <a:xfrm>
            <a:off x="3833079" y="3389680"/>
            <a:ext cx="2494841" cy="1981971"/>
            <a:chOff x="6027446" y="3480271"/>
            <a:chExt cx="2521351" cy="2003031"/>
          </a:xfrm>
        </p:grpSpPr>
        <p:pic>
          <p:nvPicPr>
            <p:cNvPr id="51" name="Picture 50" descr="Chart, box and whisker chart&#10;&#10;Description automatically generated">
              <a:extLst>
                <a:ext uri="{FF2B5EF4-FFF2-40B4-BE49-F238E27FC236}">
                  <a16:creationId xmlns:a16="http://schemas.microsoft.com/office/drawing/2014/main" id="{E023C0CE-B9E8-47E5-B3BE-A53E37CB51A6}"/>
                </a:ext>
              </a:extLst>
            </p:cNvPr>
            <p:cNvPicPr>
              <a:picLocks noChangeAspect="1"/>
            </p:cNvPicPr>
            <p:nvPr/>
          </p:nvPicPr>
          <p:blipFill rotWithShape="1">
            <a:blip r:embed="rId5">
              <a:extLst>
                <a:ext uri="{28A0092B-C50C-407E-A947-70E740481C1C}">
                  <a14:useLocalDpi xmlns:a14="http://schemas.microsoft.com/office/drawing/2010/main" val="0"/>
                </a:ext>
              </a:extLst>
            </a:blip>
            <a:srcRect l="59631" t="10065" r="6630" b="63427"/>
            <a:stretch/>
          </p:blipFill>
          <p:spPr>
            <a:xfrm>
              <a:off x="6027446" y="3480271"/>
              <a:ext cx="2353295" cy="2003031"/>
            </a:xfrm>
            <a:prstGeom prst="rect">
              <a:avLst/>
            </a:prstGeom>
          </p:spPr>
        </p:pic>
        <p:sp>
          <p:nvSpPr>
            <p:cNvPr id="52" name="Rectangle 51">
              <a:extLst>
                <a:ext uri="{FF2B5EF4-FFF2-40B4-BE49-F238E27FC236}">
                  <a16:creationId xmlns:a16="http://schemas.microsoft.com/office/drawing/2014/main" id="{D3C92239-6D7B-4242-A5EB-191D8567FECD}"/>
                </a:ext>
              </a:extLst>
            </p:cNvPr>
            <p:cNvSpPr/>
            <p:nvPr/>
          </p:nvSpPr>
          <p:spPr>
            <a:xfrm>
              <a:off x="6688874" y="3593809"/>
              <a:ext cx="1859923" cy="1110045"/>
            </a:xfrm>
            <a:prstGeom prst="rect">
              <a:avLst/>
            </a:prstGeom>
            <a:solidFill>
              <a:schemeClr val="accent1">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Rectangle 52">
              <a:extLst>
                <a:ext uri="{FF2B5EF4-FFF2-40B4-BE49-F238E27FC236}">
                  <a16:creationId xmlns:a16="http://schemas.microsoft.com/office/drawing/2014/main" id="{AD303022-DA17-4215-A11F-7749EA8BD8B0}"/>
                </a:ext>
              </a:extLst>
            </p:cNvPr>
            <p:cNvSpPr/>
            <p:nvPr/>
          </p:nvSpPr>
          <p:spPr>
            <a:xfrm>
              <a:off x="6688873" y="4762982"/>
              <a:ext cx="1859923" cy="637694"/>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2" name="Picture 2">
            <a:extLst>
              <a:ext uri="{FF2B5EF4-FFF2-40B4-BE49-F238E27FC236}">
                <a16:creationId xmlns:a16="http://schemas.microsoft.com/office/drawing/2014/main" id="{DC15752F-9F71-436E-3F4B-E594764D3110}"/>
              </a:ext>
            </a:extLst>
          </p:cNvPr>
          <p:cNvPicPr>
            <a:picLocks noChangeAspect="1" noChangeArrowheads="1"/>
          </p:cNvPicPr>
          <p:nvPr/>
        </p:nvPicPr>
        <p:blipFill>
          <a:blip r:embed="rId6">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20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Hierarchical clustering</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1"/>
            <a:ext cx="10515600" cy="1029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Members of inferior-ranking members cluster to become members of higher-ranking clusters</a:t>
            </a:r>
          </a:p>
        </p:txBody>
      </p:sp>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3502475"/>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Common hierarchical clustering methods:</a:t>
            </a:r>
          </a:p>
          <a:p>
            <a:r>
              <a:rPr lang="en-PH" sz="2000" dirty="0">
                <a:solidFill>
                  <a:schemeClr val="accent1">
                    <a:lumMod val="50000"/>
                  </a:schemeClr>
                </a:solidFill>
              </a:rPr>
              <a:t>Single linkage</a:t>
            </a:r>
          </a:p>
          <a:p>
            <a:r>
              <a:rPr lang="en-PH" sz="2000" dirty="0">
                <a:solidFill>
                  <a:schemeClr val="accent1">
                    <a:lumMod val="50000"/>
                  </a:schemeClr>
                </a:solidFill>
              </a:rPr>
              <a:t>Complete linkage</a:t>
            </a:r>
          </a:p>
          <a:p>
            <a:r>
              <a:rPr lang="en-PH" sz="2000" dirty="0">
                <a:solidFill>
                  <a:schemeClr val="accent1">
                    <a:lumMod val="50000"/>
                  </a:schemeClr>
                </a:solidFill>
              </a:rPr>
              <a:t>Average linkage</a:t>
            </a:r>
          </a:p>
          <a:p>
            <a:r>
              <a:rPr lang="en-PH" sz="2000" dirty="0">
                <a:solidFill>
                  <a:schemeClr val="accent1">
                    <a:lumMod val="50000"/>
                  </a:schemeClr>
                </a:solidFill>
              </a:rPr>
              <a:t>Ward’s minimum variance clustering</a:t>
            </a:r>
          </a:p>
        </p:txBody>
      </p:sp>
      <p:pic>
        <p:nvPicPr>
          <p:cNvPr id="2" name="Picture 2">
            <a:extLst>
              <a:ext uri="{FF2B5EF4-FFF2-40B4-BE49-F238E27FC236}">
                <a16:creationId xmlns:a16="http://schemas.microsoft.com/office/drawing/2014/main" id="{53890EE3-89A3-0EC2-BD81-2CA797D1FE9A}"/>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02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E7D85D-2389-47E6-9DC1-F12E18815E0E}"/>
              </a:ext>
            </a:extLst>
          </p:cNvPr>
          <p:cNvSpPr>
            <a:spLocks noGrp="1"/>
          </p:cNvSpPr>
          <p:nvPr>
            <p:ph type="title"/>
          </p:nvPr>
        </p:nvSpPr>
        <p:spPr>
          <a:xfrm>
            <a:off x="838200" y="1208087"/>
            <a:ext cx="10515600" cy="1325563"/>
          </a:xfrm>
        </p:spPr>
        <p:txBody>
          <a:bodyPr>
            <a:normAutofit/>
          </a:bodyPr>
          <a:lstStyle/>
          <a:p>
            <a:r>
              <a:rPr lang="en-PH" sz="4800" dirty="0">
                <a:solidFill>
                  <a:schemeClr val="accent1">
                    <a:lumMod val="50000"/>
                  </a:schemeClr>
                </a:solidFill>
              </a:rPr>
              <a:t>Ordination methods</a:t>
            </a:r>
          </a:p>
        </p:txBody>
      </p:sp>
      <p:sp>
        <p:nvSpPr>
          <p:cNvPr id="21" name="Content Placeholder 4">
            <a:extLst>
              <a:ext uri="{FF2B5EF4-FFF2-40B4-BE49-F238E27FC236}">
                <a16:creationId xmlns:a16="http://schemas.microsoft.com/office/drawing/2014/main" id="{966E55DA-2C69-4242-B903-72A9C5440F75}"/>
              </a:ext>
            </a:extLst>
          </p:cNvPr>
          <p:cNvSpPr txBox="1">
            <a:spLocks/>
          </p:cNvSpPr>
          <p:nvPr/>
        </p:nvSpPr>
        <p:spPr>
          <a:xfrm>
            <a:off x="838200" y="2437831"/>
            <a:ext cx="10515600" cy="1029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Statistical techniques used to extract main trends in data in the form of continuous axes</a:t>
            </a:r>
          </a:p>
        </p:txBody>
      </p:sp>
      <p:sp>
        <p:nvSpPr>
          <p:cNvPr id="23" name="Content Placeholder 4">
            <a:extLst>
              <a:ext uri="{FF2B5EF4-FFF2-40B4-BE49-F238E27FC236}">
                <a16:creationId xmlns:a16="http://schemas.microsoft.com/office/drawing/2014/main" id="{9CF7469F-4DEF-4A1D-AF3E-61719E6085DB}"/>
              </a:ext>
            </a:extLst>
          </p:cNvPr>
          <p:cNvSpPr txBox="1">
            <a:spLocks/>
          </p:cNvSpPr>
          <p:nvPr/>
        </p:nvSpPr>
        <p:spPr>
          <a:xfrm>
            <a:off x="838200" y="3502475"/>
            <a:ext cx="10515600" cy="2568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solidFill>
                  <a:schemeClr val="accent1">
                    <a:lumMod val="50000"/>
                  </a:schemeClr>
                </a:solidFill>
              </a:rPr>
              <a:t>Two types:</a:t>
            </a:r>
          </a:p>
          <a:p>
            <a:r>
              <a:rPr lang="en-PH" sz="2000" dirty="0">
                <a:solidFill>
                  <a:schemeClr val="accent1">
                    <a:lumMod val="50000"/>
                  </a:schemeClr>
                </a:solidFill>
              </a:rPr>
              <a:t>Unconstrained ordination</a:t>
            </a:r>
          </a:p>
          <a:p>
            <a:r>
              <a:rPr lang="en-PH" sz="2000" dirty="0">
                <a:solidFill>
                  <a:schemeClr val="accent1">
                    <a:lumMod val="50000"/>
                  </a:schemeClr>
                </a:solidFill>
              </a:rPr>
              <a:t>Constrained ordination</a:t>
            </a:r>
          </a:p>
        </p:txBody>
      </p:sp>
      <p:pic>
        <p:nvPicPr>
          <p:cNvPr id="2" name="Picture 2">
            <a:extLst>
              <a:ext uri="{FF2B5EF4-FFF2-40B4-BE49-F238E27FC236}">
                <a16:creationId xmlns:a16="http://schemas.microsoft.com/office/drawing/2014/main" id="{F3A94910-4D5C-A928-85E4-D11CFD0DD343}"/>
              </a:ext>
            </a:extLst>
          </p:cNvPr>
          <p:cNvPicPr>
            <a:picLocks noChangeAspect="1" noChangeArrowheads="1"/>
          </p:cNvPicPr>
          <p:nvPr/>
        </p:nvPicPr>
        <p:blipFill>
          <a:blip r:embed="rId2">
            <a:duotone>
              <a:prstClr val="black"/>
              <a:srgbClr val="203864">
                <a:tint val="45000"/>
                <a:satMod val="400000"/>
              </a:srgbClr>
            </a:duotone>
            <a:alphaModFix/>
            <a:extLst>
              <a:ext uri="{28A0092B-C50C-407E-A947-70E740481C1C}">
                <a14:useLocalDpi xmlns:a14="http://schemas.microsoft.com/office/drawing/2010/main" val="0"/>
              </a:ext>
            </a:extLst>
          </a:blip>
          <a:srcRect/>
          <a:stretch>
            <a:fillRect/>
          </a:stretch>
        </p:blipFill>
        <p:spPr bwMode="auto">
          <a:xfrm>
            <a:off x="10701338" y="5458644"/>
            <a:ext cx="1175043" cy="117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86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TotalTime>
  <Words>594</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Office Theme</vt:lpstr>
      <vt:lpstr>Ecological statistics, reiteration</vt:lpstr>
      <vt:lpstr>Ecological statistics workflow</vt:lpstr>
      <vt:lpstr>Diversity metrics</vt:lpstr>
      <vt:lpstr>Alpha diversity</vt:lpstr>
      <vt:lpstr>Beta diversity</vt:lpstr>
      <vt:lpstr>Clustering methods</vt:lpstr>
      <vt:lpstr>Why identify clusters?</vt:lpstr>
      <vt:lpstr>Hierarchical clustering</vt:lpstr>
      <vt:lpstr>Ordination methods</vt:lpstr>
      <vt:lpstr>Unconstrained ordination</vt:lpstr>
      <vt:lpstr>Constrained ordination</vt:lpstr>
      <vt:lpstr>Statistical tests/data exploration</vt:lpstr>
      <vt:lpstr>Statistical tests/data 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metrics</dc:title>
  <dc:creator>John Bennedick Quijano</dc:creator>
  <cp:lastModifiedBy>John Bennedick Quijano</cp:lastModifiedBy>
  <cp:revision>5</cp:revision>
  <dcterms:created xsi:type="dcterms:W3CDTF">2021-08-09T01:14:08Z</dcterms:created>
  <dcterms:modified xsi:type="dcterms:W3CDTF">2023-11-10T11:02:18Z</dcterms:modified>
</cp:coreProperties>
</file>