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sldIdLst>
    <p:sldId id="256" r:id="rId5"/>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8CC0B6B-B5DA-1445-7EAB-73DA2B96E2E2}" name="Jack Rich" initials="JR" userId="S::jr819@cam.ac.uk::377105b2-7294-4893-9520-1455a9ba36ad" providerId="AD"/>
  <p188:author id="{C6D9C48A-B870-6DA4-35EA-AF519B82A874}" name="Finley Webb" initials="FW" userId="S::fw347@cam.ac.uk::640ca208-6dc1-4007-b402-502c98ae1933" providerId="AD"/>
  <p188:author id="{B57435A6-2E11-33D4-5857-F313AE674129}" name="Isabelle Murray" initials="IM" userId="S::ijm41@cam.ac.uk::518df815-1e1f-4eac-8e25-5070468c6358"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6BA2D"/>
    <a:srgbClr val="33CCCC"/>
    <a:srgbClr val="CC00CC"/>
    <a:srgbClr val="400096"/>
    <a:srgbClr val="3494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65CFE8-B7AD-7F40-7B10-5BCC8D3AFC21}" v="28" dt="2023-03-15T20:53:25.211"/>
    <p1510:client id="{81EB5AD8-7FF6-438C-918F-DD31DE294A9F}" v="12354" dt="2023-03-16T11:46:22.863"/>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85" autoAdjust="0"/>
    <p:restoredTop sz="96352" autoAdjust="0"/>
  </p:normalViewPr>
  <p:slideViewPr>
    <p:cSldViewPr snapToGrid="0">
      <p:cViewPr>
        <p:scale>
          <a:sx n="66" d="100"/>
          <a:sy n="66" d="100"/>
        </p:scale>
        <p:origin x="-1764" y="-16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33309-0B57-4E6B-9CF6-B6C0B8AECC8B}" type="datetimeFigureOut">
              <a:rPr lang="en-GB" smtClean="0"/>
              <a:t>20/03/2023</a:t>
            </a:fld>
            <a:endParaRPr lang="en-GB"/>
          </a:p>
        </p:txBody>
      </p:sp>
      <p:sp>
        <p:nvSpPr>
          <p:cNvPr id="4" name="Slide Image Placehold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51B8A8-83AB-4FB5-AC66-17CB89229432}" type="slidenum">
              <a:rPr lang="en-GB" smtClean="0"/>
              <a:t>‹#›</a:t>
            </a:fld>
            <a:endParaRPr lang="en-GB"/>
          </a:p>
        </p:txBody>
      </p:sp>
    </p:spTree>
    <p:extLst>
      <p:ext uri="{BB962C8B-B14F-4D97-AF65-F5344CB8AC3E}">
        <p14:creationId xmlns:p14="http://schemas.microsoft.com/office/powerpoint/2010/main" val="1959045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Body text = 24</a:t>
            </a:r>
          </a:p>
          <a:p>
            <a:r>
              <a:rPr lang="en-GB"/>
              <a:t>Subheading text = 32?</a:t>
            </a:r>
          </a:p>
          <a:p>
            <a:r>
              <a:rPr lang="en-GB"/>
              <a:t>Heading text = 54</a:t>
            </a:r>
          </a:p>
          <a:p>
            <a:endParaRPr lang="en-GB"/>
          </a:p>
          <a:p>
            <a:endParaRPr lang="en-GB"/>
          </a:p>
          <a:p>
            <a:r>
              <a:rPr lang="en-GB"/>
              <a:t>Cell types population modelling – saving here for later before cutting down </a:t>
            </a:r>
            <a:r>
              <a:rPr lang="en-GB" sz="2400">
                <a:latin typeface="Calibri" panose="020F0502020204030204" pitchFamily="34" charset="0"/>
                <a:cs typeface="Calibri" panose="020F0502020204030204" pitchFamily="34" charset="0"/>
              </a:rPr>
              <a:t>3 main processes involved in stem cell &amp; keratinocyte population determination</a:t>
            </a:r>
          </a:p>
          <a:p>
            <a:pPr marL="285750" indent="-285750">
              <a:buFontTx/>
              <a:buChar char="-"/>
            </a:pPr>
            <a:r>
              <a:rPr lang="en-GB" sz="2400">
                <a:latin typeface="Calibri" panose="020F0502020204030204" pitchFamily="34" charset="0"/>
                <a:cs typeface="Calibri" panose="020F0502020204030204" pitchFamily="34" charset="0"/>
              </a:rPr>
              <a:t>Mitosis</a:t>
            </a:r>
          </a:p>
          <a:p>
            <a:pPr marL="742950" lvl="1" indent="-285750">
              <a:buFontTx/>
              <a:buChar char="-"/>
            </a:pPr>
            <a:r>
              <a:rPr lang="en-GB" sz="2400">
                <a:latin typeface="Calibri" panose="020F0502020204030204" pitchFamily="34" charset="0"/>
                <a:cs typeface="Calibri" panose="020F0502020204030204" pitchFamily="34" charset="0"/>
              </a:rPr>
              <a:t>Modelled as a constant rate with outcome scaled to probabilities</a:t>
            </a:r>
          </a:p>
          <a:p>
            <a:pPr marL="742950" lvl="1" indent="-285750">
              <a:buFontTx/>
              <a:buChar char="-"/>
            </a:pPr>
            <a:r>
              <a:rPr lang="en-GB" sz="2400">
                <a:latin typeface="Calibri" panose="020F0502020204030204" pitchFamily="34" charset="0"/>
                <a:cs typeface="Calibri" panose="020F0502020204030204" pitchFamily="34" charset="0"/>
              </a:rPr>
              <a:t>Population of Stem Cells, Transient Amplifying Cells, and Keratinocytes tracked</a:t>
            </a:r>
          </a:p>
          <a:p>
            <a:pPr marL="285750" indent="-285750">
              <a:buFontTx/>
              <a:buChar char="-"/>
            </a:pPr>
            <a:r>
              <a:rPr lang="en-GB" sz="2400">
                <a:latin typeface="Calibri" panose="020F0502020204030204" pitchFamily="34" charset="0"/>
                <a:cs typeface="Calibri" panose="020F0502020204030204" pitchFamily="34" charset="0"/>
              </a:rPr>
              <a:t>Winner-Loser Stem-Cell Competition</a:t>
            </a:r>
          </a:p>
          <a:p>
            <a:pPr marL="742950" lvl="1" indent="-285750">
              <a:buFontTx/>
              <a:buChar char="-"/>
            </a:pPr>
            <a:r>
              <a:rPr lang="en-GB" sz="2400">
                <a:latin typeface="Calibri" panose="020F0502020204030204" pitchFamily="34" charset="0"/>
                <a:cs typeface="Calibri" panose="020F0502020204030204" pitchFamily="34" charset="0"/>
              </a:rPr>
              <a:t>Modelled as quadratic death and birth of TAC</a:t>
            </a:r>
          </a:p>
          <a:p>
            <a:r>
              <a:rPr lang="en-GB" sz="2400">
                <a:latin typeface="Calibri" panose="020F0502020204030204" pitchFamily="34" charset="0"/>
                <a:cs typeface="Calibri" panose="020F0502020204030204" pitchFamily="34" charset="0"/>
              </a:rPr>
              <a:t>TAC differentiation</a:t>
            </a:r>
          </a:p>
          <a:p>
            <a:r>
              <a:rPr lang="en-GB" sz="2400">
                <a:latin typeface="Calibri" panose="020F0502020204030204" pitchFamily="34" charset="0"/>
                <a:cs typeface="Calibri" panose="020F0502020204030204" pitchFamily="34" charset="0"/>
              </a:rPr>
              <a:t>	- 2 events occur, either 4 or 5 complete rounds of division</a:t>
            </a:r>
          </a:p>
          <a:p>
            <a:r>
              <a:rPr lang="en-GB" sz="2400">
                <a:latin typeface="Calibri" panose="020F0502020204030204" pitchFamily="34" charset="0"/>
                <a:cs typeface="Calibri" panose="020F0502020204030204" pitchFamily="34" charset="0"/>
              </a:rPr>
              <a:t>	- Whether 4/5 rounds of division occurs is stochastic</a:t>
            </a:r>
          </a:p>
          <a:p>
            <a:r>
              <a:rPr lang="en-GB" sz="2400">
                <a:latin typeface="Calibri" panose="020F0502020204030204" pitchFamily="34" charset="0"/>
                <a:cs typeface="Calibri" panose="020F0502020204030204" pitchFamily="34" charset="0"/>
              </a:rPr>
              <a:t>	- Probabilities of different numbers of division scaled to literature findings of mean keratinocyte</a:t>
            </a:r>
          </a:p>
          <a:p>
            <a:r>
              <a:rPr lang="en-GB" sz="2400">
                <a:latin typeface="Calibri" panose="020F0502020204030204" pitchFamily="34" charset="0"/>
                <a:cs typeface="Calibri" panose="020F0502020204030204" pitchFamily="34" charset="0"/>
              </a:rPr>
              <a:t> 	population from 1 TAC = 25.6K ± 1.9</a:t>
            </a:r>
          </a:p>
          <a:p>
            <a:r>
              <a:rPr lang="en-GB" sz="2400">
                <a:latin typeface="Calibri" panose="020F0502020204030204" pitchFamily="34" charset="0"/>
                <a:cs typeface="Calibri" panose="020F0502020204030204" pitchFamily="34" charset="0"/>
              </a:rPr>
              <a:t>	- Rate of TAC division = 1.006 TAC</a:t>
            </a:r>
            <a:r>
              <a:rPr lang="en-GB" sz="2400" baseline="30000">
                <a:latin typeface="Calibri" panose="020F0502020204030204" pitchFamily="34" charset="0"/>
                <a:cs typeface="Calibri" panose="020F0502020204030204" pitchFamily="34" charset="0"/>
              </a:rPr>
              <a:t>-1</a:t>
            </a:r>
            <a:r>
              <a:rPr lang="en-GB" sz="2400">
                <a:latin typeface="Calibri" panose="020F0502020204030204" pitchFamily="34" charset="0"/>
                <a:cs typeface="Calibri" panose="020F0502020204030204" pitchFamily="34" charset="0"/>
              </a:rPr>
              <a:t> week</a:t>
            </a:r>
            <a:r>
              <a:rPr lang="en-GB" sz="2400" baseline="30000">
                <a:latin typeface="Calibri" panose="020F0502020204030204" pitchFamily="34" charset="0"/>
                <a:cs typeface="Calibri" panose="020F0502020204030204" pitchFamily="34" charset="0"/>
              </a:rPr>
              <a:t>-1</a:t>
            </a:r>
            <a:endParaRPr lang="en-GB" sz="2400">
              <a:latin typeface="Calibri" panose="020F0502020204030204" pitchFamily="34" charset="0"/>
              <a:cs typeface="Calibri" panose="020F0502020204030204" pitchFamily="34" charset="0"/>
            </a:endParaRPr>
          </a:p>
          <a:p>
            <a:pPr marL="285750" indent="-285750">
              <a:buFontTx/>
              <a:buChar char="-"/>
            </a:pPr>
            <a:r>
              <a:rPr lang="en-GB" sz="2400">
                <a:latin typeface="Calibri" panose="020F0502020204030204" pitchFamily="34" charset="0"/>
                <a:cs typeface="Calibri" panose="020F0502020204030204" pitchFamily="34" charset="0"/>
              </a:rPr>
              <a:t>Keratinocyte Shedding</a:t>
            </a:r>
          </a:p>
          <a:p>
            <a:pPr marL="742950" lvl="1" indent="-285750">
              <a:buFontTx/>
              <a:buChar char="-"/>
            </a:pPr>
            <a:r>
              <a:rPr lang="en-GB" sz="2400">
                <a:latin typeface="Calibri" panose="020F0502020204030204" pitchFamily="34" charset="0"/>
                <a:cs typeface="Calibri" panose="020F0502020204030204" pitchFamily="34" charset="0"/>
              </a:rPr>
              <a:t>Rate of keratinocyte death proportional to keratinocyte population</a:t>
            </a:r>
          </a:p>
          <a:p>
            <a:r>
              <a:rPr lang="en-GB" sz="2400">
                <a:latin typeface="Calibri" panose="020F0502020204030204" pitchFamily="34" charset="0"/>
                <a:cs typeface="Calibri" panose="020F0502020204030204" pitchFamily="34" charset="0"/>
              </a:rPr>
              <a:t>Modelling Disease</a:t>
            </a:r>
          </a:p>
          <a:p>
            <a:pPr marL="285750" indent="-285750">
              <a:buFontTx/>
              <a:buChar char="-"/>
            </a:pPr>
            <a:r>
              <a:rPr lang="en-GB" sz="2400">
                <a:latin typeface="Calibri" panose="020F0502020204030204" pitchFamily="34" charset="0"/>
                <a:cs typeface="Calibri" panose="020F0502020204030204" pitchFamily="34" charset="0"/>
              </a:rPr>
              <a:t>Highlighted in grey = time period where TCA differentiation occurs earlier than usual – probably caused by heterogeneities in local</a:t>
            </a:r>
          </a:p>
          <a:p>
            <a:r>
              <a:rPr lang="en-GB" sz="2400">
                <a:latin typeface="Calibri" panose="020F0502020204030204" pitchFamily="34" charset="0"/>
                <a:cs typeface="Calibri" panose="020F0502020204030204" pitchFamily="34" charset="0"/>
              </a:rPr>
              <a:t>Extracellular signalling concentration causing increased cytoplasmic [Ca</a:t>
            </a:r>
            <a:r>
              <a:rPr lang="en-GB" sz="2400" baseline="30000">
                <a:latin typeface="Calibri" panose="020F0502020204030204" pitchFamily="34" charset="0"/>
                <a:cs typeface="Calibri" panose="020F0502020204030204" pitchFamily="34" charset="0"/>
              </a:rPr>
              <a:t>2+</a:t>
            </a:r>
            <a:r>
              <a:rPr lang="en-GB" sz="2400">
                <a:latin typeface="Calibri" panose="020F0502020204030204" pitchFamily="34" charset="0"/>
                <a:cs typeface="Calibri" panose="020F0502020204030204" pitchFamily="34" charset="0"/>
              </a:rPr>
              <a:t>] which is not able to be sequestered into the Golgi by APC2C1</a:t>
            </a:r>
          </a:p>
          <a:p>
            <a:pPr marL="285750" indent="-285750">
              <a:buFontTx/>
              <a:buChar char="-"/>
            </a:pPr>
            <a:r>
              <a:rPr lang="en-GB" sz="2400">
                <a:latin typeface="Calibri" panose="020F0502020204030204" pitchFamily="34" charset="0"/>
                <a:cs typeface="Calibri" panose="020F0502020204030204" pitchFamily="34" charset="0"/>
              </a:rPr>
              <a:t>Specifically TACs are modelled as differentiating a round too early, hence producing 8/16 cells instead of 16/32</a:t>
            </a:r>
          </a:p>
          <a:p>
            <a:pPr marL="742950" lvl="1" indent="-285750">
              <a:buFontTx/>
              <a:buChar char="-"/>
            </a:pPr>
            <a:endParaRPr lang="en-GB" sz="2400">
              <a:latin typeface="Calibri" panose="020F0502020204030204" pitchFamily="34" charset="0"/>
              <a:cs typeface="Calibri" panose="020F0502020204030204" pitchFamily="34" charset="0"/>
            </a:endParaRPr>
          </a:p>
          <a:p>
            <a:r>
              <a:rPr lang="en-GB" sz="2400">
                <a:latin typeface="Calibri" panose="020F0502020204030204" pitchFamily="34" charset="0"/>
                <a:cs typeface="Calibri" panose="020F0502020204030204" pitchFamily="34" charset="0"/>
              </a:rPr>
              <a:t>Conclusions</a:t>
            </a:r>
          </a:p>
          <a:p>
            <a:pPr marL="285750" indent="-285750">
              <a:buFontTx/>
              <a:buChar char="-"/>
            </a:pPr>
            <a:r>
              <a:rPr lang="en-GB" sz="2400">
                <a:latin typeface="Calibri" panose="020F0502020204030204" pitchFamily="34" charset="0"/>
                <a:cs typeface="Calibri" panose="020F0502020204030204" pitchFamily="34" charset="0"/>
              </a:rPr>
              <a:t>The number of rounds of </a:t>
            </a:r>
          </a:p>
          <a:p>
            <a:pPr marL="342900" indent="-342900">
              <a:buFont typeface="Arial" panose="020B0604020202020204" pitchFamily="34" charset="0"/>
              <a:buChar char="•"/>
            </a:pPr>
            <a:r>
              <a:rPr lang="en-GB" sz="2400">
                <a:latin typeface="Calibri" panose="020F0502020204030204" pitchFamily="34" charset="0"/>
                <a:cs typeface="Calibri" panose="020F0502020204030204" pitchFamily="34" charset="0"/>
              </a:rPr>
              <a:t>Mathematically must be a bias towards proliferative symmetric divisions in the symmetric decision branch of Stem Cells</a:t>
            </a:r>
          </a:p>
          <a:p>
            <a:pPr marL="342900" indent="-342900">
              <a:buFont typeface="Arial" panose="020B0604020202020204" pitchFamily="34" charset="0"/>
              <a:buChar char="•"/>
            </a:pPr>
            <a:r>
              <a:rPr lang="en-GB" sz="2400">
                <a:latin typeface="Calibri" panose="020F0502020204030204" pitchFamily="34" charset="0"/>
                <a:cs typeface="Calibri" panose="020F0502020204030204" pitchFamily="34" charset="0"/>
              </a:rPr>
              <a:t>Parameters of stem-cell competition rates and equilibrium TAC population values were found in the process</a:t>
            </a:r>
          </a:p>
          <a:p>
            <a:pPr marL="342900" indent="-342900">
              <a:buFont typeface="Arial" panose="020B0604020202020204" pitchFamily="34" charset="0"/>
              <a:buChar char="•"/>
            </a:pPr>
            <a:r>
              <a:rPr lang="en-GB" sz="2400">
                <a:latin typeface="Calibri" panose="020F0502020204030204" pitchFamily="34" charset="0"/>
                <a:cs typeface="Calibri" panose="020F0502020204030204" pitchFamily="34" charset="0"/>
              </a:rPr>
              <a:t>Mean / variation of keratinocyte population does not </a:t>
            </a:r>
          </a:p>
          <a:p>
            <a:pPr marL="342900" indent="-342900">
              <a:buFont typeface="Arial" panose="020B0604020202020204" pitchFamily="34" charset="0"/>
              <a:buChar char="•"/>
            </a:pPr>
            <a:r>
              <a:rPr lang="en-GB" sz="2400">
                <a:latin typeface="Calibri" panose="020F0502020204030204" pitchFamily="34" charset="0"/>
                <a:cs typeface="Calibri" panose="020F0502020204030204" pitchFamily="34" charset="0"/>
              </a:rPr>
              <a:t>Stochasticity is important in the behaviour of these systems, large variation is seen between relatively big areas just to large jump-sizes</a:t>
            </a:r>
          </a:p>
          <a:p>
            <a:r>
              <a:rPr lang="en-GB" sz="2400">
                <a:latin typeface="Calibri" panose="020F0502020204030204" pitchFamily="34" charset="0"/>
                <a:cs typeface="Calibri" panose="020F0502020204030204" pitchFamily="34" charset="0"/>
              </a:rPr>
              <a:t>in the keratinocyte population.</a:t>
            </a:r>
          </a:p>
          <a:p>
            <a:pPr marL="342900" indent="-342900">
              <a:buFont typeface="Arial" panose="020B0604020202020204" pitchFamily="34" charset="0"/>
              <a:buChar char="•"/>
            </a:pPr>
            <a:r>
              <a:rPr lang="en-GB" sz="2400">
                <a:latin typeface="Calibri" panose="020F0502020204030204" pitchFamily="34" charset="0"/>
                <a:cs typeface="Calibri" panose="020F0502020204030204" pitchFamily="34" charset="0"/>
              </a:rPr>
              <a:t>The overall population of keratinocytes does not change much, hence spatial heterogeneity is probably key to the disease process</a:t>
            </a:r>
          </a:p>
          <a:p>
            <a:pPr marL="342900" indent="-342900">
              <a:buFont typeface="Arial" panose="020B0604020202020204" pitchFamily="34" charset="0"/>
              <a:buChar char="•"/>
            </a:pPr>
            <a:endParaRPr lang="en-GB" sz="240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400">
                <a:latin typeface="Calibri" panose="020F0502020204030204" pitchFamily="34" charset="0"/>
                <a:cs typeface="Calibri" panose="020F0502020204030204" pitchFamily="34" charset="0"/>
              </a:rPr>
              <a:t>Average patch for healthy amplifying cell = 25.6</a:t>
            </a:r>
          </a:p>
          <a:p>
            <a:pPr marL="342900" indent="-342900">
              <a:buFont typeface="Arial" panose="020B0604020202020204" pitchFamily="34" charset="0"/>
              <a:buChar char="•"/>
            </a:pPr>
            <a:r>
              <a:rPr lang="en-GB" sz="2400">
                <a:latin typeface="Calibri" panose="020F0502020204030204" pitchFamily="34" charset="0"/>
                <a:cs typeface="Calibri" panose="020F0502020204030204" pitchFamily="34" charset="0"/>
              </a:rPr>
              <a:t>Average patch size for diseased amplifying cells = 12.8</a:t>
            </a:r>
          </a:p>
          <a:p>
            <a:pPr marL="342900" indent="-342900">
              <a:buFont typeface="Arial" panose="020B0604020202020204" pitchFamily="34" charset="0"/>
              <a:buChar char="•"/>
            </a:pPr>
            <a:endParaRPr lang="en-GB" sz="2400">
              <a:latin typeface="Calibri" panose="020F0502020204030204" pitchFamily="34" charset="0"/>
              <a:cs typeface="Calibri" panose="020F0502020204030204" pitchFamily="34" charset="0"/>
            </a:endParaRPr>
          </a:p>
          <a:p>
            <a:pPr marL="0" indent="0">
              <a:buFont typeface="Arial" panose="020B0604020202020204" pitchFamily="34" charset="0"/>
              <a:buNone/>
            </a:pPr>
            <a:r>
              <a:rPr lang="en-GB" sz="2400">
                <a:latin typeface="Calibri" panose="020F0502020204030204" pitchFamily="34" charset="0"/>
                <a:cs typeface="Calibri" panose="020F0502020204030204" pitchFamily="34" charset="0"/>
              </a:rPr>
              <a:t>TODO</a:t>
            </a:r>
          </a:p>
          <a:p>
            <a:pPr marL="342900" indent="-342900">
              <a:buFontTx/>
              <a:buChar char="-"/>
            </a:pPr>
            <a:r>
              <a:rPr lang="en-GB" sz="2400">
                <a:latin typeface="Calibri" panose="020F0502020204030204" pitchFamily="34" charset="0"/>
                <a:cs typeface="Calibri" panose="020F0502020204030204" pitchFamily="34" charset="0"/>
              </a:rPr>
              <a:t>Plot equilibrium distribution for healthy and disease as box plot of TAC and Keratinocyte</a:t>
            </a:r>
          </a:p>
          <a:p>
            <a:pPr marL="342900" indent="-342900">
              <a:buFontTx/>
              <a:buChar char="-"/>
            </a:pPr>
            <a:r>
              <a:rPr lang="en-GB" sz="2400">
                <a:latin typeface="Calibri" panose="020F0502020204030204" pitchFamily="34" charset="0"/>
                <a:cs typeface="Calibri" panose="020F0502020204030204" pitchFamily="34" charset="0"/>
              </a:rPr>
              <a:t>Redraw the T-&gt;K diagram as series of divisions</a:t>
            </a:r>
          </a:p>
          <a:p>
            <a:pPr marL="342900" indent="-342900">
              <a:buFontTx/>
              <a:buChar char="-"/>
            </a:pPr>
            <a:endParaRPr lang="en-GB" sz="2400">
              <a:latin typeface="Calibri" panose="020F0502020204030204" pitchFamily="34" charset="0"/>
              <a:cs typeface="Calibri" panose="020F0502020204030204" pitchFamily="34" charset="0"/>
            </a:endParaRPr>
          </a:p>
          <a:p>
            <a:endParaRPr lang="en-GB"/>
          </a:p>
        </p:txBody>
      </p:sp>
      <p:sp>
        <p:nvSpPr>
          <p:cNvPr id="4" name="Slide Number Placeholder 3"/>
          <p:cNvSpPr>
            <a:spLocks noGrp="1"/>
          </p:cNvSpPr>
          <p:nvPr>
            <p:ph type="sldNum" sz="quarter" idx="5"/>
          </p:nvPr>
        </p:nvSpPr>
        <p:spPr/>
        <p:txBody>
          <a:bodyPr/>
          <a:lstStyle/>
          <a:p>
            <a:fld id="{6851B8A8-83AB-4FB5-AC66-17CB89229432}" type="slidenum">
              <a:rPr lang="en-GB" smtClean="0"/>
              <a:t>1</a:t>
            </a:fld>
            <a:endParaRPr lang="en-GB"/>
          </a:p>
        </p:txBody>
      </p:sp>
    </p:spTree>
    <p:extLst>
      <p:ext uri="{BB962C8B-B14F-4D97-AF65-F5344CB8AC3E}">
        <p14:creationId xmlns:p14="http://schemas.microsoft.com/office/powerpoint/2010/main" val="4172346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p>
        </p:txBody>
      </p:sp>
      <p:sp>
        <p:nvSpPr>
          <p:cNvPr id="4" name="Date Placeholder 3"/>
          <p:cNvSpPr>
            <a:spLocks noGrp="1"/>
          </p:cNvSpPr>
          <p:nvPr>
            <p:ph type="dt" sz="half" idx="10"/>
          </p:nvPr>
        </p:nvSpPr>
        <p:spPr/>
        <p:txBody>
          <a:bodyPr/>
          <a:lstStyle/>
          <a:p>
            <a:fld id="{233A0CAD-EAAF-4F92-8FBC-ABBAF3802967}" type="datetimeFigureOut">
              <a:rPr lang="en-GB" smtClean="0"/>
              <a:t>20/03/2023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4C3B1E-9491-4389-94C6-43740E603DB4}" type="slidenum">
              <a:rPr lang="en-GB" smtClean="0"/>
              <a:t>‹#›</a:t>
            </a:fld>
            <a:endParaRPr lang="en-GB"/>
          </a:p>
        </p:txBody>
      </p:sp>
    </p:spTree>
    <p:extLst>
      <p:ext uri="{BB962C8B-B14F-4D97-AF65-F5344CB8AC3E}">
        <p14:creationId xmlns:p14="http://schemas.microsoft.com/office/powerpoint/2010/main" val="1354934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3A0CAD-EAAF-4F92-8FBC-ABBAF3802967}" type="datetimeFigureOut">
              <a:rPr lang="en-GB" smtClean="0"/>
              <a:t>20/03/2023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4C3B1E-9491-4389-94C6-43740E603DB4}" type="slidenum">
              <a:rPr lang="en-GB" smtClean="0"/>
              <a:t>‹#›</a:t>
            </a:fld>
            <a:endParaRPr lang="en-GB"/>
          </a:p>
        </p:txBody>
      </p:sp>
    </p:spTree>
    <p:extLst>
      <p:ext uri="{BB962C8B-B14F-4D97-AF65-F5344CB8AC3E}">
        <p14:creationId xmlns:p14="http://schemas.microsoft.com/office/powerpoint/2010/main" val="1719417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3A0CAD-EAAF-4F92-8FBC-ABBAF3802967}" type="datetimeFigureOut">
              <a:rPr lang="en-GB" smtClean="0"/>
              <a:t>20/03/2023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4C3B1E-9491-4389-94C6-43740E603DB4}" type="slidenum">
              <a:rPr lang="en-GB" smtClean="0"/>
              <a:t>‹#›</a:t>
            </a:fld>
            <a:endParaRPr lang="en-GB"/>
          </a:p>
        </p:txBody>
      </p:sp>
    </p:spTree>
    <p:extLst>
      <p:ext uri="{BB962C8B-B14F-4D97-AF65-F5344CB8AC3E}">
        <p14:creationId xmlns:p14="http://schemas.microsoft.com/office/powerpoint/2010/main" val="1459576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3A0CAD-EAAF-4F92-8FBC-ABBAF3802967}" type="datetimeFigureOut">
              <a:rPr lang="en-GB" smtClean="0"/>
              <a:t>20/03/2023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4C3B1E-9491-4389-94C6-43740E603DB4}" type="slidenum">
              <a:rPr lang="en-GB" smtClean="0"/>
              <a:t>‹#›</a:t>
            </a:fld>
            <a:endParaRPr lang="en-GB"/>
          </a:p>
        </p:txBody>
      </p:sp>
    </p:spTree>
    <p:extLst>
      <p:ext uri="{BB962C8B-B14F-4D97-AF65-F5344CB8AC3E}">
        <p14:creationId xmlns:p14="http://schemas.microsoft.com/office/powerpoint/2010/main" val="2648176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3A0CAD-EAAF-4F92-8FBC-ABBAF3802967}" type="datetimeFigureOut">
              <a:rPr lang="en-GB" smtClean="0"/>
              <a:t>20/03/2023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4C3B1E-9491-4389-94C6-43740E603DB4}" type="slidenum">
              <a:rPr lang="en-GB" smtClean="0"/>
              <a:t>‹#›</a:t>
            </a:fld>
            <a:endParaRPr lang="en-GB"/>
          </a:p>
        </p:txBody>
      </p:sp>
    </p:spTree>
    <p:extLst>
      <p:ext uri="{BB962C8B-B14F-4D97-AF65-F5344CB8AC3E}">
        <p14:creationId xmlns:p14="http://schemas.microsoft.com/office/powerpoint/2010/main" val="1409180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3A0CAD-EAAF-4F92-8FBC-ABBAF3802967}" type="datetimeFigureOut">
              <a:rPr lang="en-GB" smtClean="0"/>
              <a:t>20/03/2023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4C3B1E-9491-4389-94C6-43740E603DB4}" type="slidenum">
              <a:rPr lang="en-GB" smtClean="0"/>
              <a:t>‹#›</a:t>
            </a:fld>
            <a:endParaRPr lang="en-GB"/>
          </a:p>
        </p:txBody>
      </p:sp>
    </p:spTree>
    <p:extLst>
      <p:ext uri="{BB962C8B-B14F-4D97-AF65-F5344CB8AC3E}">
        <p14:creationId xmlns:p14="http://schemas.microsoft.com/office/powerpoint/2010/main" val="3541507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3A0CAD-EAAF-4F92-8FBC-ABBAF3802967}" type="datetimeFigureOut">
              <a:rPr lang="en-GB" smtClean="0"/>
              <a:t>20/03/2023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14C3B1E-9491-4389-94C6-43740E603DB4}" type="slidenum">
              <a:rPr lang="en-GB" smtClean="0"/>
              <a:t>‹#›</a:t>
            </a:fld>
            <a:endParaRPr lang="en-GB"/>
          </a:p>
        </p:txBody>
      </p:sp>
    </p:spTree>
    <p:extLst>
      <p:ext uri="{BB962C8B-B14F-4D97-AF65-F5344CB8AC3E}">
        <p14:creationId xmlns:p14="http://schemas.microsoft.com/office/powerpoint/2010/main" val="2322304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3A0CAD-EAAF-4F92-8FBC-ABBAF3802967}" type="datetimeFigureOut">
              <a:rPr lang="en-GB" smtClean="0"/>
              <a:t>20/03/2023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14C3B1E-9491-4389-94C6-43740E603DB4}" type="slidenum">
              <a:rPr lang="en-GB" smtClean="0"/>
              <a:t>‹#›</a:t>
            </a:fld>
            <a:endParaRPr lang="en-GB"/>
          </a:p>
        </p:txBody>
      </p:sp>
    </p:spTree>
    <p:extLst>
      <p:ext uri="{BB962C8B-B14F-4D97-AF65-F5344CB8AC3E}">
        <p14:creationId xmlns:p14="http://schemas.microsoft.com/office/powerpoint/2010/main" val="859060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3A0CAD-EAAF-4F92-8FBC-ABBAF3802967}" type="datetimeFigureOut">
              <a:rPr lang="en-GB" smtClean="0"/>
              <a:t>20/03/2023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14C3B1E-9491-4389-94C6-43740E603DB4}" type="slidenum">
              <a:rPr lang="en-GB" smtClean="0"/>
              <a:t>‹#›</a:t>
            </a:fld>
            <a:endParaRPr lang="en-GB"/>
          </a:p>
        </p:txBody>
      </p:sp>
    </p:spTree>
    <p:extLst>
      <p:ext uri="{BB962C8B-B14F-4D97-AF65-F5344CB8AC3E}">
        <p14:creationId xmlns:p14="http://schemas.microsoft.com/office/powerpoint/2010/main" val="295491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233A0CAD-EAAF-4F92-8FBC-ABBAF3802967}" type="datetimeFigureOut">
              <a:rPr lang="en-GB" smtClean="0"/>
              <a:t>20/03/2023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4C3B1E-9491-4389-94C6-43740E603DB4}" type="slidenum">
              <a:rPr lang="en-GB" smtClean="0"/>
              <a:t>‹#›</a:t>
            </a:fld>
            <a:endParaRPr lang="en-GB"/>
          </a:p>
        </p:txBody>
      </p:sp>
    </p:spTree>
    <p:extLst>
      <p:ext uri="{BB962C8B-B14F-4D97-AF65-F5344CB8AC3E}">
        <p14:creationId xmlns:p14="http://schemas.microsoft.com/office/powerpoint/2010/main" val="546783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233A0CAD-EAAF-4F92-8FBC-ABBAF3802967}" type="datetimeFigureOut">
              <a:rPr lang="en-GB" smtClean="0"/>
              <a:t>20/03/2023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4C3B1E-9491-4389-94C6-43740E603DB4}" type="slidenum">
              <a:rPr lang="en-GB" smtClean="0"/>
              <a:t>‹#›</a:t>
            </a:fld>
            <a:endParaRPr lang="en-GB"/>
          </a:p>
        </p:txBody>
      </p:sp>
    </p:spTree>
    <p:extLst>
      <p:ext uri="{BB962C8B-B14F-4D97-AF65-F5344CB8AC3E}">
        <p14:creationId xmlns:p14="http://schemas.microsoft.com/office/powerpoint/2010/main" val="699394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233A0CAD-EAAF-4F92-8FBC-ABBAF3802967}" type="datetimeFigureOut">
              <a:rPr lang="en-GB" smtClean="0"/>
              <a:t>20/03/2023</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514C3B1E-9491-4389-94C6-43740E603DB4}" type="slidenum">
              <a:rPr lang="en-GB" smtClean="0"/>
              <a:t>‹#›</a:t>
            </a:fld>
            <a:endParaRPr lang="en-GB"/>
          </a:p>
        </p:txBody>
      </p:sp>
    </p:spTree>
    <p:extLst>
      <p:ext uri="{BB962C8B-B14F-4D97-AF65-F5344CB8AC3E}">
        <p14:creationId xmlns:p14="http://schemas.microsoft.com/office/powerpoint/2010/main" val="41458543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hyperlink" Target="https://github.com/jbr819/Part-III-Miniproject" TargetMode="External"/><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sciencedirect.com/science/article/pii/S1534580710000158%2015" TargetMode="External"/><Relationship Id="rId11" Type="http://schemas.openxmlformats.org/officeDocument/2006/relationships/image" Target="../media/image7.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7F35338-0291-4829-B985-BA8F46F8E25E}"/>
              </a:ext>
            </a:extLst>
          </p:cNvPr>
          <p:cNvGrpSpPr/>
          <p:nvPr/>
        </p:nvGrpSpPr>
        <p:grpSpPr>
          <a:xfrm>
            <a:off x="169051" y="202158"/>
            <a:ext cx="29895784" cy="20970493"/>
            <a:chOff x="-520377" y="-136306"/>
            <a:chExt cx="31172619" cy="21798324"/>
          </a:xfrm>
        </p:grpSpPr>
        <p:sp>
          <p:nvSpPr>
            <p:cNvPr id="4" name="TextBox 3">
              <a:extLst>
                <a:ext uri="{FF2B5EF4-FFF2-40B4-BE49-F238E27FC236}">
                  <a16:creationId xmlns:a16="http://schemas.microsoft.com/office/drawing/2014/main" id="{BBA76031-15DD-4AC5-B350-F13B835FFBC7}"/>
                </a:ext>
              </a:extLst>
            </p:cNvPr>
            <p:cNvSpPr txBox="1"/>
            <p:nvPr/>
          </p:nvSpPr>
          <p:spPr>
            <a:xfrm>
              <a:off x="-488885" y="-136306"/>
              <a:ext cx="31141126" cy="2159555"/>
            </a:xfrm>
            <a:prstGeom prst="rect">
              <a:avLst/>
            </a:prstGeom>
            <a:ln/>
          </p:spPr>
          <p:style>
            <a:lnRef idx="2">
              <a:schemeClr val="dk1"/>
            </a:lnRef>
            <a:fillRef idx="1">
              <a:schemeClr val="lt1"/>
            </a:fillRef>
            <a:effectRef idx="0">
              <a:schemeClr val="dk1"/>
            </a:effectRef>
            <a:fontRef idx="minor">
              <a:schemeClr val="dk1"/>
            </a:fontRef>
          </p:style>
          <p:txBody>
            <a:bodyPr wrap="square" lIns="91440" tIns="72000" rIns="91440" bIns="45720" rtlCol="0" anchor="t">
              <a:noAutofit/>
            </a:bodyPr>
            <a:lstStyle/>
            <a:p>
              <a:pPr algn="ctr">
                <a:lnSpc>
                  <a:spcPct val="150000"/>
                </a:lnSpc>
              </a:pPr>
              <a:r>
                <a:rPr lang="en-GB" sz="5400" b="1">
                  <a:latin typeface="Arial Nova"/>
                </a:rPr>
                <a:t>Modelling the Pathogenesis of Hailey-Hailey Disease</a:t>
              </a:r>
              <a:endParaRPr lang="en-GB" sz="5400" b="1">
                <a:latin typeface="Arial Nova" panose="020B0604020202020204" pitchFamily="34" charset="0"/>
              </a:endParaRPr>
            </a:p>
            <a:p>
              <a:pPr algn="ctr">
                <a:lnSpc>
                  <a:spcPct val="150000"/>
                </a:lnSpc>
              </a:pPr>
              <a:endParaRPr lang="en-GB" sz="2400" b="1">
                <a:latin typeface="Arial Nova" panose="020B0604020202020204" pitchFamily="34" charset="0"/>
              </a:endParaRPr>
            </a:p>
          </p:txBody>
        </p:sp>
        <p:sp>
          <p:nvSpPr>
            <p:cNvPr id="5" name="TextBox 4">
              <a:extLst>
                <a:ext uri="{FF2B5EF4-FFF2-40B4-BE49-F238E27FC236}">
                  <a16:creationId xmlns:a16="http://schemas.microsoft.com/office/drawing/2014/main" id="{B25FD72B-289E-4E99-9271-A1FE798FA9D9}"/>
                </a:ext>
              </a:extLst>
            </p:cNvPr>
            <p:cNvSpPr txBox="1"/>
            <p:nvPr/>
          </p:nvSpPr>
          <p:spPr>
            <a:xfrm>
              <a:off x="-488885" y="2243470"/>
              <a:ext cx="7271801" cy="10757970"/>
            </a:xfrm>
            <a:prstGeom prst="rect">
              <a:avLst/>
            </a:prstGeom>
            <a:ln/>
          </p:spPr>
          <p:style>
            <a:lnRef idx="2">
              <a:schemeClr val="dk1"/>
            </a:lnRef>
            <a:fillRef idx="1">
              <a:schemeClr val="lt1"/>
            </a:fillRef>
            <a:effectRef idx="0">
              <a:schemeClr val="dk1"/>
            </a:effectRef>
            <a:fontRef idx="minor">
              <a:schemeClr val="dk1"/>
            </a:fontRef>
          </p:style>
          <p:txBody>
            <a:bodyPr wrap="square" rtlCol="0">
              <a:noAutofit/>
            </a:bodyPr>
            <a:lstStyle/>
            <a:p>
              <a:r>
                <a:rPr lang="en-GB" sz="4800">
                  <a:latin typeface="Arial Nova" panose="020B0604020202020204" pitchFamily="34" charset="0"/>
                </a:rPr>
                <a:t> Introduction</a:t>
              </a:r>
              <a:endParaRPr lang="en-GB" sz="4400">
                <a:latin typeface="Arial Nova" panose="020B0604020202020204" pitchFamily="34" charset="0"/>
              </a:endParaRPr>
            </a:p>
          </p:txBody>
        </p:sp>
        <p:sp>
          <p:nvSpPr>
            <p:cNvPr id="6" name="TextBox 5">
              <a:extLst>
                <a:ext uri="{FF2B5EF4-FFF2-40B4-BE49-F238E27FC236}">
                  <a16:creationId xmlns:a16="http://schemas.microsoft.com/office/drawing/2014/main" id="{233E592B-2586-46E6-9E25-567D481A4DC0}"/>
                </a:ext>
              </a:extLst>
            </p:cNvPr>
            <p:cNvSpPr txBox="1"/>
            <p:nvPr/>
          </p:nvSpPr>
          <p:spPr>
            <a:xfrm>
              <a:off x="20780667" y="10581177"/>
              <a:ext cx="9871575" cy="9437594"/>
            </a:xfrm>
            <a:prstGeom prst="rect">
              <a:avLst/>
            </a:prstGeom>
            <a:ln/>
          </p:spPr>
          <p:style>
            <a:lnRef idx="2">
              <a:schemeClr val="dk1"/>
            </a:lnRef>
            <a:fillRef idx="1">
              <a:schemeClr val="lt1"/>
            </a:fillRef>
            <a:effectRef idx="0">
              <a:schemeClr val="dk1"/>
            </a:effectRef>
            <a:fontRef idx="minor">
              <a:schemeClr val="dk1"/>
            </a:fontRef>
          </p:style>
          <p:txBody>
            <a:bodyPr wrap="square" rtlCol="0">
              <a:noAutofit/>
            </a:bodyPr>
            <a:lstStyle/>
            <a:p>
              <a:r>
                <a:rPr lang="en-GB" sz="4800">
                  <a:latin typeface="Arial Nova" panose="020B0604020202020204" pitchFamily="34" charset="0"/>
                </a:rPr>
                <a:t>Discussion</a:t>
              </a:r>
            </a:p>
            <a:p>
              <a:endParaRPr lang="en-GB" sz="5400">
                <a:latin typeface="Arial Nova" panose="020B0604020202020204" pitchFamily="34" charset="0"/>
              </a:endParaRPr>
            </a:p>
          </p:txBody>
        </p:sp>
        <p:sp>
          <p:nvSpPr>
            <p:cNvPr id="10" name="TextBox 9">
              <a:extLst>
                <a:ext uri="{FF2B5EF4-FFF2-40B4-BE49-F238E27FC236}">
                  <a16:creationId xmlns:a16="http://schemas.microsoft.com/office/drawing/2014/main" id="{5BB69007-2949-41A1-85FA-93160F6B7816}"/>
                </a:ext>
              </a:extLst>
            </p:cNvPr>
            <p:cNvSpPr txBox="1"/>
            <p:nvPr/>
          </p:nvSpPr>
          <p:spPr>
            <a:xfrm>
              <a:off x="-477097" y="13183703"/>
              <a:ext cx="7271801" cy="6812192"/>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rtlCol="0" anchor="t">
              <a:noAutofit/>
            </a:bodyPr>
            <a:lstStyle/>
            <a:p>
              <a:r>
                <a:rPr lang="en-GB" sz="5400">
                  <a:latin typeface="Arial Nova"/>
                </a:rPr>
                <a:t> </a:t>
              </a:r>
              <a:r>
                <a:rPr lang="en-GB" sz="4800">
                  <a:latin typeface="Arial Nova"/>
                </a:rPr>
                <a:t>Methods</a:t>
              </a:r>
              <a:endParaRPr lang="en-US">
                <a:latin typeface="Arial Nova"/>
              </a:endParaRPr>
            </a:p>
          </p:txBody>
        </p:sp>
        <p:sp>
          <p:nvSpPr>
            <p:cNvPr id="11" name="TextBox 10">
              <a:extLst>
                <a:ext uri="{FF2B5EF4-FFF2-40B4-BE49-F238E27FC236}">
                  <a16:creationId xmlns:a16="http://schemas.microsoft.com/office/drawing/2014/main" id="{9ECB1DD6-BB18-4105-B180-5FF50FF128CB}"/>
                </a:ext>
              </a:extLst>
            </p:cNvPr>
            <p:cNvSpPr txBox="1"/>
            <p:nvPr/>
          </p:nvSpPr>
          <p:spPr>
            <a:xfrm>
              <a:off x="-520377" y="20121646"/>
              <a:ext cx="31172618" cy="1540372"/>
            </a:xfrm>
            <a:prstGeom prst="rect">
              <a:avLst/>
            </a:prstGeom>
            <a:ln/>
          </p:spPr>
          <p:style>
            <a:lnRef idx="2">
              <a:schemeClr val="dk1"/>
            </a:lnRef>
            <a:fillRef idx="1">
              <a:schemeClr val="lt1"/>
            </a:fillRef>
            <a:effectRef idx="0">
              <a:schemeClr val="dk1"/>
            </a:effectRef>
            <a:fontRef idx="minor">
              <a:schemeClr val="dk1"/>
            </a:fontRef>
          </p:style>
          <p:txBody>
            <a:bodyPr wrap="square" rtlCol="0">
              <a:noAutofit/>
            </a:bodyPr>
            <a:lstStyle/>
            <a:p>
              <a:r>
                <a:rPr lang="en-GB" sz="4400">
                  <a:latin typeface="Arial Nova" panose="020B0604020202020204" pitchFamily="34" charset="0"/>
                </a:rPr>
                <a:t> </a:t>
              </a:r>
              <a:r>
                <a:rPr lang="en-GB" sz="3600">
                  <a:latin typeface="Arial Nova" panose="020B0604020202020204" pitchFamily="34" charset="0"/>
                </a:rPr>
                <a:t>References</a:t>
              </a:r>
              <a:r>
                <a:rPr lang="en-GB" sz="4400">
                  <a:latin typeface="Arial Nova" panose="020B0604020202020204" pitchFamily="34" charset="0"/>
                </a:rPr>
                <a:t> </a:t>
              </a:r>
              <a:endParaRPr lang="en-GB" sz="1400"/>
            </a:p>
            <a:p>
              <a:endParaRPr lang="en-US" sz="1400">
                <a:latin typeface="Arial Nova" panose="020B0504020202020204" pitchFamily="34" charset="0"/>
              </a:endParaRPr>
            </a:p>
            <a:p>
              <a:endParaRPr lang="en-GB"/>
            </a:p>
            <a:p>
              <a:endParaRPr lang="en-GB">
                <a:latin typeface="Arial Nova" panose="020B0604020202020204" pitchFamily="34" charset="0"/>
              </a:endParaRPr>
            </a:p>
          </p:txBody>
        </p:sp>
        <p:sp>
          <p:nvSpPr>
            <p:cNvPr id="8" name="TextBox 7">
              <a:extLst>
                <a:ext uri="{FF2B5EF4-FFF2-40B4-BE49-F238E27FC236}">
                  <a16:creationId xmlns:a16="http://schemas.microsoft.com/office/drawing/2014/main" id="{DFBED7DD-B30D-4CC1-976A-44EB39369CCA}"/>
                </a:ext>
              </a:extLst>
            </p:cNvPr>
            <p:cNvSpPr txBox="1"/>
            <p:nvPr/>
          </p:nvSpPr>
          <p:spPr>
            <a:xfrm>
              <a:off x="6923599" y="10568712"/>
              <a:ext cx="13767791" cy="9427183"/>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rtlCol="0" anchor="t">
              <a:noAutofit/>
            </a:bodyPr>
            <a:lstStyle/>
            <a:p>
              <a:r>
                <a:rPr lang="en-GB" sz="4800" dirty="0">
                  <a:latin typeface="Arial Nova"/>
                  <a:cs typeface="Calibri"/>
                </a:rPr>
                <a:t>Keratinocyte Population Modelling</a:t>
              </a:r>
            </a:p>
            <a:p>
              <a:pPr marL="342900" indent="-342900">
                <a:buFont typeface="Arial"/>
                <a:buChar char="•"/>
              </a:pPr>
              <a:r>
                <a:rPr lang="en-GB" sz="2400" dirty="0">
                  <a:latin typeface="Calibri"/>
                  <a:cs typeface="Calibri"/>
                </a:rPr>
                <a:t>We devised a stochastic model with master equation </a:t>
              </a:r>
            </a:p>
            <a:p>
              <a:r>
                <a:rPr lang="en-GB" sz="2400" dirty="0">
                  <a:latin typeface="Calibri"/>
                  <a:cs typeface="Calibri"/>
                </a:rPr>
                <a:t>     based on the system of ODEs in Fig. 2.4 to determine the effect</a:t>
              </a:r>
            </a:p>
            <a:p>
              <a:r>
                <a:rPr lang="en-GB" sz="2400" dirty="0">
                  <a:latin typeface="Calibri"/>
                  <a:cs typeface="Calibri"/>
                </a:rPr>
                <a:t>     of increased differentiation on the equilibrium population  </a:t>
              </a:r>
              <a:endParaRPr lang="en-GB" dirty="0">
                <a:latin typeface="Calibri"/>
                <a:cs typeface="Calibri"/>
              </a:endParaRPr>
            </a:p>
            <a:p>
              <a:r>
                <a:rPr lang="en-GB" sz="2400" dirty="0">
                  <a:latin typeface="Calibri"/>
                  <a:cs typeface="Calibri"/>
                </a:rPr>
                <a:t>     of keratinocytes (KC), transit-amplifying cells (TC) and stem </a:t>
              </a:r>
              <a:endParaRPr lang="en-GB" dirty="0">
                <a:latin typeface="Calibri"/>
                <a:cs typeface="Calibri"/>
              </a:endParaRPr>
            </a:p>
            <a:p>
              <a:r>
                <a:rPr lang="en-GB" sz="2400" dirty="0">
                  <a:latin typeface="Calibri"/>
                  <a:cs typeface="Calibri"/>
                </a:rPr>
                <a:t>     cells (SC) in 1mm</a:t>
              </a:r>
              <a:r>
                <a:rPr lang="en-GB" sz="2400" baseline="30000" dirty="0">
                  <a:latin typeface="Calibri"/>
                  <a:cs typeface="Calibri"/>
                </a:rPr>
                <a:t>2 </a:t>
              </a:r>
              <a:r>
                <a:rPr lang="en-GB" sz="2400" dirty="0">
                  <a:cs typeface="Calibri"/>
                </a:rPr>
                <a:t>of epidermis.</a:t>
              </a:r>
            </a:p>
            <a:p>
              <a:pPr marL="342900" indent="-342900">
                <a:buFont typeface="Arial" panose="020B0604020202020204" pitchFamily="34" charset="0"/>
                <a:buChar char="•"/>
              </a:pPr>
              <a:r>
                <a:rPr lang="en-GB" sz="2400" dirty="0">
                  <a:latin typeface="Calibri"/>
                  <a:cs typeface="Calibri"/>
                </a:rPr>
                <a:t>In the disease state, each TC is modelled as producing </a:t>
              </a:r>
            </a:p>
            <a:p>
              <a:r>
                <a:rPr lang="en-GB" sz="2400" dirty="0">
                  <a:latin typeface="Calibri"/>
                  <a:cs typeface="Calibri"/>
                </a:rPr>
                <a:t>     KC  after one fewer rounds of division. This models the earlier</a:t>
              </a:r>
            </a:p>
            <a:p>
              <a:r>
                <a:rPr lang="en-GB" sz="2400" dirty="0">
                  <a:latin typeface="Calibri"/>
                  <a:cs typeface="Calibri"/>
                </a:rPr>
                <a:t>     timing of differentiation – as seen in the Boolean network model.</a:t>
              </a:r>
            </a:p>
            <a:p>
              <a:pPr marL="342900" indent="-342900">
                <a:buFont typeface="Arial" panose="020B0604020202020204" pitchFamily="34" charset="0"/>
                <a:buChar char="•"/>
              </a:pPr>
              <a:r>
                <a:rPr lang="en-GB" sz="2400" dirty="0">
                  <a:latin typeface="Calibri"/>
                  <a:cs typeface="Calibri"/>
                </a:rPr>
                <a:t>Healthy equilibrium population values and division rates / probabilities were</a:t>
              </a:r>
              <a:endParaRPr lang="en-GB" sz="2400" baseline="30000" dirty="0">
                <a:latin typeface="Calibri"/>
                <a:cs typeface="Calibri"/>
              </a:endParaRPr>
            </a:p>
            <a:p>
              <a:r>
                <a:rPr lang="en-GB" sz="2400" dirty="0">
                  <a:latin typeface="Calibri"/>
                  <a:cs typeface="Calibri"/>
                </a:rPr>
                <a:t>     found in literature</a:t>
              </a:r>
              <a:r>
                <a:rPr lang="en-GB" sz="2400" baseline="30000" dirty="0">
                  <a:latin typeface="Calibri"/>
                  <a:cs typeface="Calibri"/>
                </a:rPr>
                <a:t>14-16 </a:t>
              </a:r>
              <a:r>
                <a:rPr lang="en-GB" sz="2400" dirty="0">
                  <a:latin typeface="Calibri"/>
                  <a:cs typeface="Calibri"/>
                </a:rPr>
                <a:t>and used to fit unknown rate constants.</a:t>
              </a:r>
              <a:endParaRPr lang="en-GB" sz="2400" baseline="30000" dirty="0">
                <a:latin typeface="Calibri"/>
                <a:cs typeface="Calibri"/>
              </a:endParaRPr>
            </a:p>
            <a:p>
              <a:endParaRPr lang="en-GB" dirty="0"/>
            </a:p>
            <a:p>
              <a:pPr marL="342900" indent="-342900">
                <a:buFont typeface="Arial"/>
                <a:buChar char="•"/>
              </a:pPr>
              <a:r>
                <a:rPr lang="en-GB" sz="2400" dirty="0">
                  <a:latin typeface="Calibri"/>
                  <a:cs typeface="Calibri"/>
                </a:rPr>
                <a:t>We found a statistically significant decrease in KC equilibrium population </a:t>
              </a:r>
            </a:p>
            <a:p>
              <a:r>
                <a:rPr lang="en-GB" sz="2400" dirty="0">
                  <a:latin typeface="Calibri"/>
                  <a:cs typeface="Calibri"/>
                </a:rPr>
                <a:t>     between healthy and diseased epidermis (Fig. 2.3), consistent with our </a:t>
              </a:r>
            </a:p>
            <a:p>
              <a:r>
                <a:rPr lang="en-GB" sz="2400" dirty="0">
                  <a:latin typeface="Calibri"/>
                  <a:cs typeface="Calibri"/>
                </a:rPr>
                <a:t>     hypothesis of pathogenesis.</a:t>
              </a:r>
              <a:endParaRPr lang="en-GB" dirty="0">
                <a:latin typeface="Calibri"/>
                <a:cs typeface="Calibri"/>
              </a:endParaRPr>
            </a:p>
            <a:p>
              <a:pPr marL="342900" indent="-342900">
                <a:buFont typeface="Arial" panose="020B0604020202020204" pitchFamily="34" charset="0"/>
                <a:buChar char="•"/>
              </a:pPr>
              <a:r>
                <a:rPr lang="en-GB" sz="2400" dirty="0">
                  <a:latin typeface="Calibri"/>
                  <a:cs typeface="Calibri"/>
                </a:rPr>
                <a:t>In the symmetric mitosis process, our  </a:t>
              </a:r>
            </a:p>
            <a:p>
              <a:r>
                <a:rPr lang="en-GB" sz="2400" dirty="0">
                  <a:latin typeface="Calibri"/>
                  <a:cs typeface="Calibri"/>
                </a:rPr>
                <a:t>     model requires proliferation &lt;</a:t>
              </a:r>
            </a:p>
            <a:p>
              <a:r>
                <a:rPr lang="en-GB" sz="2400" dirty="0">
                  <a:latin typeface="Calibri"/>
                  <a:cs typeface="Calibri"/>
                </a:rPr>
                <a:t>     differentiation to maintain a stable SC  </a:t>
              </a:r>
              <a:endParaRPr lang="en-GB" dirty="0">
                <a:latin typeface="Calibri"/>
                <a:cs typeface="Calibri"/>
              </a:endParaRPr>
            </a:p>
            <a:p>
              <a:r>
                <a:rPr lang="en-GB" sz="2400" dirty="0">
                  <a:latin typeface="Calibri"/>
                  <a:cs typeface="Calibri"/>
                </a:rPr>
                <a:t>     population, unremarked in the literature.</a:t>
              </a:r>
              <a:endParaRPr lang="en-GB" dirty="0">
                <a:latin typeface="Calibri"/>
                <a:cs typeface="Calibri"/>
              </a:endParaRPr>
            </a:p>
            <a:p>
              <a:pPr marL="285750" indent="-285750">
                <a:buFont typeface="Arial" panose="020B0604020202020204" pitchFamily="34" charset="0"/>
                <a:buChar char="•"/>
              </a:pPr>
              <a:endParaRPr lang="en-GB" dirty="0">
                <a:cs typeface="Calibri"/>
              </a:endParaRPr>
            </a:p>
            <a:p>
              <a:endParaRPr lang="en-GB" sz="2400" dirty="0">
                <a:latin typeface="Calibri"/>
                <a:cs typeface="Calibri"/>
              </a:endParaRPr>
            </a:p>
          </p:txBody>
        </p:sp>
      </p:grpSp>
      <p:sp>
        <p:nvSpPr>
          <p:cNvPr id="186" name="TextBox 185">
            <a:extLst>
              <a:ext uri="{FF2B5EF4-FFF2-40B4-BE49-F238E27FC236}">
                <a16:creationId xmlns:a16="http://schemas.microsoft.com/office/drawing/2014/main" id="{0D9064B5-0669-4E89-9608-3D72D7578308}"/>
              </a:ext>
            </a:extLst>
          </p:cNvPr>
          <p:cNvSpPr txBox="1"/>
          <p:nvPr/>
        </p:nvSpPr>
        <p:spPr>
          <a:xfrm>
            <a:off x="210378" y="3200378"/>
            <a:ext cx="6887760" cy="9694962"/>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GB" sz="2400"/>
              <a:t>Hailey-Hailey Disease (HHD) is a rare genetic disease that causes blisters to form on the skin.</a:t>
            </a:r>
            <a:r>
              <a:rPr lang="en-GB" sz="2400" baseline="30000"/>
              <a:t>1</a:t>
            </a:r>
            <a:endParaRPr lang="en-GB" sz="2400"/>
          </a:p>
          <a:p>
            <a:pPr marL="342900" indent="-342900">
              <a:buFont typeface="Arial" panose="020B0604020202020204" pitchFamily="34" charset="0"/>
              <a:buChar char="•"/>
            </a:pPr>
            <a:r>
              <a:rPr lang="en-GB" sz="2400">
                <a:cs typeface="Calibri"/>
              </a:rPr>
              <a:t>It effects 1 in 50,000 people. Patients suffer with reduced quality of life and are at high risk for secondary infections which can be fatal.</a:t>
            </a:r>
          </a:p>
          <a:p>
            <a:pPr marL="342900" indent="-342900">
              <a:buFont typeface="Arial" panose="020B0604020202020204" pitchFamily="34" charset="0"/>
              <a:buChar char="•"/>
            </a:pPr>
            <a:r>
              <a:rPr lang="en-GB" sz="2400"/>
              <a:t>The disease is autosomal dominant and is caused by a mutation in the ATP2C1 gene which encodes the SPCA1 protein. This protein is an ATPase Ca2+ transporter that sequesters Ca2+ in the Golgi and is highly expressed in the skin.</a:t>
            </a:r>
            <a:endParaRPr lang="en-GB" sz="2400">
              <a:cs typeface="Calibri"/>
            </a:endParaRPr>
          </a:p>
          <a:p>
            <a:pPr marL="342900" indent="-342900">
              <a:buFont typeface="Arial" panose="020B0604020202020204" pitchFamily="34" charset="0"/>
              <a:buChar char="•"/>
            </a:pPr>
            <a:r>
              <a:rPr lang="en-GB" sz="2400"/>
              <a:t>It is currently unknown how this mutations leads to skin blistering. There has been little research into the disease, especially in terms of modelling.</a:t>
            </a:r>
            <a:endParaRPr lang="en-GB" sz="2400">
              <a:cs typeface="Calibri"/>
            </a:endParaRPr>
          </a:p>
          <a:p>
            <a:pPr marL="342900" indent="-342900">
              <a:buFont typeface="Arial" panose="020B0604020202020204" pitchFamily="34" charset="0"/>
              <a:buChar char="•"/>
            </a:pPr>
            <a:r>
              <a:rPr lang="en-GB" sz="2400"/>
              <a:t>We chose to focus on the hypothesis that blistering is caused by an imbalance in proliferation and differentiation in cells found in the dermis</a:t>
            </a:r>
            <a:r>
              <a:rPr lang="en-GB" sz="2400" baseline="30000"/>
              <a:t>2,3</a:t>
            </a:r>
            <a:r>
              <a:rPr lang="en-GB" sz="2400"/>
              <a:t> which causes a “dilapidated brick wall” epidermis.</a:t>
            </a:r>
            <a:endParaRPr lang="en-GB" sz="2400">
              <a:cs typeface="Calibri"/>
            </a:endParaRPr>
          </a:p>
          <a:p>
            <a:pPr marL="342900" indent="-342900">
              <a:buFont typeface="Arial" panose="020B0604020202020204" pitchFamily="34" charset="0"/>
              <a:buChar char="•"/>
            </a:pPr>
            <a:r>
              <a:rPr lang="en-GB" sz="2400"/>
              <a:t>We began by creating a Boolean model in BMA to determine whether the mutation in HHD would lead to an imbalance in proliferation and differentiation. The impact of this imbalance on the equilibrium population of keratinocytes was modelled stochastically and deterministically. We then devised a spatially explicit model</a:t>
            </a:r>
            <a:r>
              <a:rPr lang="en-GB" sz="2400">
                <a:ea typeface="+mn-lt"/>
                <a:cs typeface="+mn-lt"/>
              </a:rPr>
              <a:t> to test if our hypothesis for pathogenesis is consistent with the epidermis appearance in HHD.</a:t>
            </a:r>
            <a:endParaRPr lang="en-GB" sz="2400">
              <a:latin typeface="Calibri"/>
              <a:cs typeface="Calibri"/>
            </a:endParaRPr>
          </a:p>
        </p:txBody>
      </p:sp>
      <p:sp>
        <p:nvSpPr>
          <p:cNvPr id="17" name="TextBox 16">
            <a:extLst>
              <a:ext uri="{FF2B5EF4-FFF2-40B4-BE49-F238E27FC236}">
                <a16:creationId xmlns:a16="http://schemas.microsoft.com/office/drawing/2014/main" id="{FA8A382C-C865-09F0-FD56-34767B4C5028}"/>
              </a:ext>
            </a:extLst>
          </p:cNvPr>
          <p:cNvSpPr txBox="1"/>
          <p:nvPr/>
        </p:nvSpPr>
        <p:spPr>
          <a:xfrm>
            <a:off x="325102" y="13850974"/>
            <a:ext cx="6744858"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400" b="1">
                <a:cs typeface="Calibri" panose="020F0502020204030204"/>
              </a:rPr>
              <a:t>BMA </a:t>
            </a:r>
            <a:r>
              <a:rPr lang="en-GB" sz="2400">
                <a:cs typeface="Calibri" panose="020F0502020204030204"/>
              </a:rPr>
              <a:t>was used to analyse a </a:t>
            </a:r>
            <a:r>
              <a:rPr lang="en-GB" sz="2400" b="1">
                <a:cs typeface="Calibri" panose="020F0502020204030204"/>
              </a:rPr>
              <a:t>Boolean model </a:t>
            </a:r>
            <a:r>
              <a:rPr lang="en-GB" sz="2400">
                <a:cs typeface="Calibri" panose="020F0502020204030204"/>
              </a:rPr>
              <a:t>of the network controlling the cell fate decision between proliferation and differentiation in basal keratinocytes.</a:t>
            </a:r>
            <a:endParaRPr lang="en-GB" sz="2400" b="1">
              <a:cs typeface="Calibri" panose="020F0502020204030204"/>
            </a:endParaRPr>
          </a:p>
          <a:p>
            <a:pPr marL="285750" indent="-285750">
              <a:buFont typeface="Arial"/>
              <a:buChar char="•"/>
            </a:pPr>
            <a:endParaRPr lang="en-GB" sz="2400">
              <a:cs typeface="Calibri" panose="020F0502020204030204"/>
            </a:endParaRPr>
          </a:p>
          <a:p>
            <a:pPr marL="285750" indent="-285750">
              <a:buFont typeface="Arial"/>
              <a:buChar char="•"/>
            </a:pPr>
            <a:r>
              <a:rPr lang="en-GB" sz="2400" b="1">
                <a:cs typeface="Calibri" panose="020F0502020204030204"/>
              </a:rPr>
              <a:t>MATLAB</a:t>
            </a:r>
            <a:r>
              <a:rPr lang="en-GB" sz="2400">
                <a:cs typeface="Calibri" panose="020F0502020204030204"/>
              </a:rPr>
              <a:t> was used to analyse both a stochastic and deterministic model of keratinocyte population in diseased and healthy epidermis, using a </a:t>
            </a:r>
            <a:r>
              <a:rPr lang="en-GB" sz="2400" b="1">
                <a:cs typeface="Calibri" panose="020F0502020204030204"/>
              </a:rPr>
              <a:t>Gillespie algorithm</a:t>
            </a:r>
            <a:r>
              <a:rPr lang="en-GB" sz="2400" b="1">
                <a:solidFill>
                  <a:srgbClr val="33CCCC"/>
                </a:solidFill>
                <a:cs typeface="Calibri" panose="020F0502020204030204"/>
              </a:rPr>
              <a:t> </a:t>
            </a:r>
            <a:r>
              <a:rPr lang="en-GB" sz="2400">
                <a:solidFill>
                  <a:srgbClr val="000000"/>
                </a:solidFill>
                <a:cs typeface="Calibri" panose="020F0502020204030204"/>
              </a:rPr>
              <a:t>and </a:t>
            </a:r>
            <a:r>
              <a:rPr lang="en-GB" sz="2400" b="1">
                <a:solidFill>
                  <a:srgbClr val="000000"/>
                </a:solidFill>
                <a:cs typeface="Calibri" panose="020F0502020204030204"/>
              </a:rPr>
              <a:t>ODE45 </a:t>
            </a:r>
            <a:r>
              <a:rPr lang="en-GB" sz="2400">
                <a:solidFill>
                  <a:srgbClr val="000000"/>
                </a:solidFill>
                <a:cs typeface="Calibri" panose="020F0502020204030204"/>
              </a:rPr>
              <a:t>respectively.</a:t>
            </a:r>
            <a:endParaRPr lang="en-GB" sz="2400" b="1">
              <a:solidFill>
                <a:srgbClr val="000000"/>
              </a:solidFill>
              <a:cs typeface="Calibri" panose="020F0502020204030204"/>
            </a:endParaRPr>
          </a:p>
          <a:p>
            <a:endParaRPr lang="en-GB" sz="2400">
              <a:cs typeface="Calibri" panose="020F0502020204030204"/>
            </a:endParaRPr>
          </a:p>
          <a:p>
            <a:pPr marL="285750" indent="-285750">
              <a:buFont typeface="Arial"/>
              <a:buChar char="•"/>
            </a:pPr>
            <a:r>
              <a:rPr lang="en-GB" sz="2400">
                <a:cs typeface="Calibri" panose="020F0502020204030204"/>
              </a:rPr>
              <a:t>A</a:t>
            </a:r>
            <a:r>
              <a:rPr lang="en-GB" sz="2400" b="1">
                <a:cs typeface="Calibri" panose="020F0502020204030204"/>
              </a:rPr>
              <a:t> Partial Differential Equation (PDE) </a:t>
            </a:r>
            <a:r>
              <a:rPr lang="en-GB" sz="2400">
                <a:cs typeface="Calibri" panose="020F0502020204030204"/>
              </a:rPr>
              <a:t>was used for spatially explicit modelling of epidermis stability. This was solved numerically using a</a:t>
            </a:r>
            <a:r>
              <a:rPr lang="en-GB" sz="2400" b="1">
                <a:cs typeface="Calibri" panose="020F0502020204030204"/>
              </a:rPr>
              <a:t> Finite Differences Method </a:t>
            </a:r>
            <a:r>
              <a:rPr lang="en-GB" sz="2400">
                <a:cs typeface="Calibri" panose="020F0502020204030204"/>
              </a:rPr>
              <a:t>implemented in </a:t>
            </a:r>
            <a:r>
              <a:rPr lang="en-GB" sz="2400" b="1">
                <a:cs typeface="Calibri" panose="020F0502020204030204"/>
              </a:rPr>
              <a:t>Python.</a:t>
            </a:r>
            <a:endParaRPr lang="en-GB" sz="2400" b="1">
              <a:ea typeface="Calibri"/>
              <a:cs typeface="Calibri" panose="020F0502020204030204"/>
            </a:endParaRPr>
          </a:p>
          <a:p>
            <a:endParaRPr lang="en-GB">
              <a:cs typeface="Calibri" panose="020F0502020204030204"/>
            </a:endParaRPr>
          </a:p>
        </p:txBody>
      </p:sp>
      <p:sp>
        <p:nvSpPr>
          <p:cNvPr id="20" name="TextBox 19">
            <a:extLst>
              <a:ext uri="{FF2B5EF4-FFF2-40B4-BE49-F238E27FC236}">
                <a16:creationId xmlns:a16="http://schemas.microsoft.com/office/drawing/2014/main" id="{32E79E64-4BD0-5B62-7868-C21164F0148A}"/>
              </a:ext>
            </a:extLst>
          </p:cNvPr>
          <p:cNvSpPr txBox="1"/>
          <p:nvPr/>
        </p:nvSpPr>
        <p:spPr>
          <a:xfrm>
            <a:off x="7307374" y="2485245"/>
            <a:ext cx="10965357" cy="7914864"/>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rtlCol="0" anchor="t">
            <a:noAutofit/>
          </a:bodyPr>
          <a:lstStyle/>
          <a:p>
            <a:r>
              <a:rPr lang="en-GB" sz="4800">
                <a:latin typeface="Arial Nova"/>
              </a:rPr>
              <a:t>Boolean Cell Fate Decision Model</a:t>
            </a:r>
            <a:endParaRPr lang="en-GB">
              <a:latin typeface="Arial Nova" panose="020B0604020202020204" pitchFamily="34" charset="0"/>
            </a:endParaRPr>
          </a:p>
        </p:txBody>
      </p:sp>
      <p:sp>
        <p:nvSpPr>
          <p:cNvPr id="21" name="TextBox 20">
            <a:extLst>
              <a:ext uri="{FF2B5EF4-FFF2-40B4-BE49-F238E27FC236}">
                <a16:creationId xmlns:a16="http://schemas.microsoft.com/office/drawing/2014/main" id="{2BDAE21A-458F-9E8B-1E3E-5C4A94CA131A}"/>
              </a:ext>
            </a:extLst>
          </p:cNvPr>
          <p:cNvSpPr txBox="1"/>
          <p:nvPr/>
        </p:nvSpPr>
        <p:spPr>
          <a:xfrm>
            <a:off x="18406906" y="2481311"/>
            <a:ext cx="11661488" cy="7910339"/>
          </a:xfrm>
          <a:prstGeom prst="rect">
            <a:avLst/>
          </a:prstGeom>
          <a:ln/>
        </p:spPr>
        <p:style>
          <a:lnRef idx="2">
            <a:schemeClr val="dk1"/>
          </a:lnRef>
          <a:fillRef idx="1">
            <a:schemeClr val="lt1"/>
          </a:fillRef>
          <a:effectRef idx="0">
            <a:schemeClr val="dk1"/>
          </a:effectRef>
          <a:fontRef idx="minor">
            <a:schemeClr val="dk1"/>
          </a:fontRef>
        </p:style>
        <p:txBody>
          <a:bodyPr wrap="square" lIns="91440" tIns="45720" rIns="91440" bIns="45720" rtlCol="0" anchor="t">
            <a:noAutofit/>
          </a:bodyPr>
          <a:lstStyle/>
          <a:p>
            <a:r>
              <a:rPr lang="en-GB" sz="4800">
                <a:latin typeface="Arial Nova"/>
                <a:cs typeface="Calibri"/>
              </a:rPr>
              <a:t>Spatially Explicit Model of the Epidermis </a:t>
            </a:r>
            <a:endParaRPr lang="en-GB" sz="4800">
              <a:latin typeface="Arial Nova" panose="020B0504020202020204" pitchFamily="34" charset="0"/>
              <a:cs typeface="Calibri"/>
            </a:endParaRPr>
          </a:p>
          <a:p>
            <a:pPr marL="342900" indent="-342900">
              <a:buFont typeface="Arial" panose="020B0604020202020204" pitchFamily="34" charset="0"/>
              <a:buChar char="•"/>
            </a:pPr>
            <a:r>
              <a:rPr lang="en-GB" sz="2400">
                <a:cs typeface="Calibri"/>
              </a:rPr>
              <a:t>Hailey-Hailey disease causes the epidermis to have a characteristic 'dilapidated brick wall' appearance.</a:t>
            </a:r>
          </a:p>
          <a:p>
            <a:pPr marL="342900" indent="-342900">
              <a:buFont typeface="Arial"/>
              <a:buChar char="•"/>
            </a:pPr>
            <a:r>
              <a:rPr lang="en-GB" sz="2400">
                <a:cs typeface="Calibri"/>
              </a:rPr>
              <a:t>We derived a PDE model</a:t>
            </a:r>
            <a:r>
              <a:rPr lang="en-GB" sz="2400" baseline="30000">
                <a:cs typeface="Calibri"/>
              </a:rPr>
              <a:t>11</a:t>
            </a:r>
            <a:r>
              <a:rPr lang="en-GB" sz="2400">
                <a:cs typeface="Calibri"/>
              </a:rPr>
              <a:t> of keratinocyte density (K) to see if our hypothesis of </a:t>
            </a:r>
            <a:r>
              <a:rPr lang="en-GB" sz="2400">
                <a:ea typeface="+mn-lt"/>
                <a:cs typeface="+mn-lt"/>
              </a:rPr>
              <a:t>an increase in the differentiation of basal keratinocytes is</a:t>
            </a:r>
            <a:r>
              <a:rPr lang="en-GB" sz="2400">
                <a:cs typeface="Calibri"/>
              </a:rPr>
              <a:t> consistent with the </a:t>
            </a:r>
            <a:r>
              <a:rPr lang="en-GB" sz="2400">
                <a:ea typeface="+mn-lt"/>
                <a:cs typeface="+mn-lt"/>
              </a:rPr>
              <a:t>epidermis </a:t>
            </a:r>
            <a:r>
              <a:rPr lang="en-GB" sz="2400">
                <a:cs typeface="Calibri"/>
              </a:rPr>
              <a:t>appearance. Parameters were changed to reflect differences in the layers of the epidermis (Table 3).</a:t>
            </a:r>
            <a:endParaRPr lang="en-GB">
              <a:cs typeface="Calibri" panose="020F0502020204030204"/>
            </a:endParaRPr>
          </a:p>
          <a:p>
            <a:endParaRPr lang="en-GB" sz="2400">
              <a:cs typeface="Calibri"/>
            </a:endParaRPr>
          </a:p>
          <a:p>
            <a:pPr marL="342900" indent="-342900">
              <a:buFont typeface="Arial"/>
              <a:buChar char="•"/>
            </a:pPr>
            <a:endParaRPr lang="en-GB" sz="2400">
              <a:cs typeface="Calibri"/>
            </a:endParaRPr>
          </a:p>
          <a:p>
            <a:pPr marL="342900" indent="-342900">
              <a:buFont typeface="Arial"/>
              <a:buChar char="•"/>
            </a:pPr>
            <a:r>
              <a:rPr lang="en-GB" sz="2400">
                <a:cs typeface="Calibri"/>
              </a:rPr>
              <a:t>The lower spatial boundary condition of the </a:t>
            </a:r>
            <a:endParaRPr lang="en-GB">
              <a:cs typeface="Calibri"/>
            </a:endParaRPr>
          </a:p>
          <a:p>
            <a:r>
              <a:rPr lang="en-GB" sz="2400">
                <a:cs typeface="Calibri"/>
              </a:rPr>
              <a:t>     PDE represents the introduction of new cells </a:t>
            </a:r>
            <a:endParaRPr lang="en-GB">
              <a:cs typeface="Calibri"/>
            </a:endParaRPr>
          </a:p>
          <a:p>
            <a:r>
              <a:rPr lang="en-GB" sz="2400">
                <a:cs typeface="Calibri"/>
              </a:rPr>
              <a:t>     to the epidermis from the division of TCs,</a:t>
            </a:r>
            <a:endParaRPr lang="en-GB">
              <a:cs typeface="Calibri"/>
            </a:endParaRPr>
          </a:p>
          <a:p>
            <a:r>
              <a:rPr lang="en-GB" sz="2400">
                <a:cs typeface="Calibri"/>
              </a:rPr>
              <a:t>     occurring in random clusters of 32 </a:t>
            </a:r>
            <a:endParaRPr lang="en-GB">
              <a:cs typeface="Calibri"/>
            </a:endParaRPr>
          </a:p>
          <a:p>
            <a:r>
              <a:rPr lang="en-GB" sz="2400">
                <a:cs typeface="Calibri"/>
              </a:rPr>
              <a:t>     and 16 cells for healthy and HHD epidermis</a:t>
            </a:r>
            <a:endParaRPr lang="en-GB">
              <a:cs typeface="Calibri"/>
            </a:endParaRPr>
          </a:p>
          <a:p>
            <a:r>
              <a:rPr lang="en-GB" sz="2400">
                <a:cs typeface="Calibri"/>
              </a:rPr>
              <a:t>     respectively.</a:t>
            </a:r>
            <a:endParaRPr lang="en-GB">
              <a:cs typeface="Calibri"/>
            </a:endParaRPr>
          </a:p>
          <a:p>
            <a:pPr marL="342900" indent="-342900">
              <a:buFont typeface="Arial"/>
              <a:buChar char="•"/>
            </a:pPr>
            <a:r>
              <a:rPr lang="en-GB" sz="2400">
                <a:cs typeface="Calibri"/>
              </a:rPr>
              <a:t>4 clusters per mm matching stem cell density.</a:t>
            </a:r>
          </a:p>
          <a:p>
            <a:pPr marL="342900" indent="-342900">
              <a:buFont typeface="Arial"/>
              <a:buChar char="•"/>
            </a:pPr>
            <a:endParaRPr lang="en-GB" sz="2000">
              <a:cs typeface="Calibri"/>
            </a:endParaRPr>
          </a:p>
        </p:txBody>
      </p:sp>
      <p:sp>
        <p:nvSpPr>
          <p:cNvPr id="24" name="TextBox 23">
            <a:extLst>
              <a:ext uri="{FF2B5EF4-FFF2-40B4-BE49-F238E27FC236}">
                <a16:creationId xmlns:a16="http://schemas.microsoft.com/office/drawing/2014/main" id="{9EED7B61-6A0E-4D98-5CF8-29FB51675346}"/>
              </a:ext>
            </a:extLst>
          </p:cNvPr>
          <p:cNvSpPr txBox="1"/>
          <p:nvPr/>
        </p:nvSpPr>
        <p:spPr>
          <a:xfrm>
            <a:off x="20596924" y="11366637"/>
            <a:ext cx="9454203" cy="8402300"/>
          </a:xfrm>
          <a:prstGeom prst="rect">
            <a:avLst/>
          </a:prstGeom>
          <a:noFill/>
        </p:spPr>
        <p:txBody>
          <a:bodyPr wrap="square" lIns="91440" tIns="45720" rIns="91440" bIns="45720" rtlCol="0" anchor="t">
            <a:spAutoFit/>
          </a:bodyPr>
          <a:lstStyle/>
          <a:p>
            <a:r>
              <a:rPr lang="en-GB" sz="2800" b="1"/>
              <a:t>Conclusions</a:t>
            </a:r>
          </a:p>
          <a:p>
            <a:pPr marL="342900" indent="-342900">
              <a:buFont typeface="Arial" panose="020B0604020202020204" pitchFamily="34" charset="0"/>
              <a:buChar char="•"/>
            </a:pPr>
            <a:r>
              <a:rPr lang="en-GB" sz="2400"/>
              <a:t>The mutation in ATP2C1 increases differentiation of basal keratinocytes by increasing expression of miR-125b. </a:t>
            </a:r>
            <a:endParaRPr lang="en-GB" sz="2400">
              <a:cs typeface="Calibri"/>
            </a:endParaRPr>
          </a:p>
          <a:p>
            <a:pPr marL="342900" indent="-342900">
              <a:buFont typeface="Arial" panose="020B0604020202020204" pitchFamily="34" charset="0"/>
              <a:buChar char="•"/>
            </a:pPr>
            <a:r>
              <a:rPr lang="en-GB" sz="2400"/>
              <a:t>This causes a reduction in the total number of keratinocytes in the epidermis due to earlier differentiation of TC's.</a:t>
            </a:r>
            <a:endParaRPr lang="en-GB" sz="2400">
              <a:cs typeface="Calibri"/>
            </a:endParaRPr>
          </a:p>
          <a:p>
            <a:pPr marL="342900" indent="-342900">
              <a:buFont typeface="Arial" panose="020B0604020202020204" pitchFamily="34" charset="0"/>
              <a:buChar char="•"/>
            </a:pPr>
            <a:r>
              <a:rPr lang="en-GB" sz="2400"/>
              <a:t>This leads to the characteristic 'dilapidated brick wall' appearance due to smaller clusters of TC's unable to cover the basement membrane.</a:t>
            </a:r>
            <a:endParaRPr lang="en-GB" sz="2400">
              <a:cs typeface="Calibri"/>
            </a:endParaRPr>
          </a:p>
          <a:p>
            <a:r>
              <a:rPr lang="en-GB" sz="2800" b="1"/>
              <a:t>Limitations</a:t>
            </a:r>
            <a:endParaRPr lang="en-GB" sz="2800" b="1">
              <a:cs typeface="Calibri"/>
            </a:endParaRPr>
          </a:p>
          <a:p>
            <a:pPr marL="342900" indent="-342900">
              <a:buFont typeface="Arial" panose="020B0604020202020204" pitchFamily="34" charset="0"/>
              <a:buChar char="•"/>
            </a:pPr>
            <a:r>
              <a:rPr lang="en-GB" sz="2400"/>
              <a:t>For simplicity, some factors were excluded from our model, including adhesion, the immune system, and the individual TAC division events</a:t>
            </a:r>
            <a:endParaRPr lang="en-GB" sz="2400">
              <a:cs typeface="Calibri"/>
            </a:endParaRPr>
          </a:p>
          <a:p>
            <a:pPr marL="342900" indent="-342900">
              <a:buFont typeface="Arial" panose="020B0604020202020204" pitchFamily="34" charset="0"/>
              <a:buChar char="•"/>
            </a:pPr>
            <a:r>
              <a:rPr lang="en-GB" sz="2400">
                <a:cs typeface="Calibri"/>
              </a:rPr>
              <a:t>The PDE model assumes cell density is continuous and does not explicitly model the interactions between keratinocytes. The non-linear diffusion term aims to overcome this.</a:t>
            </a:r>
          </a:p>
          <a:p>
            <a:r>
              <a:rPr lang="en-GB" sz="2800" b="1"/>
              <a:t>Outlook and Future Work</a:t>
            </a:r>
            <a:endParaRPr lang="en-GB" sz="2800" b="1">
              <a:cs typeface="Calibri"/>
            </a:endParaRPr>
          </a:p>
          <a:p>
            <a:pPr marL="342900" indent="-342900">
              <a:buFont typeface="Arial" panose="020B0604020202020204" pitchFamily="34" charset="0"/>
              <a:buChar char="•"/>
            </a:pPr>
            <a:r>
              <a:rPr lang="en-GB" sz="2400"/>
              <a:t>Experimentally validate that there are greater rates of differentiation.</a:t>
            </a:r>
            <a:endParaRPr lang="en-GB" sz="2400">
              <a:cs typeface="Calibri"/>
            </a:endParaRPr>
          </a:p>
          <a:p>
            <a:pPr marL="342900" indent="-342900">
              <a:buFont typeface="Arial" panose="020B0604020202020204" pitchFamily="34" charset="0"/>
              <a:buChar char="•"/>
            </a:pPr>
            <a:r>
              <a:rPr lang="en-GB" sz="2400"/>
              <a:t>miR-125b is a possible drug target for treatment of HHD.</a:t>
            </a:r>
            <a:endParaRPr lang="en-GB" sz="2400">
              <a:cs typeface="Calibri"/>
            </a:endParaRPr>
          </a:p>
          <a:p>
            <a:pPr marL="342900" indent="-342900">
              <a:buFont typeface="Arial" panose="020B0604020202020204" pitchFamily="34" charset="0"/>
              <a:buChar char="•"/>
            </a:pPr>
            <a:r>
              <a:rPr lang="en-GB" sz="2400"/>
              <a:t>The PDE could be implemented in 3D, with varying epidermal layers to improve understanding of the changes in a variety of epidermis tissues due to HHD. </a:t>
            </a:r>
            <a:endParaRPr lang="en-GB" sz="2400">
              <a:cs typeface="Calibri"/>
            </a:endParaRPr>
          </a:p>
          <a:p>
            <a:pPr marL="342900" indent="-342900">
              <a:buFont typeface="Arial" panose="020B0604020202020204" pitchFamily="34" charset="0"/>
              <a:buChar char="•"/>
            </a:pPr>
            <a:r>
              <a:rPr lang="en-GB" sz="2400"/>
              <a:t>Further wet lab work could be carried out to measure the spatial clustering and distribution of TC's on the dermis basement membrane.</a:t>
            </a:r>
            <a:br>
              <a:rPr lang="en-GB" sz="2800"/>
            </a:br>
            <a:endParaRPr lang="en-GB" sz="2400"/>
          </a:p>
        </p:txBody>
      </p:sp>
      <p:graphicFrame>
        <p:nvGraphicFramePr>
          <p:cNvPr id="51" name="Table 50">
            <a:extLst>
              <a:ext uri="{FF2B5EF4-FFF2-40B4-BE49-F238E27FC236}">
                <a16:creationId xmlns:a16="http://schemas.microsoft.com/office/drawing/2014/main" id="{39DD6DA3-BBE7-EDE3-FB5C-50BA4A367E7E}"/>
              </a:ext>
            </a:extLst>
          </p:cNvPr>
          <p:cNvGraphicFramePr>
            <a:graphicFrameLocks noGrp="1"/>
          </p:cNvGraphicFramePr>
          <p:nvPr>
            <p:extLst>
              <p:ext uri="{D42A27DB-BD31-4B8C-83A1-F6EECF244321}">
                <p14:modId xmlns:p14="http://schemas.microsoft.com/office/powerpoint/2010/main" val="702932328"/>
              </p:ext>
            </p:extLst>
          </p:nvPr>
        </p:nvGraphicFramePr>
        <p:xfrm>
          <a:off x="7553861" y="8722156"/>
          <a:ext cx="10535149" cy="1503761"/>
        </p:xfrm>
        <a:graphic>
          <a:graphicData uri="http://schemas.openxmlformats.org/drawingml/2006/table">
            <a:tbl>
              <a:tblPr firstRow="1" firstCol="1" bandRow="1">
                <a:tableStyleId>{5940675A-B579-460E-94D1-54222C63F5DA}</a:tableStyleId>
              </a:tblPr>
              <a:tblGrid>
                <a:gridCol w="1441563">
                  <a:extLst>
                    <a:ext uri="{9D8B030D-6E8A-4147-A177-3AD203B41FA5}">
                      <a16:colId xmlns:a16="http://schemas.microsoft.com/office/drawing/2014/main" val="1847409745"/>
                    </a:ext>
                  </a:extLst>
                </a:gridCol>
                <a:gridCol w="4673984">
                  <a:extLst>
                    <a:ext uri="{9D8B030D-6E8A-4147-A177-3AD203B41FA5}">
                      <a16:colId xmlns:a16="http://schemas.microsoft.com/office/drawing/2014/main" val="353271218"/>
                    </a:ext>
                  </a:extLst>
                </a:gridCol>
                <a:gridCol w="4419602">
                  <a:extLst>
                    <a:ext uri="{9D8B030D-6E8A-4147-A177-3AD203B41FA5}">
                      <a16:colId xmlns:a16="http://schemas.microsoft.com/office/drawing/2014/main" val="210628420"/>
                    </a:ext>
                  </a:extLst>
                </a:gridCol>
              </a:tblGrid>
              <a:tr h="230285">
                <a:tc>
                  <a:txBody>
                    <a:bodyPr/>
                    <a:lstStyle/>
                    <a:p>
                      <a:r>
                        <a:rPr lang="en-GB" sz="1800" kern="150">
                          <a:effectLst/>
                        </a:rPr>
                        <a:t> </a:t>
                      </a:r>
                      <a:endParaRPr lang="en-GB" sz="1800" kern="150">
                        <a:effectLst/>
                        <a:latin typeface="Liberation Serif"/>
                        <a:ea typeface="Noto Serif CJK SC"/>
                        <a:cs typeface="Lohit Devanagari"/>
                      </a:endParaRPr>
                    </a:p>
                  </a:txBody>
                  <a:tcPr marL="34925" marR="34925" marT="34925" marB="34925">
                    <a:solidFill>
                      <a:schemeClr val="accent4">
                        <a:lumMod val="60000"/>
                        <a:lumOff val="40000"/>
                      </a:schemeClr>
                    </a:solidFill>
                  </a:tcPr>
                </a:tc>
                <a:tc gridSpan="2">
                  <a:txBody>
                    <a:bodyPr/>
                    <a:lstStyle/>
                    <a:p>
                      <a:r>
                        <a:rPr lang="en-GB" sz="2000" b="1" kern="150">
                          <a:solidFill>
                            <a:schemeClr val="tx1"/>
                          </a:solidFill>
                          <a:effectLst/>
                        </a:rPr>
                        <a:t>Extracellular Ca</a:t>
                      </a:r>
                      <a:r>
                        <a:rPr lang="en-GB" sz="2000" b="1" kern="150" baseline="30000">
                          <a:solidFill>
                            <a:schemeClr val="tx1"/>
                          </a:solidFill>
                          <a:effectLst/>
                        </a:rPr>
                        <a:t>2+</a:t>
                      </a:r>
                      <a:r>
                        <a:rPr lang="en-GB" sz="2000" b="1" kern="150">
                          <a:solidFill>
                            <a:schemeClr val="tx1"/>
                          </a:solidFill>
                          <a:effectLst/>
                        </a:rPr>
                        <a:t> Concentration</a:t>
                      </a:r>
                      <a:endParaRPr lang="en-GB" sz="2000" b="1" kern="150">
                        <a:solidFill>
                          <a:schemeClr val="tx1"/>
                        </a:solidFill>
                        <a:effectLst/>
                        <a:latin typeface="Liberation Serif"/>
                        <a:ea typeface="Noto Serif CJK SC"/>
                        <a:cs typeface="Lohit Devanagari"/>
                      </a:endParaRPr>
                    </a:p>
                  </a:txBody>
                  <a:tcPr marL="34925" marR="34925" marT="34925" marB="34925">
                    <a:solidFill>
                      <a:schemeClr val="accent4">
                        <a:lumMod val="60000"/>
                        <a:lumOff val="40000"/>
                      </a:schemeClr>
                    </a:solidFill>
                  </a:tcPr>
                </a:tc>
                <a:tc hMerge="1">
                  <a:txBody>
                    <a:bodyPr/>
                    <a:lstStyle/>
                    <a:p>
                      <a:endParaRPr lang="en-GB"/>
                    </a:p>
                  </a:txBody>
                  <a:tcPr/>
                </a:tc>
                <a:extLst>
                  <a:ext uri="{0D108BD9-81ED-4DB2-BD59-A6C34878D82A}">
                    <a16:rowId xmlns:a16="http://schemas.microsoft.com/office/drawing/2014/main" val="317785221"/>
                  </a:ext>
                </a:extLst>
              </a:tr>
              <a:tr h="375650">
                <a:tc>
                  <a:txBody>
                    <a:bodyPr/>
                    <a:lstStyle/>
                    <a:p>
                      <a:r>
                        <a:rPr lang="en-GB" sz="2000" b="1" kern="150">
                          <a:solidFill>
                            <a:schemeClr val="tx1"/>
                          </a:solidFill>
                          <a:effectLst/>
                        </a:rPr>
                        <a:t>ATP2C1</a:t>
                      </a:r>
                      <a:endParaRPr lang="en-GB" sz="2000" b="1" kern="150">
                        <a:solidFill>
                          <a:schemeClr val="tx1"/>
                        </a:solidFill>
                        <a:effectLst/>
                        <a:latin typeface="Liberation Serif"/>
                        <a:ea typeface="Noto Serif CJK SC"/>
                        <a:cs typeface="Lohit Devanagari"/>
                      </a:endParaRPr>
                    </a:p>
                  </a:txBody>
                  <a:tcPr marL="34925" marR="34925" marT="34925" marB="34925">
                    <a:solidFill>
                      <a:schemeClr val="accent4">
                        <a:lumMod val="60000"/>
                        <a:lumOff val="40000"/>
                      </a:schemeClr>
                    </a:solidFill>
                  </a:tcPr>
                </a:tc>
                <a:tc>
                  <a:txBody>
                    <a:bodyPr/>
                    <a:lstStyle/>
                    <a:p>
                      <a:r>
                        <a:rPr lang="en-GB" sz="1800" kern="150">
                          <a:effectLst/>
                        </a:rPr>
                        <a:t>Low (0)</a:t>
                      </a:r>
                      <a:endParaRPr lang="en-GB" sz="1800" kern="150">
                        <a:effectLst/>
                        <a:latin typeface="Liberation Serif"/>
                        <a:ea typeface="Noto Serif CJK SC"/>
                        <a:cs typeface="Lohit Devanagari"/>
                      </a:endParaRPr>
                    </a:p>
                  </a:txBody>
                  <a:tcPr marL="34925" marR="34925" marT="34925" marB="34925">
                    <a:solidFill>
                      <a:schemeClr val="accent4">
                        <a:lumMod val="20000"/>
                        <a:lumOff val="80000"/>
                      </a:schemeClr>
                    </a:solidFill>
                  </a:tcPr>
                </a:tc>
                <a:tc>
                  <a:txBody>
                    <a:bodyPr/>
                    <a:lstStyle/>
                    <a:p>
                      <a:r>
                        <a:rPr lang="en-GB" sz="1800" kern="150">
                          <a:effectLst/>
                        </a:rPr>
                        <a:t>High (1)</a:t>
                      </a:r>
                      <a:endParaRPr lang="en-GB" sz="1800" kern="150">
                        <a:effectLst/>
                        <a:latin typeface="Liberation Serif"/>
                        <a:ea typeface="Noto Serif CJK SC"/>
                        <a:cs typeface="Lohit Devanagari"/>
                      </a:endParaRPr>
                    </a:p>
                  </a:txBody>
                  <a:tcPr marL="34925" marR="34925" marT="34925" marB="34925">
                    <a:solidFill>
                      <a:schemeClr val="accent4">
                        <a:lumMod val="20000"/>
                        <a:lumOff val="80000"/>
                      </a:schemeClr>
                    </a:solidFill>
                  </a:tcPr>
                </a:tc>
                <a:extLst>
                  <a:ext uri="{0D108BD9-81ED-4DB2-BD59-A6C34878D82A}">
                    <a16:rowId xmlns:a16="http://schemas.microsoft.com/office/drawing/2014/main" val="279834275"/>
                  </a:ext>
                </a:extLst>
              </a:tr>
              <a:tr h="258497">
                <a:tc>
                  <a:txBody>
                    <a:bodyPr/>
                    <a:lstStyle/>
                    <a:p>
                      <a:r>
                        <a:rPr lang="en-GB" sz="1800" kern="150">
                          <a:effectLst/>
                        </a:rPr>
                        <a:t>Wild Type (1)</a:t>
                      </a:r>
                      <a:endParaRPr lang="en-GB" sz="1800" kern="150">
                        <a:effectLst/>
                        <a:latin typeface="Liberation Serif"/>
                        <a:ea typeface="Noto Serif CJK SC"/>
                        <a:cs typeface="Lohit Devanagari"/>
                      </a:endParaRPr>
                    </a:p>
                  </a:txBody>
                  <a:tcPr marL="34925" marR="34925" marT="34925" marB="34925">
                    <a:solidFill>
                      <a:schemeClr val="accent4">
                        <a:lumMod val="20000"/>
                        <a:lumOff val="80000"/>
                      </a:schemeClr>
                    </a:solidFill>
                  </a:tcPr>
                </a:tc>
                <a:tc>
                  <a:txBody>
                    <a:bodyPr/>
                    <a:lstStyle/>
                    <a:p>
                      <a:r>
                        <a:rPr lang="en-GB" sz="1800" kern="150">
                          <a:effectLst/>
                        </a:rPr>
                        <a:t>Stable Proliferation (0)</a:t>
                      </a:r>
                      <a:endParaRPr lang="en-GB" sz="1800" kern="150">
                        <a:effectLst/>
                        <a:latin typeface="Liberation Serif"/>
                        <a:ea typeface="Noto Serif CJK SC"/>
                        <a:cs typeface="Lohit Devanagari"/>
                      </a:endParaRPr>
                    </a:p>
                  </a:txBody>
                  <a:tcPr marL="34925" marR="34925" marT="34925" marB="34925"/>
                </a:tc>
                <a:tc>
                  <a:txBody>
                    <a:bodyPr/>
                    <a:lstStyle/>
                    <a:p>
                      <a:r>
                        <a:rPr lang="en-GB" sz="1800" kern="150">
                          <a:effectLst/>
                        </a:rPr>
                        <a:t>Stable Differentiation (1)</a:t>
                      </a:r>
                      <a:endParaRPr lang="en-GB" sz="1800" kern="150">
                        <a:effectLst/>
                        <a:latin typeface="Liberation Serif"/>
                        <a:ea typeface="Noto Serif CJK SC"/>
                        <a:cs typeface="Lohit Devanagari"/>
                      </a:endParaRPr>
                    </a:p>
                  </a:txBody>
                  <a:tcPr marL="34925" marR="34925" marT="34925" marB="34925"/>
                </a:tc>
                <a:extLst>
                  <a:ext uri="{0D108BD9-81ED-4DB2-BD59-A6C34878D82A}">
                    <a16:rowId xmlns:a16="http://schemas.microsoft.com/office/drawing/2014/main" val="2700274367"/>
                  </a:ext>
                </a:extLst>
              </a:tr>
              <a:tr h="409291">
                <a:tc>
                  <a:txBody>
                    <a:bodyPr/>
                    <a:lstStyle/>
                    <a:p>
                      <a:r>
                        <a:rPr lang="en-GB" sz="1800" kern="150">
                          <a:effectLst/>
                        </a:rPr>
                        <a:t>Mutated (0)</a:t>
                      </a:r>
                      <a:endParaRPr lang="en-GB" sz="1800" kern="150">
                        <a:effectLst/>
                        <a:latin typeface="Liberation Serif"/>
                        <a:ea typeface="Noto Serif CJK SC"/>
                        <a:cs typeface="Lohit Devanagari"/>
                      </a:endParaRPr>
                    </a:p>
                  </a:txBody>
                  <a:tcPr marL="34925" marR="34925" marT="34925" marB="34925">
                    <a:solidFill>
                      <a:schemeClr val="accent4">
                        <a:lumMod val="20000"/>
                        <a:lumOff val="80000"/>
                      </a:schemeClr>
                    </a:solidFill>
                  </a:tcPr>
                </a:tc>
                <a:tc>
                  <a:txBody>
                    <a:bodyPr/>
                    <a:lstStyle/>
                    <a:p>
                      <a:r>
                        <a:rPr lang="en-GB" sz="1800" kern="150">
                          <a:effectLst/>
                        </a:rPr>
                        <a:t>Unstable Proliferation and Differentiation (0-1)</a:t>
                      </a:r>
                      <a:endParaRPr lang="en-GB" sz="1800" kern="150">
                        <a:effectLst/>
                        <a:latin typeface="Liberation Serif"/>
                        <a:ea typeface="Noto Serif CJK SC"/>
                        <a:cs typeface="Lohit Devanagari"/>
                      </a:endParaRPr>
                    </a:p>
                  </a:txBody>
                  <a:tcPr marL="34925" marR="34925" marT="34925" marB="34925"/>
                </a:tc>
                <a:tc>
                  <a:txBody>
                    <a:bodyPr/>
                    <a:lstStyle/>
                    <a:p>
                      <a:r>
                        <a:rPr lang="en-GB" sz="1800" kern="150">
                          <a:effectLst/>
                        </a:rPr>
                        <a:t>Stable Differentiation (1)</a:t>
                      </a:r>
                      <a:endParaRPr lang="en-GB" sz="1800" kern="150">
                        <a:effectLst/>
                        <a:latin typeface="Liberation Serif"/>
                        <a:ea typeface="Noto Serif CJK SC"/>
                        <a:cs typeface="Lohit Devanagari"/>
                      </a:endParaRPr>
                    </a:p>
                  </a:txBody>
                  <a:tcPr marL="34925" marR="34925" marT="34925" marB="34925"/>
                </a:tc>
                <a:extLst>
                  <a:ext uri="{0D108BD9-81ED-4DB2-BD59-A6C34878D82A}">
                    <a16:rowId xmlns:a16="http://schemas.microsoft.com/office/drawing/2014/main" val="1984912484"/>
                  </a:ext>
                </a:extLst>
              </a:tr>
            </a:tbl>
          </a:graphicData>
        </a:graphic>
      </p:graphicFrame>
      <p:sp>
        <p:nvSpPr>
          <p:cNvPr id="52" name="TextBox 51">
            <a:extLst>
              <a:ext uri="{FF2B5EF4-FFF2-40B4-BE49-F238E27FC236}">
                <a16:creationId xmlns:a16="http://schemas.microsoft.com/office/drawing/2014/main" id="{2C29075B-6526-FC96-20A9-A1B6A1395802}"/>
              </a:ext>
            </a:extLst>
          </p:cNvPr>
          <p:cNvSpPr txBox="1"/>
          <p:nvPr/>
        </p:nvSpPr>
        <p:spPr>
          <a:xfrm>
            <a:off x="14590272" y="7249708"/>
            <a:ext cx="3916790" cy="1754326"/>
          </a:xfrm>
          <a:prstGeom prst="rect">
            <a:avLst/>
          </a:prstGeom>
          <a:noFill/>
        </p:spPr>
        <p:txBody>
          <a:bodyPr wrap="square" lIns="91440" tIns="45720" rIns="91440" bIns="45720" rtlCol="0" anchor="t">
            <a:spAutoFit/>
          </a:bodyPr>
          <a:lstStyle/>
          <a:p>
            <a:r>
              <a:rPr lang="en-GB"/>
              <a:t>Figure 1: BMA model of the regulatory network controlling cell fate decision between differentiation and proliferation in keratinocytes.</a:t>
            </a:r>
          </a:p>
          <a:p>
            <a:endParaRPr lang="en-GB"/>
          </a:p>
          <a:p>
            <a:endParaRPr lang="en-GB">
              <a:cs typeface="Calibri"/>
            </a:endParaRPr>
          </a:p>
        </p:txBody>
      </p:sp>
      <p:sp>
        <p:nvSpPr>
          <p:cNvPr id="18" name="TextBox 17">
            <a:extLst>
              <a:ext uri="{FF2B5EF4-FFF2-40B4-BE49-F238E27FC236}">
                <a16:creationId xmlns:a16="http://schemas.microsoft.com/office/drawing/2014/main" id="{0572EFAB-3A72-80DD-20F5-60897333CC18}"/>
              </a:ext>
            </a:extLst>
          </p:cNvPr>
          <p:cNvSpPr txBox="1"/>
          <p:nvPr/>
        </p:nvSpPr>
        <p:spPr>
          <a:xfrm>
            <a:off x="16657889" y="8425252"/>
            <a:ext cx="1509461" cy="369332"/>
          </a:xfrm>
          <a:prstGeom prst="rect">
            <a:avLst/>
          </a:prstGeom>
          <a:noFill/>
        </p:spPr>
        <p:txBody>
          <a:bodyPr wrap="square" rtlCol="0">
            <a:spAutoFit/>
          </a:bodyPr>
          <a:lstStyle/>
          <a:p>
            <a:endParaRPr lang="en-GB"/>
          </a:p>
        </p:txBody>
      </p:sp>
      <p:sp>
        <p:nvSpPr>
          <p:cNvPr id="3" name="TextBox 2">
            <a:extLst>
              <a:ext uri="{FF2B5EF4-FFF2-40B4-BE49-F238E27FC236}">
                <a16:creationId xmlns:a16="http://schemas.microsoft.com/office/drawing/2014/main" id="{92CE61B4-957C-7FD4-BBD3-0E87D0C70D6A}"/>
              </a:ext>
            </a:extLst>
          </p:cNvPr>
          <p:cNvSpPr txBox="1"/>
          <p:nvPr/>
        </p:nvSpPr>
        <p:spPr>
          <a:xfrm>
            <a:off x="7461815" y="8393334"/>
            <a:ext cx="899667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Table 1: Outcome of Boolean model of basal keratinocyte cell fate decision in healthy and diseased state.</a:t>
            </a:r>
            <a:endParaRPr lang="en-US" sz="1400"/>
          </a:p>
        </p:txBody>
      </p:sp>
      <p:sp>
        <p:nvSpPr>
          <p:cNvPr id="9" name="TextBox 8">
            <a:extLst>
              <a:ext uri="{FF2B5EF4-FFF2-40B4-BE49-F238E27FC236}">
                <a16:creationId xmlns:a16="http://schemas.microsoft.com/office/drawing/2014/main" id="{21710984-2298-D005-6AAF-C9A718A4FD45}"/>
              </a:ext>
            </a:extLst>
          </p:cNvPr>
          <p:cNvSpPr txBox="1"/>
          <p:nvPr/>
        </p:nvSpPr>
        <p:spPr>
          <a:xfrm>
            <a:off x="18505270" y="8853221"/>
            <a:ext cx="5109313" cy="307777"/>
          </a:xfrm>
          <a:prstGeom prst="rect">
            <a:avLst/>
          </a:prstGeom>
          <a:noFill/>
        </p:spPr>
        <p:txBody>
          <a:bodyPr wrap="square" rtlCol="0">
            <a:spAutoFit/>
          </a:bodyPr>
          <a:lstStyle/>
          <a:p>
            <a:r>
              <a:rPr lang="en-GB" sz="1400"/>
              <a:t>Table 3: Parameters used in the PDE.</a:t>
            </a:r>
          </a:p>
        </p:txBody>
      </p:sp>
      <p:pic>
        <p:nvPicPr>
          <p:cNvPr id="30" name="Picture 31" descr="A picture containing logo&#10;&#10;Description automatically generated">
            <a:extLst>
              <a:ext uri="{FF2B5EF4-FFF2-40B4-BE49-F238E27FC236}">
                <a16:creationId xmlns:a16="http://schemas.microsoft.com/office/drawing/2014/main" id="{0E60B41F-5253-B1E3-C278-963BFAA9AB8B}"/>
              </a:ext>
            </a:extLst>
          </p:cNvPr>
          <p:cNvPicPr>
            <a:picLocks noChangeAspect="1"/>
          </p:cNvPicPr>
          <p:nvPr/>
        </p:nvPicPr>
        <p:blipFill>
          <a:blip r:embed="rId3"/>
          <a:stretch>
            <a:fillRect/>
          </a:stretch>
        </p:blipFill>
        <p:spPr>
          <a:xfrm>
            <a:off x="18612403" y="5519345"/>
            <a:ext cx="5809310" cy="664370"/>
          </a:xfrm>
          <a:prstGeom prst="rect">
            <a:avLst/>
          </a:prstGeom>
        </p:spPr>
      </p:pic>
      <p:sp>
        <p:nvSpPr>
          <p:cNvPr id="33" name="TextBox 32">
            <a:extLst>
              <a:ext uri="{FF2B5EF4-FFF2-40B4-BE49-F238E27FC236}">
                <a16:creationId xmlns:a16="http://schemas.microsoft.com/office/drawing/2014/main" id="{DEAF5BA0-C5CD-606D-08C7-9844A66CD441}"/>
              </a:ext>
            </a:extLst>
          </p:cNvPr>
          <p:cNvSpPr txBox="1"/>
          <p:nvPr/>
        </p:nvSpPr>
        <p:spPr>
          <a:xfrm>
            <a:off x="10900481" y="1378882"/>
            <a:ext cx="7761819" cy="830997"/>
          </a:xfrm>
          <a:prstGeom prst="rect">
            <a:avLst/>
          </a:prstGeom>
          <a:noFill/>
        </p:spPr>
        <p:txBody>
          <a:bodyPr wrap="square" rtlCol="0">
            <a:spAutoFit/>
          </a:bodyPr>
          <a:lstStyle/>
          <a:p>
            <a:pPr algn="ctr"/>
            <a:r>
              <a:rPr lang="en-GB" sz="2800" b="1"/>
              <a:t>Finley Webb, Jack Rich, Isabelle Murray</a:t>
            </a:r>
          </a:p>
          <a:p>
            <a:pPr algn="ctr"/>
            <a:r>
              <a:rPr lang="en-GB" sz="2000"/>
              <a:t>University of Cambridge</a:t>
            </a:r>
          </a:p>
        </p:txBody>
      </p:sp>
      <p:pic>
        <p:nvPicPr>
          <p:cNvPr id="14" name="Picture 13">
            <a:extLst>
              <a:ext uri="{FF2B5EF4-FFF2-40B4-BE49-F238E27FC236}">
                <a16:creationId xmlns:a16="http://schemas.microsoft.com/office/drawing/2014/main" id="{E944C4B5-F772-265D-2524-9D357C608E9E}"/>
              </a:ext>
            </a:extLst>
          </p:cNvPr>
          <p:cNvPicPr>
            <a:picLocks noChangeAspect="1"/>
          </p:cNvPicPr>
          <p:nvPr/>
        </p:nvPicPr>
        <p:blipFill>
          <a:blip r:embed="rId4"/>
          <a:stretch>
            <a:fillRect/>
          </a:stretch>
        </p:blipFill>
        <p:spPr>
          <a:xfrm>
            <a:off x="24527054" y="5152307"/>
            <a:ext cx="5463465" cy="3991792"/>
          </a:xfrm>
          <a:prstGeom prst="rect">
            <a:avLst/>
          </a:prstGeom>
        </p:spPr>
      </p:pic>
      <p:graphicFrame>
        <p:nvGraphicFramePr>
          <p:cNvPr id="34" name="Table 33">
            <a:extLst>
              <a:ext uri="{FF2B5EF4-FFF2-40B4-BE49-F238E27FC236}">
                <a16:creationId xmlns:a16="http://schemas.microsoft.com/office/drawing/2014/main" id="{7E21CDB2-C874-0241-0856-5C2A152A885E}"/>
              </a:ext>
            </a:extLst>
          </p:cNvPr>
          <p:cNvGraphicFramePr>
            <a:graphicFrameLocks noGrp="1"/>
          </p:cNvGraphicFramePr>
          <p:nvPr>
            <p:extLst>
              <p:ext uri="{D42A27DB-BD31-4B8C-83A1-F6EECF244321}">
                <p14:modId xmlns:p14="http://schemas.microsoft.com/office/powerpoint/2010/main" val="3633239795"/>
              </p:ext>
            </p:extLst>
          </p:nvPr>
        </p:nvGraphicFramePr>
        <p:xfrm>
          <a:off x="18602615" y="9231769"/>
          <a:ext cx="5809313" cy="952627"/>
        </p:xfrm>
        <a:graphic>
          <a:graphicData uri="http://schemas.openxmlformats.org/drawingml/2006/table">
            <a:tbl>
              <a:tblPr firstRow="1" firstCol="1" bandRow="1">
                <a:tableStyleId>{5940675A-B579-460E-94D1-54222C63F5DA}</a:tableStyleId>
              </a:tblPr>
              <a:tblGrid>
                <a:gridCol w="913811">
                  <a:extLst>
                    <a:ext uri="{9D8B030D-6E8A-4147-A177-3AD203B41FA5}">
                      <a16:colId xmlns:a16="http://schemas.microsoft.com/office/drawing/2014/main" val="1954638526"/>
                    </a:ext>
                  </a:extLst>
                </a:gridCol>
                <a:gridCol w="745992">
                  <a:extLst>
                    <a:ext uri="{9D8B030D-6E8A-4147-A177-3AD203B41FA5}">
                      <a16:colId xmlns:a16="http://schemas.microsoft.com/office/drawing/2014/main" val="357069887"/>
                    </a:ext>
                  </a:extLst>
                </a:gridCol>
                <a:gridCol w="829902">
                  <a:extLst>
                    <a:ext uri="{9D8B030D-6E8A-4147-A177-3AD203B41FA5}">
                      <a16:colId xmlns:a16="http://schemas.microsoft.com/office/drawing/2014/main" val="1387773786"/>
                    </a:ext>
                  </a:extLst>
                </a:gridCol>
                <a:gridCol w="829902">
                  <a:extLst>
                    <a:ext uri="{9D8B030D-6E8A-4147-A177-3AD203B41FA5}">
                      <a16:colId xmlns:a16="http://schemas.microsoft.com/office/drawing/2014/main" val="3978265615"/>
                    </a:ext>
                  </a:extLst>
                </a:gridCol>
                <a:gridCol w="829902">
                  <a:extLst>
                    <a:ext uri="{9D8B030D-6E8A-4147-A177-3AD203B41FA5}">
                      <a16:colId xmlns:a16="http://schemas.microsoft.com/office/drawing/2014/main" val="2172399649"/>
                    </a:ext>
                  </a:extLst>
                </a:gridCol>
                <a:gridCol w="829902">
                  <a:extLst>
                    <a:ext uri="{9D8B030D-6E8A-4147-A177-3AD203B41FA5}">
                      <a16:colId xmlns:a16="http://schemas.microsoft.com/office/drawing/2014/main" val="4186503188"/>
                    </a:ext>
                  </a:extLst>
                </a:gridCol>
                <a:gridCol w="829902">
                  <a:extLst>
                    <a:ext uri="{9D8B030D-6E8A-4147-A177-3AD203B41FA5}">
                      <a16:colId xmlns:a16="http://schemas.microsoft.com/office/drawing/2014/main" val="3770457640"/>
                    </a:ext>
                  </a:extLst>
                </a:gridCol>
              </a:tblGrid>
              <a:tr h="379699">
                <a:tc>
                  <a:txBody>
                    <a:bodyPr/>
                    <a:lstStyle/>
                    <a:p>
                      <a:pPr>
                        <a:lnSpc>
                          <a:spcPct val="107000"/>
                        </a:lnSpc>
                        <a:spcAft>
                          <a:spcPts val="800"/>
                        </a:spcAft>
                      </a:pPr>
                      <a:r>
                        <a:rPr lang="en-GB" sz="1200">
                          <a:effectLst/>
                        </a:rPr>
                        <a:t> </a:t>
                      </a:r>
                      <a:r>
                        <a:rPr lang="en-GB" sz="1200" b="1">
                          <a:effectLst/>
                        </a:rPr>
                        <a:t>Parameters</a:t>
                      </a:r>
                      <a:endParaRPr lang="en-GB" sz="1200" b="1">
                        <a:effectLst/>
                        <a:latin typeface="Calibri"/>
                        <a:ea typeface="Calibri" panose="020F0502020204030204" pitchFamily="34" charset="0"/>
                        <a:cs typeface="Times New Roman"/>
                      </a:endParaRPr>
                    </a:p>
                  </a:txBody>
                  <a:tcPr marL="68580" marR="68580" marT="0" marB="0">
                    <a:solidFill>
                      <a:schemeClr val="accent4">
                        <a:lumMod val="60000"/>
                        <a:lumOff val="40000"/>
                      </a:schemeClr>
                    </a:solidFill>
                  </a:tcPr>
                </a:tc>
                <a:tc>
                  <a:txBody>
                    <a:bodyPr/>
                    <a:lstStyle/>
                    <a:p>
                      <a:pPr>
                        <a:lnSpc>
                          <a:spcPct val="107000"/>
                        </a:lnSpc>
                        <a:spcAft>
                          <a:spcPts val="800"/>
                        </a:spcAft>
                      </a:pPr>
                      <a:r>
                        <a:rPr lang="en-GB" sz="1200">
                          <a:effectLst/>
                        </a:rPr>
                        <a:t>a   (target density)</a:t>
                      </a:r>
                      <a:endParaRPr lang="en-GB" sz="1200">
                        <a:effectLst/>
                        <a:latin typeface="Calibri"/>
                        <a:ea typeface="Calibri" panose="020F0502020204030204" pitchFamily="34" charset="0"/>
                        <a:cs typeface="Times New Roman"/>
                      </a:endParaRPr>
                    </a:p>
                  </a:txBody>
                  <a:tcPr marL="68580" marR="68580" marT="0" marB="0">
                    <a:solidFill>
                      <a:schemeClr val="accent4">
                        <a:lumMod val="20000"/>
                        <a:lumOff val="80000"/>
                      </a:schemeClr>
                    </a:solidFill>
                  </a:tcPr>
                </a:tc>
                <a:tc>
                  <a:txBody>
                    <a:bodyPr/>
                    <a:lstStyle/>
                    <a:p>
                      <a:pPr>
                        <a:lnSpc>
                          <a:spcPct val="107000"/>
                        </a:lnSpc>
                        <a:spcAft>
                          <a:spcPts val="800"/>
                        </a:spcAft>
                      </a:pPr>
                      <a:r>
                        <a:rPr lang="en-GB" sz="1200">
                          <a:effectLst/>
                        </a:rPr>
                        <a:t>b (minimum density)</a:t>
                      </a:r>
                      <a:endParaRPr lang="en-GB" sz="1200">
                        <a:effectLst/>
                        <a:latin typeface="Calibri"/>
                        <a:ea typeface="Calibri" panose="020F0502020204030204" pitchFamily="34" charset="0"/>
                        <a:cs typeface="Times New Roman"/>
                      </a:endParaRPr>
                    </a:p>
                  </a:txBody>
                  <a:tcPr marL="68580" marR="68580" marT="0" marB="0">
                    <a:solidFill>
                      <a:schemeClr val="accent4">
                        <a:lumMod val="20000"/>
                        <a:lumOff val="80000"/>
                      </a:schemeClr>
                    </a:solidFill>
                  </a:tcPr>
                </a:tc>
                <a:tc>
                  <a:txBody>
                    <a:bodyPr/>
                    <a:lstStyle/>
                    <a:p>
                      <a:pPr>
                        <a:lnSpc>
                          <a:spcPct val="107000"/>
                        </a:lnSpc>
                        <a:spcAft>
                          <a:spcPts val="800"/>
                        </a:spcAft>
                      </a:pPr>
                      <a:r>
                        <a:rPr lang="en-GB" sz="1200">
                          <a:effectLst/>
                        </a:rPr>
                        <a:t>c (advective speed)</a:t>
                      </a:r>
                      <a:endParaRPr lang="en-GB" sz="1200">
                        <a:effectLst/>
                        <a:latin typeface="Calibri"/>
                        <a:ea typeface="Calibri" panose="020F0502020204030204" pitchFamily="34" charset="0"/>
                        <a:cs typeface="Times New Roman"/>
                      </a:endParaRPr>
                    </a:p>
                  </a:txBody>
                  <a:tcPr marL="68580" marR="68580" marT="0" marB="0">
                    <a:solidFill>
                      <a:schemeClr val="accent4">
                        <a:lumMod val="20000"/>
                        <a:lumOff val="80000"/>
                      </a:schemeClr>
                    </a:solidFill>
                  </a:tcPr>
                </a:tc>
                <a:tc>
                  <a:txBody>
                    <a:bodyPr/>
                    <a:lstStyle/>
                    <a:p>
                      <a:pPr>
                        <a:lnSpc>
                          <a:spcPct val="107000"/>
                        </a:lnSpc>
                        <a:spcAft>
                          <a:spcPts val="800"/>
                        </a:spcAft>
                      </a:pPr>
                      <a:r>
                        <a:rPr lang="en-GB" sz="1200">
                          <a:effectLst/>
                        </a:rPr>
                        <a:t>D (diffusion constant)</a:t>
                      </a:r>
                      <a:endParaRPr lang="en-GB" sz="1200">
                        <a:effectLst/>
                        <a:latin typeface="Calibri"/>
                        <a:ea typeface="Calibri" panose="020F0502020204030204" pitchFamily="34" charset="0"/>
                        <a:cs typeface="Times New Roman"/>
                      </a:endParaRPr>
                    </a:p>
                  </a:txBody>
                  <a:tcPr marL="68580" marR="68580" marT="0" marB="0">
                    <a:solidFill>
                      <a:schemeClr val="accent4">
                        <a:lumMod val="20000"/>
                        <a:lumOff val="80000"/>
                      </a:schemeClr>
                    </a:solidFill>
                  </a:tcPr>
                </a:tc>
                <a:tc>
                  <a:txBody>
                    <a:bodyPr/>
                    <a:lstStyle/>
                    <a:p>
                      <a:pPr>
                        <a:lnSpc>
                          <a:spcPct val="107000"/>
                        </a:lnSpc>
                        <a:spcAft>
                          <a:spcPts val="800"/>
                        </a:spcAft>
                      </a:pPr>
                      <a:r>
                        <a:rPr lang="en-GB" sz="1200">
                          <a:effectLst/>
                        </a:rPr>
                        <a:t>λ  (growth rate)</a:t>
                      </a:r>
                      <a:endParaRPr lang="en-GB" sz="1200">
                        <a:effectLst/>
                        <a:latin typeface="Calibri"/>
                        <a:ea typeface="Calibri" panose="020F0502020204030204" pitchFamily="34" charset="0"/>
                        <a:cs typeface="Times New Roman"/>
                      </a:endParaRPr>
                    </a:p>
                  </a:txBody>
                  <a:tcPr marL="68580" marR="68580" marT="0" marB="0">
                    <a:solidFill>
                      <a:schemeClr val="accent4">
                        <a:lumMod val="20000"/>
                        <a:lumOff val="80000"/>
                      </a:schemeClr>
                    </a:solidFill>
                  </a:tcPr>
                </a:tc>
                <a:tc>
                  <a:txBody>
                    <a:bodyPr/>
                    <a:lstStyle/>
                    <a:p>
                      <a:pPr>
                        <a:lnSpc>
                          <a:spcPct val="107000"/>
                        </a:lnSpc>
                        <a:spcAft>
                          <a:spcPts val="800"/>
                        </a:spcAft>
                      </a:pPr>
                      <a:r>
                        <a:rPr lang="en-GB" sz="1200">
                          <a:effectLst/>
                        </a:rPr>
                        <a:t>Layer height (mm)</a:t>
                      </a:r>
                      <a:endParaRPr lang="en-GB" sz="1200">
                        <a:effectLst/>
                        <a:latin typeface="Calibri"/>
                        <a:ea typeface="Calibri" panose="020F0502020204030204" pitchFamily="34" charset="0"/>
                        <a:cs typeface="Times New Roman"/>
                      </a:endParaRPr>
                    </a:p>
                  </a:txBody>
                  <a:tcPr marL="68580" marR="68580" marT="0" marB="0">
                    <a:solidFill>
                      <a:schemeClr val="accent4">
                        <a:lumMod val="20000"/>
                        <a:lumOff val="80000"/>
                      </a:schemeClr>
                    </a:solidFill>
                  </a:tcPr>
                </a:tc>
                <a:extLst>
                  <a:ext uri="{0D108BD9-81ED-4DB2-BD59-A6C34878D82A}">
                    <a16:rowId xmlns:a16="http://schemas.microsoft.com/office/drawing/2014/main" val="3760370226"/>
                  </a:ext>
                </a:extLst>
              </a:tr>
              <a:tr h="126566">
                <a:tc>
                  <a:txBody>
                    <a:bodyPr/>
                    <a:lstStyle/>
                    <a:p>
                      <a:pPr>
                        <a:lnSpc>
                          <a:spcPct val="107000"/>
                        </a:lnSpc>
                        <a:spcAft>
                          <a:spcPts val="800"/>
                        </a:spcAft>
                      </a:pPr>
                      <a:r>
                        <a:rPr lang="en-GB" sz="1200">
                          <a:effectLst/>
                        </a:rPr>
                        <a:t>Spinosum</a:t>
                      </a:r>
                      <a:endParaRPr lang="en-GB" sz="1200">
                        <a:effectLst/>
                        <a:latin typeface="Calibri"/>
                        <a:ea typeface="Calibri" panose="020F0502020204030204" pitchFamily="34" charset="0"/>
                        <a:cs typeface="Times New Roman"/>
                      </a:endParaRPr>
                    </a:p>
                  </a:txBody>
                  <a:tcPr marL="68580" marR="68580" marT="0" marB="0">
                    <a:solidFill>
                      <a:schemeClr val="accent4">
                        <a:lumMod val="20000"/>
                        <a:lumOff val="80000"/>
                      </a:schemeClr>
                    </a:solidFill>
                  </a:tcPr>
                </a:tc>
                <a:tc>
                  <a:txBody>
                    <a:bodyPr/>
                    <a:lstStyle/>
                    <a:p>
                      <a:pPr>
                        <a:lnSpc>
                          <a:spcPct val="107000"/>
                        </a:lnSpc>
                        <a:spcAft>
                          <a:spcPts val="800"/>
                        </a:spcAft>
                      </a:pPr>
                      <a:r>
                        <a:rPr lang="en-GB" sz="1200">
                          <a:effectLst/>
                        </a:rPr>
                        <a:t>0.5</a:t>
                      </a:r>
                      <a:endParaRPr lang="en-GB" sz="1200">
                        <a:effectLst/>
                        <a:latin typeface="Calibri"/>
                        <a:ea typeface="Calibri" panose="020F0502020204030204" pitchFamily="34" charset="0"/>
                        <a:cs typeface="Times New Roman"/>
                      </a:endParaRPr>
                    </a:p>
                  </a:txBody>
                  <a:tcPr marL="68580" marR="68580" marT="0" marB="0"/>
                </a:tc>
                <a:tc>
                  <a:txBody>
                    <a:bodyPr/>
                    <a:lstStyle/>
                    <a:p>
                      <a:pPr>
                        <a:lnSpc>
                          <a:spcPct val="107000"/>
                        </a:lnSpc>
                        <a:spcAft>
                          <a:spcPts val="800"/>
                        </a:spcAft>
                      </a:pPr>
                      <a:r>
                        <a:rPr lang="en-GB" sz="1200">
                          <a:effectLst/>
                        </a:rPr>
                        <a:t>0.25</a:t>
                      </a:r>
                      <a:endParaRPr lang="en-GB" sz="1200">
                        <a:effectLst/>
                        <a:latin typeface="Calibri"/>
                        <a:ea typeface="Calibri" panose="020F0502020204030204" pitchFamily="34" charset="0"/>
                        <a:cs typeface="Times New Roman"/>
                      </a:endParaRPr>
                    </a:p>
                  </a:txBody>
                  <a:tcPr marL="68580" marR="68580" marT="0" marB="0"/>
                </a:tc>
                <a:tc>
                  <a:txBody>
                    <a:bodyPr/>
                    <a:lstStyle/>
                    <a:p>
                      <a:pPr>
                        <a:lnSpc>
                          <a:spcPct val="107000"/>
                        </a:lnSpc>
                        <a:spcAft>
                          <a:spcPts val="800"/>
                        </a:spcAft>
                      </a:pPr>
                      <a:r>
                        <a:rPr lang="en-GB" sz="1200">
                          <a:effectLst/>
                        </a:rPr>
                        <a:t>0.2</a:t>
                      </a:r>
                      <a:endParaRPr lang="en-GB" sz="1200">
                        <a:effectLst/>
                        <a:latin typeface="Calibri"/>
                        <a:ea typeface="Calibri" panose="020F0502020204030204" pitchFamily="34" charset="0"/>
                        <a:cs typeface="Times New Roman"/>
                      </a:endParaRPr>
                    </a:p>
                  </a:txBody>
                  <a:tcPr marL="68580" marR="68580" marT="0" marB="0"/>
                </a:tc>
                <a:tc>
                  <a:txBody>
                    <a:bodyPr/>
                    <a:lstStyle/>
                    <a:p>
                      <a:pPr>
                        <a:lnSpc>
                          <a:spcPct val="107000"/>
                        </a:lnSpc>
                        <a:spcAft>
                          <a:spcPts val="800"/>
                        </a:spcAft>
                      </a:pPr>
                      <a:r>
                        <a:rPr lang="en-GB" sz="1200">
                          <a:effectLst/>
                        </a:rPr>
                        <a:t>0.001</a:t>
                      </a:r>
                      <a:endParaRPr lang="en-GB" sz="1200">
                        <a:effectLst/>
                        <a:latin typeface="Calibri"/>
                        <a:ea typeface="Calibri" panose="020F0502020204030204" pitchFamily="34" charset="0"/>
                        <a:cs typeface="Times New Roman"/>
                      </a:endParaRPr>
                    </a:p>
                  </a:txBody>
                  <a:tcPr marL="68580" marR="68580" marT="0" marB="0"/>
                </a:tc>
                <a:tc>
                  <a:txBody>
                    <a:bodyPr/>
                    <a:lstStyle/>
                    <a:p>
                      <a:pPr>
                        <a:lnSpc>
                          <a:spcPct val="107000"/>
                        </a:lnSpc>
                        <a:spcAft>
                          <a:spcPts val="800"/>
                        </a:spcAft>
                      </a:pPr>
                      <a:r>
                        <a:rPr lang="en-GB" sz="1200">
                          <a:effectLst/>
                        </a:rPr>
                        <a:t>5</a:t>
                      </a:r>
                      <a:endParaRPr lang="en-GB" sz="1200">
                        <a:effectLst/>
                        <a:latin typeface="Calibri"/>
                        <a:ea typeface="Calibri" panose="020F0502020204030204" pitchFamily="34" charset="0"/>
                        <a:cs typeface="Times New Roman"/>
                      </a:endParaRPr>
                    </a:p>
                  </a:txBody>
                  <a:tcPr marL="68580" marR="68580" marT="0" marB="0"/>
                </a:tc>
                <a:tc>
                  <a:txBody>
                    <a:bodyPr/>
                    <a:lstStyle/>
                    <a:p>
                      <a:pPr>
                        <a:lnSpc>
                          <a:spcPct val="107000"/>
                        </a:lnSpc>
                        <a:spcAft>
                          <a:spcPts val="800"/>
                        </a:spcAft>
                      </a:pPr>
                      <a:r>
                        <a:rPr lang="en-GB" sz="1200">
                          <a:effectLst/>
                        </a:rPr>
                        <a:t> 1.4</a:t>
                      </a:r>
                      <a:endParaRPr lang="en-GB" sz="1200">
                        <a:effectLst/>
                        <a:latin typeface="Calibri"/>
                        <a:ea typeface="Calibri" panose="020F0502020204030204" pitchFamily="34" charset="0"/>
                        <a:cs typeface="Times New Roman"/>
                      </a:endParaRPr>
                    </a:p>
                  </a:txBody>
                  <a:tcPr marL="68580" marR="68580" marT="0" marB="0"/>
                </a:tc>
                <a:extLst>
                  <a:ext uri="{0D108BD9-81ED-4DB2-BD59-A6C34878D82A}">
                    <a16:rowId xmlns:a16="http://schemas.microsoft.com/office/drawing/2014/main" val="2676541874"/>
                  </a:ext>
                </a:extLst>
              </a:tr>
              <a:tr h="126566">
                <a:tc>
                  <a:txBody>
                    <a:bodyPr/>
                    <a:lstStyle/>
                    <a:p>
                      <a:pPr>
                        <a:lnSpc>
                          <a:spcPct val="107000"/>
                        </a:lnSpc>
                        <a:spcAft>
                          <a:spcPts val="800"/>
                        </a:spcAft>
                      </a:pPr>
                      <a:r>
                        <a:rPr lang="en-GB" sz="1200">
                          <a:effectLst/>
                        </a:rPr>
                        <a:t>Corneum</a:t>
                      </a:r>
                      <a:endParaRPr lang="en-GB" sz="1200">
                        <a:effectLst/>
                        <a:latin typeface="Calibri"/>
                        <a:ea typeface="Calibri" panose="020F0502020204030204" pitchFamily="34" charset="0"/>
                        <a:cs typeface="Times New Roman"/>
                      </a:endParaRPr>
                    </a:p>
                  </a:txBody>
                  <a:tcPr marL="68580" marR="68580" marT="0" marB="0">
                    <a:solidFill>
                      <a:schemeClr val="accent4">
                        <a:lumMod val="20000"/>
                        <a:lumOff val="80000"/>
                      </a:schemeClr>
                    </a:solidFill>
                  </a:tcPr>
                </a:tc>
                <a:tc>
                  <a:txBody>
                    <a:bodyPr/>
                    <a:lstStyle/>
                    <a:p>
                      <a:pPr>
                        <a:lnSpc>
                          <a:spcPct val="107000"/>
                        </a:lnSpc>
                        <a:spcAft>
                          <a:spcPts val="800"/>
                        </a:spcAft>
                      </a:pPr>
                      <a:r>
                        <a:rPr lang="en-GB" sz="1200">
                          <a:effectLst/>
                        </a:rPr>
                        <a:t>1</a:t>
                      </a:r>
                      <a:endParaRPr lang="en-GB" sz="1200">
                        <a:effectLst/>
                        <a:latin typeface="Calibri"/>
                        <a:ea typeface="Calibri" panose="020F0502020204030204" pitchFamily="34" charset="0"/>
                        <a:cs typeface="Times New Roman"/>
                      </a:endParaRPr>
                    </a:p>
                  </a:txBody>
                  <a:tcPr marL="68580" marR="68580" marT="0" marB="0"/>
                </a:tc>
                <a:tc>
                  <a:txBody>
                    <a:bodyPr/>
                    <a:lstStyle/>
                    <a:p>
                      <a:pPr>
                        <a:lnSpc>
                          <a:spcPct val="107000"/>
                        </a:lnSpc>
                        <a:spcAft>
                          <a:spcPts val="800"/>
                        </a:spcAft>
                      </a:pPr>
                      <a:r>
                        <a:rPr lang="en-GB" sz="1200">
                          <a:effectLst/>
                        </a:rPr>
                        <a:t>0.25</a:t>
                      </a:r>
                      <a:endParaRPr lang="en-GB" sz="1200">
                        <a:effectLst/>
                        <a:latin typeface="Calibri"/>
                        <a:ea typeface="Calibri" panose="020F0502020204030204" pitchFamily="34" charset="0"/>
                        <a:cs typeface="Times New Roman"/>
                      </a:endParaRPr>
                    </a:p>
                  </a:txBody>
                  <a:tcPr marL="68580" marR="68580" marT="0" marB="0"/>
                </a:tc>
                <a:tc>
                  <a:txBody>
                    <a:bodyPr/>
                    <a:lstStyle/>
                    <a:p>
                      <a:pPr>
                        <a:lnSpc>
                          <a:spcPct val="107000"/>
                        </a:lnSpc>
                        <a:spcAft>
                          <a:spcPts val="800"/>
                        </a:spcAft>
                      </a:pPr>
                      <a:r>
                        <a:rPr lang="en-GB" sz="1200">
                          <a:effectLst/>
                        </a:rPr>
                        <a:t>0.1</a:t>
                      </a:r>
                      <a:endParaRPr lang="en-GB" sz="1200">
                        <a:effectLst/>
                        <a:latin typeface="Calibri"/>
                        <a:ea typeface="Calibri" panose="020F0502020204030204" pitchFamily="34" charset="0"/>
                        <a:cs typeface="Times New Roman"/>
                      </a:endParaRPr>
                    </a:p>
                  </a:txBody>
                  <a:tcPr marL="68580" marR="68580" marT="0" marB="0"/>
                </a:tc>
                <a:tc>
                  <a:txBody>
                    <a:bodyPr/>
                    <a:lstStyle/>
                    <a:p>
                      <a:pPr>
                        <a:lnSpc>
                          <a:spcPct val="107000"/>
                        </a:lnSpc>
                        <a:spcAft>
                          <a:spcPts val="800"/>
                        </a:spcAft>
                      </a:pPr>
                      <a:r>
                        <a:rPr lang="en-GB" sz="1200">
                          <a:effectLst/>
                        </a:rPr>
                        <a:t>0.001</a:t>
                      </a:r>
                      <a:endParaRPr lang="en-GB" sz="1200">
                        <a:effectLst/>
                        <a:latin typeface="Calibri"/>
                        <a:ea typeface="Calibri" panose="020F0502020204030204" pitchFamily="34" charset="0"/>
                        <a:cs typeface="Times New Roman"/>
                      </a:endParaRPr>
                    </a:p>
                  </a:txBody>
                  <a:tcPr marL="68580" marR="68580" marT="0" marB="0"/>
                </a:tc>
                <a:tc>
                  <a:txBody>
                    <a:bodyPr/>
                    <a:lstStyle/>
                    <a:p>
                      <a:pPr>
                        <a:lnSpc>
                          <a:spcPct val="107000"/>
                        </a:lnSpc>
                        <a:spcAft>
                          <a:spcPts val="800"/>
                        </a:spcAft>
                      </a:pPr>
                      <a:r>
                        <a:rPr lang="en-GB" sz="1200">
                          <a:effectLst/>
                        </a:rPr>
                        <a:t>5</a:t>
                      </a:r>
                      <a:endParaRPr lang="en-GB" sz="1200">
                        <a:effectLst/>
                        <a:latin typeface="Calibri"/>
                        <a:ea typeface="Calibri" panose="020F0502020204030204" pitchFamily="34" charset="0"/>
                        <a:cs typeface="Times New Roman"/>
                      </a:endParaRPr>
                    </a:p>
                  </a:txBody>
                  <a:tcPr marL="68580" marR="68580" marT="0" marB="0"/>
                </a:tc>
                <a:tc>
                  <a:txBody>
                    <a:bodyPr/>
                    <a:lstStyle/>
                    <a:p>
                      <a:pPr>
                        <a:lnSpc>
                          <a:spcPct val="107000"/>
                        </a:lnSpc>
                        <a:spcAft>
                          <a:spcPts val="800"/>
                        </a:spcAft>
                      </a:pPr>
                      <a:r>
                        <a:rPr lang="en-GB" sz="1200">
                          <a:effectLst/>
                        </a:rPr>
                        <a:t> 0.1</a:t>
                      </a:r>
                      <a:endParaRPr lang="en-GB" sz="1200">
                        <a:effectLst/>
                        <a:latin typeface="Calibri"/>
                        <a:ea typeface="Calibri" panose="020F0502020204030204" pitchFamily="34" charset="0"/>
                        <a:cs typeface="Times New Roman"/>
                      </a:endParaRPr>
                    </a:p>
                  </a:txBody>
                  <a:tcPr marL="68580" marR="68580" marT="0" marB="0"/>
                </a:tc>
                <a:extLst>
                  <a:ext uri="{0D108BD9-81ED-4DB2-BD59-A6C34878D82A}">
                    <a16:rowId xmlns:a16="http://schemas.microsoft.com/office/drawing/2014/main" val="1678931024"/>
                  </a:ext>
                </a:extLst>
              </a:tr>
            </a:tbl>
          </a:graphicData>
        </a:graphic>
      </p:graphicFrame>
      <p:sp>
        <p:nvSpPr>
          <p:cNvPr id="35" name="TextBox 34">
            <a:extLst>
              <a:ext uri="{FF2B5EF4-FFF2-40B4-BE49-F238E27FC236}">
                <a16:creationId xmlns:a16="http://schemas.microsoft.com/office/drawing/2014/main" id="{D6DD9D38-CB0C-039E-490A-0DA109ED9264}"/>
              </a:ext>
            </a:extLst>
          </p:cNvPr>
          <p:cNvSpPr txBox="1"/>
          <p:nvPr/>
        </p:nvSpPr>
        <p:spPr>
          <a:xfrm>
            <a:off x="24546103" y="9144099"/>
            <a:ext cx="5463465" cy="1077218"/>
          </a:xfrm>
          <a:prstGeom prst="rect">
            <a:avLst/>
          </a:prstGeom>
          <a:noFill/>
        </p:spPr>
        <p:txBody>
          <a:bodyPr wrap="square" lIns="91440" tIns="45720" rIns="91440" bIns="45720" rtlCol="0" anchor="t">
            <a:spAutoFit/>
          </a:bodyPr>
          <a:lstStyle/>
          <a:p>
            <a:r>
              <a:rPr lang="en-GB" sz="1600"/>
              <a:t>Figure 3: Top left and top right show a snapshot in time of the PDE solutions with stochastic boundary condition with and without disease respectively and with axis scaled in mm. Bottom left and right show corresponding histology images.</a:t>
            </a:r>
            <a:r>
              <a:rPr lang="en-GB" sz="1600" baseline="30000"/>
              <a:t>12,13</a:t>
            </a:r>
            <a:endParaRPr lang="en-GB" sz="1600"/>
          </a:p>
        </p:txBody>
      </p:sp>
      <p:pic>
        <p:nvPicPr>
          <p:cNvPr id="37" name="Picture 36">
            <a:extLst>
              <a:ext uri="{FF2B5EF4-FFF2-40B4-BE49-F238E27FC236}">
                <a16:creationId xmlns:a16="http://schemas.microsoft.com/office/drawing/2014/main" id="{5CB59323-7925-04E2-2D7A-4906500D564C}"/>
              </a:ext>
            </a:extLst>
          </p:cNvPr>
          <p:cNvPicPr>
            <a:picLocks noChangeAspect="1"/>
          </p:cNvPicPr>
          <p:nvPr/>
        </p:nvPicPr>
        <p:blipFill>
          <a:blip r:embed="rId5"/>
          <a:stretch>
            <a:fillRect/>
          </a:stretch>
        </p:blipFill>
        <p:spPr>
          <a:xfrm>
            <a:off x="14121611" y="3649211"/>
            <a:ext cx="3916790" cy="3542251"/>
          </a:xfrm>
          <a:prstGeom prst="rect">
            <a:avLst/>
          </a:prstGeom>
        </p:spPr>
      </p:pic>
      <p:sp>
        <p:nvSpPr>
          <p:cNvPr id="38" name="TextBox 37">
            <a:extLst>
              <a:ext uri="{FF2B5EF4-FFF2-40B4-BE49-F238E27FC236}">
                <a16:creationId xmlns:a16="http://schemas.microsoft.com/office/drawing/2014/main" id="{5F89768A-80ED-9111-602A-8AA4BA795FCF}"/>
              </a:ext>
            </a:extLst>
          </p:cNvPr>
          <p:cNvSpPr txBox="1"/>
          <p:nvPr/>
        </p:nvSpPr>
        <p:spPr>
          <a:xfrm>
            <a:off x="210378" y="20226538"/>
            <a:ext cx="29635274" cy="1446550"/>
          </a:xfrm>
          <a:prstGeom prst="rect">
            <a:avLst/>
          </a:prstGeom>
          <a:noFill/>
        </p:spPr>
        <p:txBody>
          <a:bodyPr wrap="square" rtlCol="0">
            <a:spAutoFit/>
          </a:bodyPr>
          <a:lstStyle/>
          <a:p>
            <a:r>
              <a:rPr lang="en-GB" sz="1100"/>
              <a:t>1.Ben </a:t>
            </a:r>
            <a:r>
              <a:rPr lang="en-GB" sz="1100" err="1"/>
              <a:t>Lagha</a:t>
            </a:r>
            <a:r>
              <a:rPr lang="en-GB" sz="1100"/>
              <a:t>, I., </a:t>
            </a:r>
            <a:r>
              <a:rPr lang="en-GB" sz="1100" err="1"/>
              <a:t>Ashack</a:t>
            </a:r>
            <a:r>
              <a:rPr lang="en-GB" sz="1100"/>
              <a:t>, K. &amp; </a:t>
            </a:r>
            <a:r>
              <a:rPr lang="en-GB" sz="1100" err="1"/>
              <a:t>Khachemoune</a:t>
            </a:r>
            <a:r>
              <a:rPr lang="en-GB" sz="1100"/>
              <a:t>, A. Hailey-Hailey Disease: An Update Review with a Focus on Treatment Data. Am. J. Clin. Dermatol. 21, 49–68 (2020).; 2.Cialfi, S. et al. The loss of ATP2C1 impairs the DNA damage response and induces altered skin homeostasis: Consequences for epidermal biology in Hailey-Hailey disease. Sci. Rep. 6, 31567 (2016).;3.Manca, S. et al. Oxidative stress activation of miR-125b is part of the molecular switch for Hailey-Hailey disease manifestation. Exp. Dermatol. 20, 932–937 (2011).; 4.Liu, B., Zhu, F., Xia, X., Park, E. &amp; Hu, Y. A tale of terminal differentiation: IKK</a:t>
            </a:r>
            <a:r>
              <a:rPr lang="el-GR" sz="1100"/>
              <a:t>α, </a:t>
            </a:r>
            <a:r>
              <a:rPr lang="en-GB" sz="1100"/>
              <a:t>the master keratinocyte regulator. Cell Cycle Georget. </a:t>
            </a:r>
            <a:r>
              <a:rPr lang="en-GB" sz="1100" err="1"/>
              <a:t>Tex</a:t>
            </a:r>
            <a:r>
              <a:rPr lang="en-GB" sz="1100"/>
              <a:t> 8, 527 (2009).; 5.Nguyen, B.-C. et al. Cross-regulation between Notch and p63 in keratinocyte commitment to differentiation. Genes Dev. 20, 1028–1042 (2006).; 6.Lee, S., Kong, Y. &amp; </a:t>
            </a:r>
            <a:r>
              <a:rPr lang="en-GB" sz="1100" err="1"/>
              <a:t>Weatherbee</a:t>
            </a:r>
            <a:r>
              <a:rPr lang="en-GB" sz="1100"/>
              <a:t>, S. D. Forward genetics identifies Kdf1/1810019J16Rik as an essential regulator of the proliferation–differentiation decision in epidermal progenitor cells. Dev. Biol. 383, 201–213 (2013).; 7.Descargues, P., Sil, A. K. &amp; Karin, M. IKK</a:t>
            </a:r>
            <a:r>
              <a:rPr lang="el-GR" sz="1100"/>
              <a:t>α, </a:t>
            </a:r>
            <a:r>
              <a:rPr lang="en-GB" sz="1100"/>
              <a:t>a critical regulator of epidermal differentiation and a suppressor of skin cancer. EMBO J. 27, 2639–2647 (2008).; 8.Yan, F.-J., Wang, Y.-J., Wang, S.-E. &amp; Hong, H.-T. PKC</a:t>
            </a:r>
            <a:r>
              <a:rPr lang="el-GR" sz="1100"/>
              <a:t>α/</a:t>
            </a:r>
            <a:r>
              <a:rPr lang="en-GB" sz="1100"/>
              <a:t>ERK/C7ORF41 axis regulates epidermal keratinocyte differentiation through the IKK</a:t>
            </a:r>
            <a:r>
              <a:rPr lang="el-GR" sz="1100"/>
              <a:t>α </a:t>
            </a:r>
            <a:r>
              <a:rPr lang="en-GB" sz="1100"/>
              <a:t>nuclear translocation. </a:t>
            </a:r>
            <a:r>
              <a:rPr lang="en-GB" sz="1100" err="1"/>
              <a:t>Biochem</a:t>
            </a:r>
            <a:r>
              <a:rPr lang="en-GB" sz="1100"/>
              <a:t>. J. 478, 839–854 (2021).; 9.Li, Y. et al. Regulation of epidermal differentiation through KDF 1‐mediated </a:t>
            </a:r>
            <a:r>
              <a:rPr lang="en-GB" sz="1100" err="1"/>
              <a:t>deubiquitination</a:t>
            </a:r>
            <a:r>
              <a:rPr lang="en-GB" sz="1100"/>
              <a:t> of IKK </a:t>
            </a:r>
            <a:r>
              <a:rPr lang="el-GR" sz="1100"/>
              <a:t>α. </a:t>
            </a:r>
            <a:r>
              <a:rPr lang="en-GB" sz="1100"/>
              <a:t>EMBO Rep. 21, (2020).; 10.Efimova, T., LaCelle, P., Welter, J. F. &amp; Eckert, R. L. Regulation of human </a:t>
            </a:r>
            <a:r>
              <a:rPr lang="en-GB" sz="1100" err="1"/>
              <a:t>involucrin</a:t>
            </a:r>
            <a:r>
              <a:rPr lang="en-GB" sz="1100"/>
              <a:t> promoter activity by a protein kinase C, Ras, MEKK1, MEK3, p38/RK, AP1 signal transduction pathway. J. Biol. Chem. 273, 24387–24395 (1998).; 11.Flegg, J. A., Menon, S. N., Maini, P. K. &amp; McElwain, D. L. S. On the mathematical </a:t>
            </a:r>
            <a:r>
              <a:rPr lang="en-GB" sz="1100" err="1"/>
              <a:t>modeling</a:t>
            </a:r>
            <a:r>
              <a:rPr lang="en-GB" sz="1100"/>
              <a:t> of wound healing angiogenesis in skin as a reaction-transport process. Front. Physiol. 6, 262 (2015).; 12.Rogner, D. F., Lammer, J., Zink, A. &amp; Hamm, H. Darier and Hailey-Hailey disease: update 2021. JDDG J. </a:t>
            </a:r>
            <a:r>
              <a:rPr lang="en-GB" sz="1100" err="1"/>
              <a:t>Dtsch</a:t>
            </a:r>
            <a:r>
              <a:rPr lang="en-GB" sz="1100"/>
              <a:t>. Dermatol. </a:t>
            </a:r>
            <a:r>
              <a:rPr lang="en-GB" sz="1100" err="1"/>
              <a:t>Ges</a:t>
            </a:r>
            <a:r>
              <a:rPr lang="en-GB" sz="1100"/>
              <a:t>. 19, 1478–1501 (2021).; 13.Ji, H. &amp; li,  xiao-kang. Oxidative Stress in Atopic Dermatitis. Oxid. Med. Cell. </a:t>
            </a:r>
            <a:r>
              <a:rPr lang="en-GB" sz="1100" err="1"/>
              <a:t>Longev</a:t>
            </a:r>
            <a:r>
              <a:rPr lang="en-GB" sz="1100"/>
              <a:t>. 2016, 1–8 (2016). 14. </a:t>
            </a:r>
            <a:r>
              <a:rPr lang="en-US" sz="1100">
                <a:effectLst/>
              </a:rPr>
              <a:t>Available at  </a:t>
            </a:r>
            <a:r>
              <a:rPr lang="en-US" sz="1100">
                <a:effectLst/>
                <a:hlinkClick r:id="rId6"/>
              </a:rPr>
              <a:t>https://www.sciencedirect.com/science/article/pii/S1534580710000158 15</a:t>
            </a:r>
            <a:r>
              <a:rPr lang="en-US" sz="1100">
                <a:effectLst/>
              </a:rPr>
              <a:t>. Webb Li &amp; </a:t>
            </a:r>
            <a:r>
              <a:rPr lang="en-US" sz="1100" err="1">
                <a:effectLst/>
              </a:rPr>
              <a:t>kaur</a:t>
            </a:r>
            <a:r>
              <a:rPr lang="en-US" sz="1100">
                <a:effectLst/>
              </a:rPr>
              <a:t> Location and phenotype of human adult keratinocyte stem cells of the skin Differentiation (2004) 72:387–395. 16. </a:t>
            </a:r>
            <a:r>
              <a:rPr lang="en-US" sz="1100" err="1">
                <a:effectLst/>
              </a:rPr>
              <a:t>Charruyer</a:t>
            </a:r>
            <a:r>
              <a:rPr lang="en-US" sz="1100">
                <a:effectLst/>
              </a:rPr>
              <a:t> et. </a:t>
            </a:r>
            <a:r>
              <a:rPr lang="en-US" sz="1100"/>
              <a:t>al Journal of Investigative Dermatology (2009) 129, 2574–2583; doi:10.1038/jid.2009.127; published online 21 May 2009</a:t>
            </a:r>
            <a:endParaRPr lang="en-US" sz="1100">
              <a:effectLst/>
            </a:endParaRPr>
          </a:p>
          <a:p>
            <a:endParaRPr lang="en-GB" sz="1100"/>
          </a:p>
          <a:p>
            <a:endParaRPr lang="en-GB" sz="1100"/>
          </a:p>
          <a:p>
            <a:endParaRPr lang="en-GB" sz="1100"/>
          </a:p>
        </p:txBody>
      </p:sp>
      <p:sp>
        <p:nvSpPr>
          <p:cNvPr id="53" name="TextBox 52">
            <a:extLst>
              <a:ext uri="{FF2B5EF4-FFF2-40B4-BE49-F238E27FC236}">
                <a16:creationId xmlns:a16="http://schemas.microsoft.com/office/drawing/2014/main" id="{40FB0E95-5E61-EE2A-3005-24886D70A98A}"/>
              </a:ext>
            </a:extLst>
          </p:cNvPr>
          <p:cNvSpPr txBox="1"/>
          <p:nvPr/>
        </p:nvSpPr>
        <p:spPr>
          <a:xfrm>
            <a:off x="7307374" y="3188898"/>
            <a:ext cx="6827175" cy="5262979"/>
          </a:xfrm>
          <a:prstGeom prst="rect">
            <a:avLst/>
          </a:prstGeom>
          <a:noFill/>
        </p:spPr>
        <p:txBody>
          <a:bodyPr wrap="square" lIns="91440" tIns="45720" rIns="91440" bIns="45720" rtlCol="0" anchor="t">
            <a:spAutoFit/>
          </a:bodyPr>
          <a:lstStyle/>
          <a:p>
            <a:pPr marL="285750" indent="-285750">
              <a:buFont typeface="Arial"/>
              <a:buChar char="•"/>
            </a:pPr>
            <a:r>
              <a:rPr lang="en-GB" sz="2400" kern="150">
                <a:effectLst/>
                <a:ea typeface="OpenSymbol"/>
                <a:cs typeface="OpenSymbol"/>
              </a:rPr>
              <a:t>Signalling pathways and proteins associated with keratinocyte cell fate decisions and HHD have been identified but a network approach has not been used to analyse this.</a:t>
            </a:r>
            <a:endParaRPr lang="en-GB" sz="3200">
              <a:ea typeface="+mn-lt"/>
              <a:cs typeface="+mn-lt"/>
            </a:endParaRPr>
          </a:p>
          <a:p>
            <a:pPr marL="285750" indent="-285750">
              <a:buFont typeface="Arial"/>
              <a:buChar char="•"/>
            </a:pPr>
            <a:r>
              <a:rPr lang="en-GB" sz="2400">
                <a:ea typeface="+mn-lt"/>
                <a:cs typeface="+mn-lt"/>
              </a:rPr>
              <a:t>We designed a network based on the existing literature and implemented it in BMA.</a:t>
            </a:r>
            <a:r>
              <a:rPr lang="en-GB" sz="2400" baseline="30000">
                <a:ea typeface="+mn-lt"/>
                <a:cs typeface="+mn-lt"/>
              </a:rPr>
              <a:t>4-10</a:t>
            </a:r>
            <a:endParaRPr lang="en-GB" sz="2400">
              <a:cs typeface="Calibri"/>
            </a:endParaRPr>
          </a:p>
          <a:p>
            <a:pPr marL="285750" indent="-285750">
              <a:buFont typeface="Arial"/>
              <a:buChar char="•"/>
            </a:pPr>
            <a:r>
              <a:rPr lang="en-GB" sz="2400">
                <a:ea typeface="+mn-lt"/>
                <a:cs typeface="+mn-lt"/>
              </a:rPr>
              <a:t>In the disease state (ATP2C1 = 0), both differentiation and proliferation become unstable. </a:t>
            </a:r>
          </a:p>
          <a:p>
            <a:pPr marL="285750" indent="-285750">
              <a:buFont typeface="Arial"/>
              <a:buChar char="•"/>
            </a:pPr>
            <a:r>
              <a:rPr lang="en-GB" sz="2400">
                <a:ea typeface="+mn-lt"/>
                <a:cs typeface="+mn-lt"/>
              </a:rPr>
              <a:t>This was due to instability in the activation of Notch signalling and p63, caused by an increase in miR-125b. Setting this to 0 removes the instability.</a:t>
            </a:r>
          </a:p>
          <a:p>
            <a:pPr marL="285750" indent="-285750">
              <a:buFont typeface="Arial"/>
              <a:buChar char="•"/>
            </a:pPr>
            <a:r>
              <a:rPr lang="en-GB" sz="2400">
                <a:cs typeface="Calibri"/>
              </a:rPr>
              <a:t>These results support our hypothesis that mutations in ATP2C1 can cause an increase in the differentiation of basal keratinocytes.</a:t>
            </a:r>
            <a:endParaRPr lang="en-GB" sz="2400">
              <a:ea typeface="+mn-lt"/>
              <a:cs typeface="+mn-lt"/>
            </a:endParaRPr>
          </a:p>
        </p:txBody>
      </p:sp>
      <p:pic>
        <p:nvPicPr>
          <p:cNvPr id="25" name="Picture 25" descr="Qr code&#10;&#10;Description automatically generated">
            <a:hlinkClick r:id="rId7"/>
            <a:extLst>
              <a:ext uri="{FF2B5EF4-FFF2-40B4-BE49-F238E27FC236}">
                <a16:creationId xmlns:a16="http://schemas.microsoft.com/office/drawing/2014/main" id="{7D15E356-EBDC-1FFB-AAE6-5AC576B38000}"/>
              </a:ext>
            </a:extLst>
          </p:cNvPr>
          <p:cNvPicPr>
            <a:picLocks noChangeAspect="1"/>
          </p:cNvPicPr>
          <p:nvPr/>
        </p:nvPicPr>
        <p:blipFill>
          <a:blip r:embed="rId8"/>
          <a:stretch>
            <a:fillRect/>
          </a:stretch>
        </p:blipFill>
        <p:spPr>
          <a:xfrm>
            <a:off x="25936744" y="272708"/>
            <a:ext cx="1951538" cy="1968261"/>
          </a:xfrm>
          <a:prstGeom prst="rect">
            <a:avLst/>
          </a:prstGeom>
        </p:spPr>
      </p:pic>
      <p:sp>
        <p:nvSpPr>
          <p:cNvPr id="26" name="TextBox 25">
            <a:extLst>
              <a:ext uri="{FF2B5EF4-FFF2-40B4-BE49-F238E27FC236}">
                <a16:creationId xmlns:a16="http://schemas.microsoft.com/office/drawing/2014/main" id="{E4BBA1D9-1C26-9DBF-63CC-F51D989B145E}"/>
              </a:ext>
            </a:extLst>
          </p:cNvPr>
          <p:cNvSpPr txBox="1"/>
          <p:nvPr/>
        </p:nvSpPr>
        <p:spPr>
          <a:xfrm>
            <a:off x="27816318" y="275385"/>
            <a:ext cx="258786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QR code to the corresponding </a:t>
            </a:r>
            <a:r>
              <a:rPr lang="en-GB" err="1">
                <a:cs typeface="Calibri"/>
              </a:rPr>
              <a:t>Github</a:t>
            </a:r>
            <a:r>
              <a:rPr lang="en-GB">
                <a:cs typeface="Calibri"/>
              </a:rPr>
              <a:t> repository containing </a:t>
            </a:r>
            <a:endParaRPr lang="en-US"/>
          </a:p>
          <a:p>
            <a:r>
              <a:rPr lang="en-GB">
                <a:cs typeface="Calibri"/>
              </a:rPr>
              <a:t>all code for reproducibility and animated </a:t>
            </a:r>
            <a:endParaRPr lang="en-GB"/>
          </a:p>
          <a:p>
            <a:r>
              <a:rPr lang="en-GB">
                <a:cs typeface="Calibri"/>
              </a:rPr>
              <a:t>PDE simulations.</a:t>
            </a:r>
          </a:p>
        </p:txBody>
      </p:sp>
      <p:pic>
        <p:nvPicPr>
          <p:cNvPr id="36" name="Picture 35">
            <a:extLst>
              <a:ext uri="{FF2B5EF4-FFF2-40B4-BE49-F238E27FC236}">
                <a16:creationId xmlns:a16="http://schemas.microsoft.com/office/drawing/2014/main" id="{BF76D9C9-2E1C-9D85-0F20-4CEDC265098E}"/>
              </a:ext>
            </a:extLst>
          </p:cNvPr>
          <p:cNvPicPr>
            <a:picLocks noChangeAspect="1"/>
          </p:cNvPicPr>
          <p:nvPr/>
        </p:nvPicPr>
        <p:blipFill rotWithShape="1">
          <a:blip r:embed="rId9"/>
          <a:srcRect l="7056"/>
          <a:stretch/>
        </p:blipFill>
        <p:spPr>
          <a:xfrm rot="5400000">
            <a:off x="16709716" y="14547068"/>
            <a:ext cx="5325950" cy="1758265"/>
          </a:xfrm>
          <a:prstGeom prst="rect">
            <a:avLst/>
          </a:prstGeom>
        </p:spPr>
      </p:pic>
      <p:pic>
        <p:nvPicPr>
          <p:cNvPr id="40" name="Picture 39" descr="Chart, line chart, histogram&#10;&#10;Description automatically generated">
            <a:extLst>
              <a:ext uri="{FF2B5EF4-FFF2-40B4-BE49-F238E27FC236}">
                <a16:creationId xmlns:a16="http://schemas.microsoft.com/office/drawing/2014/main" id="{FE8D88E6-0D95-1815-F7FE-AC17759B823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308028" y="10831534"/>
            <a:ext cx="1902948" cy="1622123"/>
          </a:xfrm>
          <a:prstGeom prst="rect">
            <a:avLst/>
          </a:prstGeom>
        </p:spPr>
      </p:pic>
      <p:graphicFrame>
        <p:nvGraphicFramePr>
          <p:cNvPr id="42" name="Table 41">
            <a:extLst>
              <a:ext uri="{FF2B5EF4-FFF2-40B4-BE49-F238E27FC236}">
                <a16:creationId xmlns:a16="http://schemas.microsoft.com/office/drawing/2014/main" id="{9E4362E4-CAFB-9796-CF69-8583918EB246}"/>
              </a:ext>
            </a:extLst>
          </p:cNvPr>
          <p:cNvGraphicFramePr>
            <a:graphicFrameLocks noGrp="1"/>
          </p:cNvGraphicFramePr>
          <p:nvPr>
            <p:extLst>
              <p:ext uri="{D42A27DB-BD31-4B8C-83A1-F6EECF244321}">
                <p14:modId xmlns:p14="http://schemas.microsoft.com/office/powerpoint/2010/main" val="3243735472"/>
              </p:ext>
            </p:extLst>
          </p:nvPr>
        </p:nvGraphicFramePr>
        <p:xfrm>
          <a:off x="7425239" y="18480840"/>
          <a:ext cx="8358521" cy="779780"/>
        </p:xfrm>
        <a:graphic>
          <a:graphicData uri="http://schemas.openxmlformats.org/drawingml/2006/table">
            <a:tbl>
              <a:tblPr firstRow="1" firstCol="1" bandRow="1">
                <a:tableStyleId>{5940675A-B579-460E-94D1-54222C63F5DA}</a:tableStyleId>
              </a:tblPr>
              <a:tblGrid>
                <a:gridCol w="628812">
                  <a:extLst>
                    <a:ext uri="{9D8B030D-6E8A-4147-A177-3AD203B41FA5}">
                      <a16:colId xmlns:a16="http://schemas.microsoft.com/office/drawing/2014/main" val="353271218"/>
                    </a:ext>
                  </a:extLst>
                </a:gridCol>
                <a:gridCol w="594593">
                  <a:extLst>
                    <a:ext uri="{9D8B030D-6E8A-4147-A177-3AD203B41FA5}">
                      <a16:colId xmlns:a16="http://schemas.microsoft.com/office/drawing/2014/main" val="210628420"/>
                    </a:ext>
                  </a:extLst>
                </a:gridCol>
                <a:gridCol w="594593">
                  <a:extLst>
                    <a:ext uri="{9D8B030D-6E8A-4147-A177-3AD203B41FA5}">
                      <a16:colId xmlns:a16="http://schemas.microsoft.com/office/drawing/2014/main" val="1418971890"/>
                    </a:ext>
                  </a:extLst>
                </a:gridCol>
                <a:gridCol w="594593">
                  <a:extLst>
                    <a:ext uri="{9D8B030D-6E8A-4147-A177-3AD203B41FA5}">
                      <a16:colId xmlns:a16="http://schemas.microsoft.com/office/drawing/2014/main" val="2663812805"/>
                    </a:ext>
                  </a:extLst>
                </a:gridCol>
                <a:gridCol w="594593">
                  <a:extLst>
                    <a:ext uri="{9D8B030D-6E8A-4147-A177-3AD203B41FA5}">
                      <a16:colId xmlns:a16="http://schemas.microsoft.com/office/drawing/2014/main" val="645562507"/>
                    </a:ext>
                  </a:extLst>
                </a:gridCol>
                <a:gridCol w="594593">
                  <a:extLst>
                    <a:ext uri="{9D8B030D-6E8A-4147-A177-3AD203B41FA5}">
                      <a16:colId xmlns:a16="http://schemas.microsoft.com/office/drawing/2014/main" val="1497957579"/>
                    </a:ext>
                  </a:extLst>
                </a:gridCol>
                <a:gridCol w="594593">
                  <a:extLst>
                    <a:ext uri="{9D8B030D-6E8A-4147-A177-3AD203B41FA5}">
                      <a16:colId xmlns:a16="http://schemas.microsoft.com/office/drawing/2014/main" val="2816490934"/>
                    </a:ext>
                  </a:extLst>
                </a:gridCol>
                <a:gridCol w="594593">
                  <a:extLst>
                    <a:ext uri="{9D8B030D-6E8A-4147-A177-3AD203B41FA5}">
                      <a16:colId xmlns:a16="http://schemas.microsoft.com/office/drawing/2014/main" val="3672588058"/>
                    </a:ext>
                  </a:extLst>
                </a:gridCol>
                <a:gridCol w="594593">
                  <a:extLst>
                    <a:ext uri="{9D8B030D-6E8A-4147-A177-3AD203B41FA5}">
                      <a16:colId xmlns:a16="http://schemas.microsoft.com/office/drawing/2014/main" val="2545265491"/>
                    </a:ext>
                  </a:extLst>
                </a:gridCol>
                <a:gridCol w="594593">
                  <a:extLst>
                    <a:ext uri="{9D8B030D-6E8A-4147-A177-3AD203B41FA5}">
                      <a16:colId xmlns:a16="http://schemas.microsoft.com/office/drawing/2014/main" val="1692052482"/>
                    </a:ext>
                  </a:extLst>
                </a:gridCol>
                <a:gridCol w="594593">
                  <a:extLst>
                    <a:ext uri="{9D8B030D-6E8A-4147-A177-3AD203B41FA5}">
                      <a16:colId xmlns:a16="http://schemas.microsoft.com/office/drawing/2014/main" val="1813252999"/>
                    </a:ext>
                  </a:extLst>
                </a:gridCol>
                <a:gridCol w="594593">
                  <a:extLst>
                    <a:ext uri="{9D8B030D-6E8A-4147-A177-3AD203B41FA5}">
                      <a16:colId xmlns:a16="http://schemas.microsoft.com/office/drawing/2014/main" val="3885943094"/>
                    </a:ext>
                  </a:extLst>
                </a:gridCol>
                <a:gridCol w="594593">
                  <a:extLst>
                    <a:ext uri="{9D8B030D-6E8A-4147-A177-3AD203B41FA5}">
                      <a16:colId xmlns:a16="http://schemas.microsoft.com/office/drawing/2014/main" val="1813813300"/>
                    </a:ext>
                  </a:extLst>
                </a:gridCol>
                <a:gridCol w="594593">
                  <a:extLst>
                    <a:ext uri="{9D8B030D-6E8A-4147-A177-3AD203B41FA5}">
                      <a16:colId xmlns:a16="http://schemas.microsoft.com/office/drawing/2014/main" val="4130755377"/>
                    </a:ext>
                  </a:extLst>
                </a:gridCol>
              </a:tblGrid>
              <a:tr h="285430">
                <a:tc>
                  <a:txBody>
                    <a:bodyPr/>
                    <a:lstStyle/>
                    <a:p>
                      <a:r>
                        <a:rPr lang="en-GB" sz="600" kern="150">
                          <a:effectLst/>
                          <a:latin typeface="+mn-lt"/>
                        </a:rPr>
                        <a:t>Stem-Cell</a:t>
                      </a:r>
                      <a:r>
                        <a:rPr lang="en-GB" sz="600" kern="150">
                          <a:effectLst/>
                          <a:latin typeface="+mn-lt"/>
                          <a:ea typeface="Noto Serif CJK SC"/>
                          <a:cs typeface="Lohit Devanagari"/>
                        </a:rPr>
                        <a:t> Division Rate </a:t>
                      </a:r>
                      <a:endParaRPr lang="en-US" sz="4800"/>
                    </a:p>
                  </a:txBody>
                  <a:tcPr marL="34925" marR="34925" marT="34925" marB="34925">
                    <a:solidFill>
                      <a:schemeClr val="accent4">
                        <a:lumMod val="20000"/>
                        <a:lumOff val="80000"/>
                      </a:schemeClr>
                    </a:solidFill>
                  </a:tcPr>
                </a:tc>
                <a:tc>
                  <a:txBody>
                    <a:bodyPr/>
                    <a:lstStyle/>
                    <a:p>
                      <a:r>
                        <a:rPr lang="en-GB" sz="600" kern="150">
                          <a:effectLst/>
                          <a:latin typeface="+mn-lt"/>
                          <a:ea typeface="Noto Serif CJK SC"/>
                          <a:cs typeface="Lohit Devanagari"/>
                        </a:rPr>
                        <a:t>P(symmetric division)</a:t>
                      </a:r>
                    </a:p>
                  </a:txBody>
                  <a:tcPr marL="34925" marR="34925" marT="34925" marB="34925">
                    <a:solidFill>
                      <a:schemeClr val="accent4">
                        <a:lumMod val="20000"/>
                        <a:lumOff val="80000"/>
                      </a:schemeClr>
                    </a:solidFill>
                  </a:tcPr>
                </a:tc>
                <a:tc>
                  <a:txBody>
                    <a:bodyPr/>
                    <a:lstStyle/>
                    <a:p>
                      <a:r>
                        <a:rPr lang="en-GB" sz="600" kern="150">
                          <a:effectLst/>
                          <a:latin typeface="+mn-lt"/>
                          <a:ea typeface="Noto Serif CJK SC"/>
                          <a:cs typeface="Lohit Devanagari"/>
                        </a:rPr>
                        <a:t>P(Poliferative|Symmetric division)</a:t>
                      </a:r>
                      <a:endParaRPr lang="en-US" sz="4800"/>
                    </a:p>
                  </a:txBody>
                  <a:tcPr marL="34925" marR="34925" marT="34925" marB="34925">
                    <a:solidFill>
                      <a:schemeClr val="accent4">
                        <a:lumMod val="20000"/>
                        <a:lumOff val="80000"/>
                      </a:schemeClr>
                    </a:solidFill>
                  </a:tcPr>
                </a:tc>
                <a:tc>
                  <a:txBody>
                    <a:bodyPr/>
                    <a:lstStyle/>
                    <a:p>
                      <a:r>
                        <a:rPr lang="en-US" sz="600" baseline="0"/>
                        <a:t>k</a:t>
                      </a:r>
                      <a:r>
                        <a:rPr lang="en-US" sz="600" baseline="-25000"/>
                        <a:t>a</a:t>
                      </a:r>
                      <a:r>
                        <a:rPr lang="en-US" sz="600" baseline="0"/>
                        <a:t> (rate of asymmetric division)</a:t>
                      </a:r>
                      <a:endParaRPr lang="en-US" sz="600"/>
                    </a:p>
                  </a:txBody>
                  <a:tcPr marL="34925" marR="34925" marT="34925" marB="34925">
                    <a:solidFill>
                      <a:schemeClr val="accent4">
                        <a:lumMod val="20000"/>
                        <a:lumOff val="80000"/>
                      </a:schemeClr>
                    </a:solidFill>
                  </a:tcPr>
                </a:tc>
                <a:tc>
                  <a:txBody>
                    <a:bodyPr/>
                    <a:lstStyle/>
                    <a:p>
                      <a:r>
                        <a:rPr lang="en-US" sz="600" baseline="0"/>
                        <a:t>k</a:t>
                      </a:r>
                      <a:r>
                        <a:rPr lang="en-US" sz="600" baseline="-25000"/>
                        <a:t>p</a:t>
                      </a:r>
                      <a:r>
                        <a:rPr lang="en-US" sz="600" baseline="0"/>
                        <a:t> (rate of proliferative divisions</a:t>
                      </a:r>
                      <a:endParaRPr lang="en-US" sz="600"/>
                    </a:p>
                  </a:txBody>
                  <a:tcPr marL="34925" marR="34925" marT="34925" marB="34925">
                    <a:solidFill>
                      <a:schemeClr val="accent4">
                        <a:lumMod val="20000"/>
                        <a:lumOff val="80000"/>
                      </a:schemeClr>
                    </a:solidFill>
                  </a:tcPr>
                </a:tc>
                <a:tc>
                  <a:txBody>
                    <a:bodyPr/>
                    <a:lstStyle/>
                    <a:p>
                      <a:r>
                        <a:rPr lang="en-US" sz="600" baseline="0"/>
                        <a:t>k</a:t>
                      </a:r>
                      <a:r>
                        <a:rPr lang="en-US" sz="600" baseline="-25000"/>
                        <a:t>d</a:t>
                      </a:r>
                      <a:r>
                        <a:rPr lang="en-US" sz="600" baseline="0"/>
                        <a:t> (rate of differentiative divisions)</a:t>
                      </a:r>
                      <a:endParaRPr lang="en-US" sz="600"/>
                    </a:p>
                  </a:txBody>
                  <a:tcPr marL="34925" marR="34925" marT="34925" marB="34925">
                    <a:solidFill>
                      <a:schemeClr val="accent4">
                        <a:lumMod val="20000"/>
                        <a:lumOff val="80000"/>
                      </a:schemeClr>
                    </a:solidFill>
                  </a:tcPr>
                </a:tc>
                <a:tc>
                  <a:txBody>
                    <a:bodyPr/>
                    <a:lstStyle/>
                    <a:p>
                      <a:r>
                        <a:rPr lang="en-US" sz="600" baseline="0"/>
                        <a:t>k</a:t>
                      </a:r>
                      <a:r>
                        <a:rPr lang="en-US" sz="600" baseline="-25000"/>
                        <a:t>c</a:t>
                      </a:r>
                      <a:r>
                        <a:rPr lang="en-US" sz="600" baseline="0"/>
                        <a:t> (rate of stem-cell competition)</a:t>
                      </a:r>
                      <a:endParaRPr lang="en-US" sz="600"/>
                    </a:p>
                  </a:txBody>
                  <a:tcPr marL="34925" marR="34925" marT="34925" marB="34925">
                    <a:solidFill>
                      <a:schemeClr val="accent4">
                        <a:lumMod val="20000"/>
                        <a:lumOff val="80000"/>
                      </a:schemeClr>
                    </a:solidFill>
                  </a:tcPr>
                </a:tc>
                <a:tc>
                  <a:txBody>
                    <a:bodyPr/>
                    <a:lstStyle/>
                    <a:p>
                      <a:r>
                        <a:rPr lang="en-GB" sz="600" kern="150">
                          <a:effectLst/>
                          <a:latin typeface="+mn-lt"/>
                        </a:rPr>
                        <a:t>P</a:t>
                      </a:r>
                      <a:r>
                        <a:rPr lang="en-GB" sz="600" kern="150">
                          <a:effectLst/>
                          <a:latin typeface="+mn-lt"/>
                          <a:ea typeface="Noto Serif CJK SC"/>
                          <a:cs typeface="Lohit Devanagari"/>
                        </a:rPr>
                        <a:t>(3 rounds of TAC division)</a:t>
                      </a:r>
                      <a:endParaRPr lang="en-US" sz="4800"/>
                    </a:p>
                  </a:txBody>
                  <a:tcPr marL="34925" marR="34925" marT="34925" marB="34925">
                    <a:solidFill>
                      <a:schemeClr val="accent4">
                        <a:lumMod val="20000"/>
                        <a:lumOff val="80000"/>
                      </a:schemeClr>
                    </a:solidFill>
                  </a:tcPr>
                </a:tc>
                <a:tc>
                  <a:txBody>
                    <a:bodyPr/>
                    <a:lstStyle/>
                    <a:p>
                      <a:r>
                        <a:rPr lang="en-US" sz="600" baseline="0"/>
                        <a:t>k</a:t>
                      </a:r>
                      <a:r>
                        <a:rPr lang="en-US" sz="600" baseline="-25000"/>
                        <a:t>3</a:t>
                      </a:r>
                      <a:r>
                        <a:rPr lang="en-US" sz="600" baseline="0"/>
                        <a:t> (rate of TC dividing 3 times)</a:t>
                      </a:r>
                      <a:endParaRPr lang="en-US" sz="600"/>
                    </a:p>
                  </a:txBody>
                  <a:tcPr marL="34925" marR="34925" marT="34925" marB="34925">
                    <a:solidFill>
                      <a:schemeClr val="accent4">
                        <a:lumMod val="20000"/>
                        <a:lumOff val="80000"/>
                      </a:schemeClr>
                    </a:solidFill>
                  </a:tcPr>
                </a:tc>
                <a:tc>
                  <a:txBody>
                    <a:bodyPr/>
                    <a:lstStyle/>
                    <a:p>
                      <a:r>
                        <a:rPr lang="en-GB" sz="600" kern="150">
                          <a:effectLst/>
                          <a:latin typeface="+mn-lt"/>
                        </a:rPr>
                        <a:t>P</a:t>
                      </a:r>
                      <a:r>
                        <a:rPr lang="en-GB" sz="600" kern="150">
                          <a:effectLst/>
                          <a:latin typeface="+mn-lt"/>
                          <a:ea typeface="Noto Serif CJK SC"/>
                          <a:cs typeface="Lohit Devanagari"/>
                        </a:rPr>
                        <a:t>(4 rounds of TAC division)</a:t>
                      </a:r>
                      <a:endParaRPr lang="en-US" sz="4800"/>
                    </a:p>
                  </a:txBody>
                  <a:tcPr marL="34925" marR="34925" marT="34925" marB="34925">
                    <a:solidFill>
                      <a:schemeClr val="accent4">
                        <a:lumMod val="20000"/>
                        <a:lumOff val="80000"/>
                      </a:schemeClr>
                    </a:solidFill>
                  </a:tcPr>
                </a:tc>
                <a:tc>
                  <a:txBody>
                    <a:bodyPr/>
                    <a:lstStyle/>
                    <a:p>
                      <a:r>
                        <a:rPr lang="en-US" sz="600" baseline="0"/>
                        <a:t>k</a:t>
                      </a:r>
                      <a:r>
                        <a:rPr lang="en-US" sz="600" baseline="-25000"/>
                        <a:t>4</a:t>
                      </a:r>
                      <a:r>
                        <a:rPr lang="en-US" sz="600" baseline="0"/>
                        <a:t> (rate of TC dividing 4 times)</a:t>
                      </a:r>
                      <a:endParaRPr lang="en-US" sz="600"/>
                    </a:p>
                  </a:txBody>
                  <a:tcPr marL="34925" marR="34925" marT="34925" marB="34925">
                    <a:solidFill>
                      <a:schemeClr val="accent4">
                        <a:lumMod val="20000"/>
                        <a:lumOff val="80000"/>
                      </a:schemeClr>
                    </a:solidFill>
                  </a:tcPr>
                </a:tc>
                <a:tc>
                  <a:txBody>
                    <a:bodyPr/>
                    <a:lstStyle/>
                    <a:p>
                      <a:r>
                        <a:rPr lang="en-GB" sz="600" kern="150">
                          <a:effectLst/>
                          <a:latin typeface="+mn-lt"/>
                        </a:rPr>
                        <a:t>P</a:t>
                      </a:r>
                      <a:r>
                        <a:rPr lang="en-GB" sz="600" kern="150">
                          <a:effectLst/>
                          <a:latin typeface="+mn-lt"/>
                          <a:ea typeface="Noto Serif CJK SC"/>
                          <a:cs typeface="Lohit Devanagari"/>
                        </a:rPr>
                        <a:t>(5 rounds of TAC division)</a:t>
                      </a:r>
                      <a:endParaRPr lang="en-US" sz="4800"/>
                    </a:p>
                  </a:txBody>
                  <a:tcPr marL="34925" marR="34925" marT="34925" marB="34925">
                    <a:solidFill>
                      <a:schemeClr val="accent4">
                        <a:lumMod val="20000"/>
                        <a:lumOff val="80000"/>
                      </a:schemeClr>
                    </a:solidFill>
                  </a:tcPr>
                </a:tc>
                <a:tc>
                  <a:txBody>
                    <a:bodyPr/>
                    <a:lstStyle/>
                    <a:p>
                      <a:r>
                        <a:rPr lang="en-US" sz="600" baseline="0"/>
                        <a:t>k</a:t>
                      </a:r>
                      <a:r>
                        <a:rPr lang="en-US" sz="600" baseline="-25000"/>
                        <a:t>5 </a:t>
                      </a:r>
                      <a:r>
                        <a:rPr lang="en-US" sz="600" baseline="0"/>
                        <a:t>(rate of TC dividing 5 times)</a:t>
                      </a:r>
                      <a:endParaRPr lang="en-US" sz="4800"/>
                    </a:p>
                  </a:txBody>
                  <a:tcPr marL="34925" marR="34925" marT="34925" marB="34925">
                    <a:solidFill>
                      <a:schemeClr val="accent4">
                        <a:lumMod val="20000"/>
                        <a:lumOff val="80000"/>
                      </a:schemeClr>
                    </a:solidFill>
                  </a:tcPr>
                </a:tc>
                <a:tc>
                  <a:txBody>
                    <a:bodyPr/>
                    <a:lstStyle/>
                    <a:p>
                      <a:r>
                        <a:rPr lang="en-GB" sz="600" kern="150">
                          <a:effectLst/>
                          <a:latin typeface="+mn-lt"/>
                          <a:ea typeface="Noto Serif CJK SC"/>
                          <a:cs typeface="Lohit Devanagari"/>
                        </a:rPr>
                        <a:t>  (Rate of Keratinocyte Shedding)</a:t>
                      </a:r>
                      <a:endParaRPr lang="en-US"/>
                    </a:p>
                  </a:txBody>
                  <a:tcPr marL="34925" marR="34925" marT="34925" marB="34925">
                    <a:solidFill>
                      <a:schemeClr val="accent4">
                        <a:lumMod val="20000"/>
                        <a:lumOff val="80000"/>
                      </a:schemeClr>
                    </a:solidFill>
                  </a:tcPr>
                </a:tc>
                <a:extLst>
                  <a:ext uri="{0D108BD9-81ED-4DB2-BD59-A6C34878D82A}">
                    <a16:rowId xmlns:a16="http://schemas.microsoft.com/office/drawing/2014/main" val="279834275"/>
                  </a:ext>
                </a:extLst>
              </a:tr>
              <a:tr h="396366">
                <a:tc>
                  <a:txBody>
                    <a:bodyPr/>
                    <a:lstStyle/>
                    <a:p>
                      <a:r>
                        <a:rPr lang="en-GB" sz="600" kern="150">
                          <a:effectLst/>
                          <a:latin typeface="+mn-lt"/>
                          <a:ea typeface="Noto Serif CJK SC"/>
                          <a:cs typeface="Lohit Devanagari"/>
                        </a:rPr>
                        <a:t>0.25 sc</a:t>
                      </a:r>
                      <a:r>
                        <a:rPr lang="en-GB" sz="600" kern="150" baseline="30000">
                          <a:effectLst/>
                          <a:latin typeface="+mn-lt"/>
                          <a:ea typeface="Noto Serif CJK SC"/>
                          <a:cs typeface="Lohit Devanagari"/>
                        </a:rPr>
                        <a:t>-1</a:t>
                      </a:r>
                      <a:r>
                        <a:rPr lang="en-GB" sz="600" kern="150" baseline="0">
                          <a:effectLst/>
                          <a:latin typeface="+mn-lt"/>
                          <a:ea typeface="Noto Serif CJK SC"/>
                          <a:cs typeface="Lohit Devanagari"/>
                        </a:rPr>
                        <a:t>week</a:t>
                      </a:r>
                      <a:r>
                        <a:rPr lang="en-GB" sz="600" kern="150" baseline="30000">
                          <a:effectLst/>
                          <a:latin typeface="+mn-lt"/>
                          <a:ea typeface="Noto Serif CJK SC"/>
                          <a:cs typeface="Lohit Devanagari"/>
                        </a:rPr>
                        <a:t>-1</a:t>
                      </a:r>
                      <a:endParaRPr lang="en-GB" sz="600" kern="150">
                        <a:effectLst/>
                        <a:latin typeface="+mn-lt"/>
                        <a:ea typeface="Noto Serif CJK SC"/>
                        <a:cs typeface="Lohit Devanagari"/>
                      </a:endParaRPr>
                    </a:p>
                  </a:txBody>
                  <a:tcPr marL="34925" marR="34925" marT="34925" marB="34925"/>
                </a:tc>
                <a:tc>
                  <a:txBody>
                    <a:bodyPr/>
                    <a:lstStyle/>
                    <a:p>
                      <a:r>
                        <a:rPr lang="en-GB" sz="600" kern="150">
                          <a:effectLst/>
                          <a:latin typeface="+mn-lt"/>
                        </a:rPr>
                        <a:t>0.22</a:t>
                      </a:r>
                      <a:endParaRPr lang="en-GB" sz="600" kern="150">
                        <a:effectLst/>
                        <a:latin typeface="+mn-lt"/>
                        <a:ea typeface="Noto Serif CJK SC"/>
                        <a:cs typeface="Lohit Devanagari"/>
                      </a:endParaRPr>
                    </a:p>
                  </a:txBody>
                  <a:tcPr marL="34925" marR="34925" marT="34925" marB="34925"/>
                </a:tc>
                <a:tc>
                  <a:txBody>
                    <a:bodyPr/>
                    <a:lstStyle/>
                    <a:p>
                      <a:r>
                        <a:rPr lang="en-GB" sz="600" kern="150">
                          <a:effectLst/>
                          <a:latin typeface="+mn-lt"/>
                          <a:ea typeface="Noto Serif CJK SC"/>
                          <a:cs typeface="Lohit Devanagari"/>
                        </a:rPr>
                        <a:t>*0.7</a:t>
                      </a:r>
                    </a:p>
                  </a:txBody>
                  <a:tcPr marL="34925" marR="34925" marT="34925" marB="34925"/>
                </a:tc>
                <a:tc>
                  <a:txBody>
                    <a:bodyPr/>
                    <a:lstStyle/>
                    <a:p>
                      <a:r>
                        <a:rPr lang="en-GB" sz="600" kern="150">
                          <a:effectLst/>
                          <a:latin typeface="+mn-lt"/>
                          <a:ea typeface="Noto Serif CJK SC"/>
                          <a:cs typeface="Lohit Devanagari"/>
                        </a:rPr>
                        <a:t>0.195 sc</a:t>
                      </a:r>
                      <a:r>
                        <a:rPr lang="en-GB" sz="600" kern="150" baseline="30000">
                          <a:effectLst/>
                          <a:latin typeface="+mn-lt"/>
                          <a:ea typeface="Noto Serif CJK SC"/>
                          <a:cs typeface="Lohit Devanagari"/>
                        </a:rPr>
                        <a:t>-1</a:t>
                      </a:r>
                      <a:r>
                        <a:rPr lang="en-GB" sz="600" kern="150" baseline="0">
                          <a:effectLst/>
                          <a:latin typeface="+mn-lt"/>
                          <a:ea typeface="Noto Serif CJK SC"/>
                          <a:cs typeface="Lohit Devanagari"/>
                        </a:rPr>
                        <a:t> week</a:t>
                      </a:r>
                      <a:r>
                        <a:rPr lang="en-GB" sz="600" kern="150" baseline="30000">
                          <a:effectLst/>
                          <a:latin typeface="+mn-lt"/>
                          <a:ea typeface="Noto Serif CJK SC"/>
                          <a:cs typeface="Lohit Devanagari"/>
                        </a:rPr>
                        <a:t>-1</a:t>
                      </a:r>
                      <a:endParaRPr lang="en-GB" sz="600" kern="150">
                        <a:effectLst/>
                        <a:latin typeface="+mn-lt"/>
                        <a:ea typeface="Noto Serif CJK SC"/>
                        <a:cs typeface="Lohit Devanagari"/>
                      </a:endParaRPr>
                    </a:p>
                  </a:txBody>
                  <a:tcPr marL="34925" marR="34925" marT="34925" marB="34925"/>
                </a:tc>
                <a:tc>
                  <a:txBody>
                    <a:bodyPr/>
                    <a:lstStyle/>
                    <a:p>
                      <a:r>
                        <a:rPr lang="en-GB" sz="600" kern="150">
                          <a:effectLst/>
                          <a:latin typeface="+mn-lt"/>
                          <a:ea typeface="Noto Serif CJK SC"/>
                          <a:cs typeface="Lohit Devanagari"/>
                        </a:rPr>
                        <a:t>0.0339 sc</a:t>
                      </a:r>
                      <a:r>
                        <a:rPr lang="en-GB" sz="600" kern="150" baseline="30000">
                          <a:effectLst/>
                          <a:latin typeface="+mn-lt"/>
                          <a:ea typeface="Noto Serif CJK SC"/>
                          <a:cs typeface="Lohit Devanagari"/>
                        </a:rPr>
                        <a:t>-1</a:t>
                      </a:r>
                      <a:r>
                        <a:rPr lang="en-GB" sz="600" kern="150" baseline="0">
                          <a:effectLst/>
                          <a:latin typeface="+mn-lt"/>
                          <a:ea typeface="Noto Serif CJK SC"/>
                          <a:cs typeface="Lohit Devanagari"/>
                        </a:rPr>
                        <a:t> week</a:t>
                      </a:r>
                      <a:r>
                        <a:rPr lang="en-GB" sz="600" kern="150" baseline="30000">
                          <a:effectLst/>
                          <a:latin typeface="+mn-lt"/>
                          <a:ea typeface="Noto Serif CJK SC"/>
                          <a:cs typeface="Lohit Devanagari"/>
                        </a:rPr>
                        <a:t>-1</a:t>
                      </a:r>
                      <a:endParaRPr lang="en-GB" sz="600" kern="150">
                        <a:effectLst/>
                        <a:latin typeface="+mn-lt"/>
                        <a:ea typeface="Noto Serif CJK SC"/>
                        <a:cs typeface="Lohit Devanagari"/>
                      </a:endParaRPr>
                    </a:p>
                  </a:txBody>
                  <a:tcPr marL="34925" marR="34925" marT="34925" marB="34925"/>
                </a:tc>
                <a:tc>
                  <a:txBody>
                    <a:bodyPr/>
                    <a:lstStyle/>
                    <a:p>
                      <a:r>
                        <a:rPr lang="en-GB" sz="600" kern="150">
                          <a:effectLst/>
                          <a:latin typeface="+mn-lt"/>
                          <a:ea typeface="Noto Serif CJK SC"/>
                          <a:cs typeface="Lohit Devanagari"/>
                        </a:rPr>
                        <a:t>0.01452 sc</a:t>
                      </a:r>
                      <a:r>
                        <a:rPr lang="en-GB" sz="600" kern="150" baseline="30000">
                          <a:effectLst/>
                          <a:latin typeface="+mn-lt"/>
                          <a:ea typeface="Noto Serif CJK SC"/>
                          <a:cs typeface="Lohit Devanagari"/>
                        </a:rPr>
                        <a:t>-1</a:t>
                      </a:r>
                      <a:r>
                        <a:rPr lang="en-GB" sz="600" kern="150" baseline="0">
                          <a:effectLst/>
                          <a:latin typeface="+mn-lt"/>
                          <a:ea typeface="Noto Serif CJK SC"/>
                          <a:cs typeface="Lohit Devanagari"/>
                        </a:rPr>
                        <a:t> week</a:t>
                      </a:r>
                      <a:r>
                        <a:rPr lang="en-GB" sz="600" kern="150" baseline="30000">
                          <a:effectLst/>
                          <a:latin typeface="+mn-lt"/>
                          <a:ea typeface="Noto Serif CJK SC"/>
                          <a:cs typeface="Lohit Devanagari"/>
                        </a:rPr>
                        <a:t>-1</a:t>
                      </a:r>
                      <a:endParaRPr lang="en-GB" sz="600" kern="150">
                        <a:effectLst/>
                        <a:latin typeface="+mn-lt"/>
                        <a:ea typeface="Noto Serif CJK SC"/>
                        <a:cs typeface="Lohit Devanagari"/>
                      </a:endParaRPr>
                    </a:p>
                  </a:txBody>
                  <a:tcPr marL="34925" marR="34925" marT="34925" marB="34925"/>
                </a:tc>
                <a:tc>
                  <a:txBody>
                    <a:bodyPr/>
                    <a:lstStyle/>
                    <a:p>
                      <a:r>
                        <a:rPr lang="en-GB" sz="600" kern="150">
                          <a:effectLst/>
                          <a:latin typeface="+mn-lt"/>
                          <a:ea typeface="Noto Serif CJK SC"/>
                          <a:cs typeface="Lohit Devanagari"/>
                        </a:rPr>
                        <a:t>0.0005 sc</a:t>
                      </a:r>
                      <a:r>
                        <a:rPr lang="en-GB" sz="600" kern="150" baseline="30000">
                          <a:effectLst/>
                          <a:latin typeface="+mn-lt"/>
                          <a:ea typeface="Noto Serif CJK SC"/>
                          <a:cs typeface="Lohit Devanagari"/>
                        </a:rPr>
                        <a:t>-2</a:t>
                      </a:r>
                      <a:r>
                        <a:rPr lang="en-GB" sz="600" kern="150" baseline="0">
                          <a:effectLst/>
                          <a:latin typeface="+mn-lt"/>
                          <a:ea typeface="Noto Serif CJK SC"/>
                          <a:cs typeface="Lohit Devanagari"/>
                        </a:rPr>
                        <a:t> week</a:t>
                      </a:r>
                      <a:r>
                        <a:rPr lang="en-GB" sz="600" kern="150" baseline="30000">
                          <a:effectLst/>
                          <a:latin typeface="+mn-lt"/>
                          <a:ea typeface="Noto Serif CJK SC"/>
                          <a:cs typeface="Lohit Devanagari"/>
                        </a:rPr>
                        <a:t>-1</a:t>
                      </a:r>
                      <a:endParaRPr lang="en-GB" sz="600" kern="150">
                        <a:effectLst/>
                        <a:latin typeface="+mn-lt"/>
                        <a:ea typeface="Noto Serif CJK SC"/>
                        <a:cs typeface="Lohit Devanagari"/>
                      </a:endParaRPr>
                    </a:p>
                  </a:txBody>
                  <a:tcPr marL="34925" marR="34925" marT="34925" marB="34925"/>
                </a:tc>
                <a:tc>
                  <a:txBody>
                    <a:bodyPr/>
                    <a:lstStyle/>
                    <a:p>
                      <a:r>
                        <a:rPr lang="en-GB" sz="600" kern="150">
                          <a:effectLst/>
                          <a:latin typeface="+mn-lt"/>
                          <a:ea typeface="Noto Serif CJK SC"/>
                          <a:cs typeface="Lohit Devanagari"/>
                        </a:rPr>
                        <a:t>0 tc</a:t>
                      </a:r>
                      <a:r>
                        <a:rPr lang="en-GB" sz="600" kern="150" baseline="30000">
                          <a:effectLst/>
                          <a:latin typeface="+mn-lt"/>
                          <a:ea typeface="Noto Serif CJK SC"/>
                          <a:cs typeface="Lohit Devanagari"/>
                        </a:rPr>
                        <a:t>-1</a:t>
                      </a:r>
                      <a:r>
                        <a:rPr lang="en-GB" sz="600" kern="150" baseline="0">
                          <a:effectLst/>
                          <a:latin typeface="+mn-lt"/>
                          <a:ea typeface="Noto Serif CJK SC"/>
                          <a:cs typeface="Lohit Devanagari"/>
                        </a:rPr>
                        <a:t> week</a:t>
                      </a:r>
                      <a:r>
                        <a:rPr lang="en-GB" sz="600" kern="150" baseline="30000">
                          <a:effectLst/>
                          <a:latin typeface="+mn-lt"/>
                          <a:ea typeface="Noto Serif CJK SC"/>
                          <a:cs typeface="Lohit Devanagari"/>
                        </a:rPr>
                        <a:t>-1</a:t>
                      </a:r>
                      <a:r>
                        <a:rPr lang="en-GB" sz="600" kern="150">
                          <a:effectLst/>
                          <a:latin typeface="+mn-lt"/>
                          <a:ea typeface="Noto Serif CJK SC"/>
                          <a:cs typeface="Lohit Devanagari"/>
                        </a:rPr>
                        <a:t> (healthy)</a:t>
                      </a:r>
                    </a:p>
                    <a:p>
                      <a:r>
                        <a:rPr lang="en-GB" sz="600" kern="150">
                          <a:effectLst/>
                          <a:latin typeface="+mn-lt"/>
                          <a:ea typeface="Noto Serif CJK SC"/>
                          <a:cs typeface="Lohit Devanagari"/>
                        </a:rPr>
                        <a:t>*0.4 (disease)</a:t>
                      </a:r>
                    </a:p>
                  </a:txBody>
                  <a:tcPr marL="34925" marR="34925" marT="34925" marB="34925"/>
                </a:tc>
                <a:tc>
                  <a:txBody>
                    <a:bodyPr/>
                    <a:lstStyle/>
                    <a:p>
                      <a:r>
                        <a:rPr lang="en-GB" sz="600" kern="150">
                          <a:effectLst/>
                          <a:latin typeface="+mn-lt"/>
                          <a:ea typeface="Noto Serif CJK SC"/>
                          <a:cs typeface="Lohit Devanagari"/>
                        </a:rPr>
                        <a:t>0 (healthy)</a:t>
                      </a:r>
                    </a:p>
                    <a:p>
                      <a:r>
                        <a:rPr lang="en-GB" sz="600" kern="150">
                          <a:effectLst/>
                          <a:latin typeface="+mn-lt"/>
                          <a:ea typeface="Noto Serif CJK SC"/>
                          <a:cs typeface="Lohit Devanagari"/>
                        </a:rPr>
                        <a:t>0.13386 (disease)</a:t>
                      </a:r>
                    </a:p>
                    <a:p>
                      <a:r>
                        <a:rPr lang="en-GB" sz="600" kern="150">
                          <a:effectLst/>
                          <a:latin typeface="+mn-lt"/>
                          <a:ea typeface="Noto Serif CJK SC"/>
                          <a:cs typeface="Lohit Devanagari"/>
                        </a:rPr>
                        <a:t>tc</a:t>
                      </a:r>
                      <a:r>
                        <a:rPr lang="en-GB" sz="600" kern="150" baseline="30000">
                          <a:effectLst/>
                          <a:latin typeface="+mn-lt"/>
                          <a:ea typeface="Noto Serif CJK SC"/>
                          <a:cs typeface="Lohit Devanagari"/>
                        </a:rPr>
                        <a:t>-1</a:t>
                      </a:r>
                      <a:r>
                        <a:rPr lang="en-GB" sz="600" kern="150" baseline="0">
                          <a:effectLst/>
                          <a:latin typeface="+mn-lt"/>
                          <a:ea typeface="Noto Serif CJK SC"/>
                          <a:cs typeface="Lohit Devanagari"/>
                        </a:rPr>
                        <a:t> week</a:t>
                      </a:r>
                      <a:r>
                        <a:rPr lang="en-GB" sz="600" kern="150" baseline="30000">
                          <a:effectLst/>
                          <a:latin typeface="+mn-lt"/>
                          <a:ea typeface="Noto Serif CJK SC"/>
                          <a:cs typeface="Lohit Devanagari"/>
                        </a:rPr>
                        <a:t>-2</a:t>
                      </a:r>
                      <a:endParaRPr lang="en-GB" sz="600" kern="150">
                        <a:effectLst/>
                        <a:latin typeface="+mn-lt"/>
                        <a:ea typeface="Noto Serif CJK SC"/>
                        <a:cs typeface="Lohit Devanagari"/>
                      </a:endParaRPr>
                    </a:p>
                  </a:txBody>
                  <a:tcPr marL="34925" marR="34925" marT="34925" marB="34925"/>
                </a:tc>
                <a:tc>
                  <a:txBody>
                    <a:bodyPr/>
                    <a:lstStyle/>
                    <a:p>
                      <a:r>
                        <a:rPr lang="en-GB" sz="600" kern="150">
                          <a:effectLst/>
                          <a:latin typeface="+mn-lt"/>
                          <a:ea typeface="Noto Serif CJK SC"/>
                          <a:cs typeface="Lohit Devanagari"/>
                        </a:rPr>
                        <a:t>0.4 (healthy)</a:t>
                      </a:r>
                    </a:p>
                    <a:p>
                      <a:r>
                        <a:rPr lang="en-GB" sz="600" kern="150">
                          <a:effectLst/>
                          <a:latin typeface="+mn-lt"/>
                          <a:ea typeface="Noto Serif CJK SC"/>
                          <a:cs typeface="Lohit Devanagari"/>
                        </a:rPr>
                        <a:t>*0.6 (disease)</a:t>
                      </a:r>
                    </a:p>
                    <a:p>
                      <a:endParaRPr lang="en-GB" sz="600" kern="150">
                        <a:effectLst/>
                        <a:latin typeface="+mn-lt"/>
                        <a:ea typeface="Noto Serif CJK SC"/>
                        <a:cs typeface="Lohit Devanagari"/>
                      </a:endParaRPr>
                    </a:p>
                  </a:txBody>
                  <a:tcPr marL="34925" marR="34925" marT="34925" marB="34925"/>
                </a:tc>
                <a:tc>
                  <a:txBody>
                    <a:bodyPr/>
                    <a:lstStyle/>
                    <a:p>
                      <a:r>
                        <a:rPr lang="en-GB" sz="600" kern="150">
                          <a:effectLst/>
                          <a:latin typeface="+mn-lt"/>
                          <a:ea typeface="Noto Serif CJK SC"/>
                          <a:cs typeface="Lohit Devanagari"/>
                        </a:rPr>
                        <a:t>0.1004 (healthy)</a:t>
                      </a:r>
                    </a:p>
                    <a:p>
                      <a:r>
                        <a:rPr lang="en-GB" sz="600" kern="150">
                          <a:effectLst/>
                          <a:latin typeface="+mn-lt"/>
                          <a:ea typeface="Noto Serif CJK SC"/>
                          <a:cs typeface="Lohit Devanagari"/>
                        </a:rPr>
                        <a:t>0.1506 (disease)</a:t>
                      </a:r>
                    </a:p>
                    <a:p>
                      <a:r>
                        <a:rPr lang="en-GB" sz="600" kern="150">
                          <a:effectLst/>
                          <a:latin typeface="+mn-lt"/>
                          <a:ea typeface="Noto Serif CJK SC"/>
                          <a:cs typeface="Lohit Devanagari"/>
                        </a:rPr>
                        <a:t>tc</a:t>
                      </a:r>
                      <a:r>
                        <a:rPr lang="en-GB" sz="600" kern="150" baseline="30000">
                          <a:effectLst/>
                          <a:latin typeface="+mn-lt"/>
                          <a:ea typeface="Noto Serif CJK SC"/>
                          <a:cs typeface="Lohit Devanagari"/>
                        </a:rPr>
                        <a:t>-1</a:t>
                      </a:r>
                      <a:r>
                        <a:rPr lang="en-GB" sz="600" kern="150" baseline="0">
                          <a:effectLst/>
                          <a:latin typeface="+mn-lt"/>
                          <a:ea typeface="Noto Serif CJK SC"/>
                          <a:cs typeface="Lohit Devanagari"/>
                        </a:rPr>
                        <a:t> week</a:t>
                      </a:r>
                      <a:r>
                        <a:rPr lang="en-GB" sz="600" kern="150" baseline="30000">
                          <a:effectLst/>
                          <a:latin typeface="+mn-lt"/>
                          <a:ea typeface="Noto Serif CJK SC"/>
                          <a:cs typeface="Lohit Devanagari"/>
                        </a:rPr>
                        <a:t>-2</a:t>
                      </a:r>
                      <a:endParaRPr lang="en-GB" sz="600" kern="150">
                        <a:effectLst/>
                        <a:latin typeface="+mn-lt"/>
                        <a:ea typeface="Noto Serif CJK SC"/>
                        <a:cs typeface="Lohit Devanagari"/>
                      </a:endParaRPr>
                    </a:p>
                  </a:txBody>
                  <a:tcPr marL="34925" marR="34925" marT="34925" marB="34925"/>
                </a:tc>
                <a:tc>
                  <a:txBody>
                    <a:bodyPr/>
                    <a:lstStyle/>
                    <a:p>
                      <a:r>
                        <a:rPr lang="en-GB" sz="600" kern="150">
                          <a:effectLst/>
                          <a:latin typeface="+mn-lt"/>
                          <a:ea typeface="Noto Serif CJK SC"/>
                          <a:cs typeface="Lohit Devanagari"/>
                        </a:rPr>
                        <a:t>0.6 (healthy)</a:t>
                      </a:r>
                    </a:p>
                    <a:p>
                      <a:r>
                        <a:rPr lang="en-GB" sz="600" kern="150">
                          <a:effectLst/>
                          <a:latin typeface="+mn-lt"/>
                          <a:ea typeface="Noto Serif CJK SC"/>
                          <a:cs typeface="Lohit Devanagari"/>
                        </a:rPr>
                        <a:t>*0 (disease)</a:t>
                      </a:r>
                    </a:p>
                  </a:txBody>
                  <a:tcPr marL="34925" marR="34925" marT="34925" marB="34925"/>
                </a:tc>
                <a:tc>
                  <a:txBody>
                    <a:bodyPr/>
                    <a:lstStyle/>
                    <a:p>
                      <a:r>
                        <a:rPr lang="en-GB" sz="600" kern="150">
                          <a:effectLst/>
                          <a:latin typeface="+mn-lt"/>
                          <a:ea typeface="Noto Serif CJK SC"/>
                          <a:cs typeface="Lohit Devanagari"/>
                        </a:rPr>
                        <a:t>0.1205 (healthy)</a:t>
                      </a:r>
                    </a:p>
                    <a:p>
                      <a:r>
                        <a:rPr lang="en-GB" sz="600" kern="150">
                          <a:effectLst/>
                          <a:latin typeface="+mn-lt"/>
                          <a:ea typeface="Noto Serif CJK SC"/>
                          <a:cs typeface="Lohit Devanagari"/>
                        </a:rPr>
                        <a:t>0 (disease)</a:t>
                      </a:r>
                    </a:p>
                    <a:p>
                      <a:r>
                        <a:rPr lang="en-GB" sz="600" kern="150">
                          <a:effectLst/>
                          <a:latin typeface="+mn-lt"/>
                          <a:ea typeface="Noto Serif CJK SC"/>
                          <a:cs typeface="Lohit Devanagari"/>
                        </a:rPr>
                        <a:t>tc</a:t>
                      </a:r>
                      <a:r>
                        <a:rPr lang="en-GB" sz="600" kern="150" baseline="30000">
                          <a:effectLst/>
                          <a:latin typeface="+mn-lt"/>
                          <a:ea typeface="Noto Serif CJK SC"/>
                          <a:cs typeface="Lohit Devanagari"/>
                        </a:rPr>
                        <a:t>-1</a:t>
                      </a:r>
                      <a:r>
                        <a:rPr lang="en-GB" sz="600" kern="150" baseline="0">
                          <a:effectLst/>
                          <a:latin typeface="+mn-lt"/>
                          <a:ea typeface="Noto Serif CJK SC"/>
                          <a:cs typeface="Lohit Devanagari"/>
                        </a:rPr>
                        <a:t> week</a:t>
                      </a:r>
                      <a:r>
                        <a:rPr lang="en-GB" sz="600" kern="150" baseline="30000">
                          <a:effectLst/>
                          <a:latin typeface="+mn-lt"/>
                          <a:ea typeface="Noto Serif CJK SC"/>
                          <a:cs typeface="Lohit Devanagari"/>
                        </a:rPr>
                        <a:t>-2</a:t>
                      </a:r>
                      <a:endParaRPr lang="en-GB" sz="600" kern="150">
                        <a:effectLst/>
                        <a:latin typeface="+mn-lt"/>
                        <a:ea typeface="Noto Serif CJK SC"/>
                        <a:cs typeface="Lohit Devanagari"/>
                      </a:endParaRPr>
                    </a:p>
                  </a:txBody>
                  <a:tcPr marL="34925" marR="34925" marT="34925" marB="34925"/>
                </a:tc>
                <a:tc>
                  <a:txBody>
                    <a:bodyPr/>
                    <a:lstStyle/>
                    <a:p>
                      <a:r>
                        <a:rPr lang="en-GB" sz="600" kern="150">
                          <a:effectLst/>
                          <a:latin typeface="+mn-lt"/>
                          <a:ea typeface="Noto Serif CJK SC"/>
                          <a:cs typeface="Lohit Devanagari"/>
                        </a:rPr>
                        <a:t>*0.0058 kc</a:t>
                      </a:r>
                      <a:r>
                        <a:rPr lang="en-GB" sz="600" kern="150" baseline="30000">
                          <a:effectLst/>
                          <a:latin typeface="+mn-lt"/>
                          <a:ea typeface="Noto Serif CJK SC"/>
                          <a:cs typeface="Lohit Devanagari"/>
                        </a:rPr>
                        <a:t>-1</a:t>
                      </a:r>
                      <a:r>
                        <a:rPr lang="en-GB" sz="600" kern="150" baseline="0">
                          <a:effectLst/>
                          <a:latin typeface="+mn-lt"/>
                          <a:ea typeface="Noto Serif CJK SC"/>
                          <a:cs typeface="Lohit Devanagari"/>
                        </a:rPr>
                        <a:t>week</a:t>
                      </a:r>
                      <a:r>
                        <a:rPr lang="en-GB" sz="600" kern="150" baseline="30000">
                          <a:effectLst/>
                          <a:latin typeface="+mn-lt"/>
                          <a:ea typeface="Noto Serif CJK SC"/>
                          <a:cs typeface="Lohit Devanagari"/>
                        </a:rPr>
                        <a:t>-1</a:t>
                      </a:r>
                      <a:endParaRPr lang="en-GB" sz="600" kern="150">
                        <a:effectLst/>
                        <a:latin typeface="+mn-lt"/>
                        <a:ea typeface="Noto Serif CJK SC"/>
                        <a:cs typeface="Lohit Devanagari"/>
                      </a:endParaRPr>
                    </a:p>
                  </a:txBody>
                  <a:tcPr marL="34925" marR="34925" marT="34925" marB="34925"/>
                </a:tc>
                <a:extLst>
                  <a:ext uri="{0D108BD9-81ED-4DB2-BD59-A6C34878D82A}">
                    <a16:rowId xmlns:a16="http://schemas.microsoft.com/office/drawing/2014/main" val="2700274367"/>
                  </a:ext>
                </a:extLst>
              </a:tr>
            </a:tbl>
          </a:graphicData>
        </a:graphic>
      </p:graphicFrame>
      <p:grpSp>
        <p:nvGrpSpPr>
          <p:cNvPr id="153" name="Group 152">
            <a:extLst>
              <a:ext uri="{FF2B5EF4-FFF2-40B4-BE49-F238E27FC236}">
                <a16:creationId xmlns:a16="http://schemas.microsoft.com/office/drawing/2014/main" id="{A69A322B-4171-F360-E9E1-46346BB6B0B4}"/>
              </a:ext>
            </a:extLst>
          </p:cNvPr>
          <p:cNvGrpSpPr/>
          <p:nvPr/>
        </p:nvGrpSpPr>
        <p:grpSpPr>
          <a:xfrm>
            <a:off x="14706234" y="11231472"/>
            <a:ext cx="3313553" cy="2416947"/>
            <a:chOff x="14210124" y="11433495"/>
            <a:chExt cx="3313553" cy="2518522"/>
          </a:xfrm>
        </p:grpSpPr>
        <p:grpSp>
          <p:nvGrpSpPr>
            <p:cNvPr id="170" name="Group 169">
              <a:extLst>
                <a:ext uri="{FF2B5EF4-FFF2-40B4-BE49-F238E27FC236}">
                  <a16:creationId xmlns:a16="http://schemas.microsoft.com/office/drawing/2014/main" id="{32501072-36B5-5A9A-C5EB-0A33A477DEAB}"/>
                </a:ext>
              </a:extLst>
            </p:cNvPr>
            <p:cNvGrpSpPr/>
            <p:nvPr/>
          </p:nvGrpSpPr>
          <p:grpSpPr>
            <a:xfrm>
              <a:off x="16380415" y="11433495"/>
              <a:ext cx="1143262" cy="1331075"/>
              <a:chOff x="14812997" y="10746706"/>
              <a:chExt cx="1143262" cy="1331075"/>
            </a:xfrm>
          </p:grpSpPr>
          <p:grpSp>
            <p:nvGrpSpPr>
              <p:cNvPr id="210" name="Group 209">
                <a:extLst>
                  <a:ext uri="{FF2B5EF4-FFF2-40B4-BE49-F238E27FC236}">
                    <a16:creationId xmlns:a16="http://schemas.microsoft.com/office/drawing/2014/main" id="{F9A2A814-A367-9C2A-48D9-54DB2974A25E}"/>
                  </a:ext>
                </a:extLst>
              </p:cNvPr>
              <p:cNvGrpSpPr/>
              <p:nvPr/>
            </p:nvGrpSpPr>
            <p:grpSpPr>
              <a:xfrm>
                <a:off x="14939055" y="10949034"/>
                <a:ext cx="885144" cy="1128747"/>
                <a:chOff x="15344564" y="10892959"/>
                <a:chExt cx="885144" cy="1128747"/>
              </a:xfrm>
            </p:grpSpPr>
            <p:sp>
              <p:nvSpPr>
                <p:cNvPr id="212" name="Flowchart: Terminator 211">
                  <a:extLst>
                    <a:ext uri="{FF2B5EF4-FFF2-40B4-BE49-F238E27FC236}">
                      <a16:creationId xmlns:a16="http://schemas.microsoft.com/office/drawing/2014/main" id="{9DCCEB42-5358-0A5A-D6DA-B6930F14419D}"/>
                    </a:ext>
                  </a:extLst>
                </p:cNvPr>
                <p:cNvSpPr/>
                <p:nvPr/>
              </p:nvSpPr>
              <p:spPr>
                <a:xfrm>
                  <a:off x="15344564" y="10892959"/>
                  <a:ext cx="309880" cy="467058"/>
                </a:xfrm>
                <a:prstGeom prst="flowChartTerminator">
                  <a:avLst/>
                </a:prstGeom>
                <a:solidFill>
                  <a:schemeClr val="accent6">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S</a:t>
                  </a:r>
                </a:p>
              </p:txBody>
            </p:sp>
            <p:sp>
              <p:nvSpPr>
                <p:cNvPr id="213" name="Flowchart: Terminator 212">
                  <a:extLst>
                    <a:ext uri="{FF2B5EF4-FFF2-40B4-BE49-F238E27FC236}">
                      <a16:creationId xmlns:a16="http://schemas.microsoft.com/office/drawing/2014/main" id="{AA6407EF-C038-7DB3-55AE-B842F05AA932}"/>
                    </a:ext>
                  </a:extLst>
                </p:cNvPr>
                <p:cNvSpPr/>
                <p:nvPr/>
              </p:nvSpPr>
              <p:spPr>
                <a:xfrm>
                  <a:off x="15919828" y="10904912"/>
                  <a:ext cx="309880" cy="467058"/>
                </a:xfrm>
                <a:prstGeom prst="flowChartTerminator">
                  <a:avLst/>
                </a:prstGeom>
                <a:solidFill>
                  <a:schemeClr val="accent6">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S</a:t>
                  </a:r>
                </a:p>
              </p:txBody>
            </p:sp>
            <p:cxnSp>
              <p:nvCxnSpPr>
                <p:cNvPr id="214" name="Straight Arrow Connector 213">
                  <a:extLst>
                    <a:ext uri="{FF2B5EF4-FFF2-40B4-BE49-F238E27FC236}">
                      <a16:creationId xmlns:a16="http://schemas.microsoft.com/office/drawing/2014/main" id="{5950DEEF-F423-4035-B9FF-D733251B8550}"/>
                    </a:ext>
                  </a:extLst>
                </p:cNvPr>
                <p:cNvCxnSpPr>
                  <a:cxnSpLocks/>
                </p:cNvCxnSpPr>
                <p:nvPr/>
              </p:nvCxnSpPr>
              <p:spPr>
                <a:xfrm>
                  <a:off x="15790137" y="11318989"/>
                  <a:ext cx="0" cy="3115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5" name="Flowchart: Terminator 214">
                  <a:extLst>
                    <a:ext uri="{FF2B5EF4-FFF2-40B4-BE49-F238E27FC236}">
                      <a16:creationId xmlns:a16="http://schemas.microsoft.com/office/drawing/2014/main" id="{26F42557-AA07-C208-8633-D04C6657C8BE}"/>
                    </a:ext>
                  </a:extLst>
                </p:cNvPr>
                <p:cNvSpPr/>
                <p:nvPr/>
              </p:nvSpPr>
              <p:spPr>
                <a:xfrm>
                  <a:off x="15915815" y="11554648"/>
                  <a:ext cx="309880" cy="467058"/>
                </a:xfrm>
                <a:prstGeom prst="flowChartTerminator">
                  <a:avLst/>
                </a:prstGeom>
                <a:solidFill>
                  <a:schemeClr val="accent6">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S</a:t>
                  </a:r>
                </a:p>
              </p:txBody>
            </p:sp>
          </p:grpSp>
          <p:sp>
            <p:nvSpPr>
              <p:cNvPr id="211" name="TextBox 210">
                <a:extLst>
                  <a:ext uri="{FF2B5EF4-FFF2-40B4-BE49-F238E27FC236}">
                    <a16:creationId xmlns:a16="http://schemas.microsoft.com/office/drawing/2014/main" id="{8770AF62-5E16-B6AE-4FF6-415E2087CA68}"/>
                  </a:ext>
                </a:extLst>
              </p:cNvPr>
              <p:cNvSpPr txBox="1"/>
              <p:nvPr/>
            </p:nvSpPr>
            <p:spPr>
              <a:xfrm>
                <a:off x="14812997" y="10746706"/>
                <a:ext cx="1143262" cy="224498"/>
              </a:xfrm>
              <a:prstGeom prst="rect">
                <a:avLst/>
              </a:prstGeom>
              <a:noFill/>
            </p:spPr>
            <p:txBody>
              <a:bodyPr wrap="none" rtlCol="0">
                <a:spAutoFit/>
              </a:bodyPr>
              <a:lstStyle/>
              <a:p>
                <a:r>
                  <a:rPr lang="en-GB" sz="800" b="1"/>
                  <a:t>Stem-Cell Competition</a:t>
                </a:r>
              </a:p>
            </p:txBody>
          </p:sp>
        </p:grpSp>
        <p:grpSp>
          <p:nvGrpSpPr>
            <p:cNvPr id="171" name="Group 170">
              <a:extLst>
                <a:ext uri="{FF2B5EF4-FFF2-40B4-BE49-F238E27FC236}">
                  <a16:creationId xmlns:a16="http://schemas.microsoft.com/office/drawing/2014/main" id="{BB933DB4-987C-7E4F-CA4D-903E5442D8EB}"/>
                </a:ext>
              </a:extLst>
            </p:cNvPr>
            <p:cNvGrpSpPr/>
            <p:nvPr/>
          </p:nvGrpSpPr>
          <p:grpSpPr>
            <a:xfrm>
              <a:off x="14210124" y="11435151"/>
              <a:ext cx="2777666" cy="2516866"/>
              <a:chOff x="16511123" y="10737843"/>
              <a:chExt cx="2777666" cy="2516866"/>
            </a:xfrm>
          </p:grpSpPr>
          <p:grpSp>
            <p:nvGrpSpPr>
              <p:cNvPr id="192" name="Group 191">
                <a:extLst>
                  <a:ext uri="{FF2B5EF4-FFF2-40B4-BE49-F238E27FC236}">
                    <a16:creationId xmlns:a16="http://schemas.microsoft.com/office/drawing/2014/main" id="{2E2F31BB-C6D7-358A-EFA8-249559D28FC0}"/>
                  </a:ext>
                </a:extLst>
              </p:cNvPr>
              <p:cNvGrpSpPr/>
              <p:nvPr/>
            </p:nvGrpSpPr>
            <p:grpSpPr>
              <a:xfrm>
                <a:off x="16511123" y="10955533"/>
                <a:ext cx="2777666" cy="2299176"/>
                <a:chOff x="16249555" y="10882432"/>
                <a:chExt cx="2777666" cy="2299176"/>
              </a:xfrm>
            </p:grpSpPr>
            <p:sp>
              <p:nvSpPr>
                <p:cNvPr id="194" name="Flowchart: Terminator 193">
                  <a:extLst>
                    <a:ext uri="{FF2B5EF4-FFF2-40B4-BE49-F238E27FC236}">
                      <a16:creationId xmlns:a16="http://schemas.microsoft.com/office/drawing/2014/main" id="{6FEAB0EE-5E81-8DEF-D490-0BE1C296CF4D}"/>
                    </a:ext>
                  </a:extLst>
                </p:cNvPr>
                <p:cNvSpPr/>
                <p:nvPr/>
              </p:nvSpPr>
              <p:spPr>
                <a:xfrm>
                  <a:off x="17453072" y="10882432"/>
                  <a:ext cx="309880" cy="467058"/>
                </a:xfrm>
                <a:prstGeom prst="flowChartTerminator">
                  <a:avLst/>
                </a:prstGeom>
                <a:solidFill>
                  <a:schemeClr val="accent6">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S</a:t>
                  </a:r>
                </a:p>
              </p:txBody>
            </p:sp>
            <p:grpSp>
              <p:nvGrpSpPr>
                <p:cNvPr id="195" name="Group 194">
                  <a:extLst>
                    <a:ext uri="{FF2B5EF4-FFF2-40B4-BE49-F238E27FC236}">
                      <a16:creationId xmlns:a16="http://schemas.microsoft.com/office/drawing/2014/main" id="{7B158046-AAE3-DBB5-290B-05FE4F854522}"/>
                    </a:ext>
                  </a:extLst>
                </p:cNvPr>
                <p:cNvGrpSpPr/>
                <p:nvPr/>
              </p:nvGrpSpPr>
              <p:grpSpPr>
                <a:xfrm>
                  <a:off x="17307840" y="11603022"/>
                  <a:ext cx="594360" cy="467058"/>
                  <a:chOff x="17853940" y="11916876"/>
                  <a:chExt cx="594360" cy="533550"/>
                </a:xfrm>
                <a:solidFill>
                  <a:schemeClr val="accent6">
                    <a:lumMod val="75000"/>
                  </a:schemeClr>
                </a:solidFill>
              </p:grpSpPr>
              <p:sp>
                <p:nvSpPr>
                  <p:cNvPr id="207" name="Flowchart: Terminator 206">
                    <a:extLst>
                      <a:ext uri="{FF2B5EF4-FFF2-40B4-BE49-F238E27FC236}">
                        <a16:creationId xmlns:a16="http://schemas.microsoft.com/office/drawing/2014/main" id="{EF065E36-FAAA-0569-545F-FF88883A171A}"/>
                      </a:ext>
                    </a:extLst>
                  </p:cNvPr>
                  <p:cNvSpPr/>
                  <p:nvPr/>
                </p:nvSpPr>
                <p:spPr>
                  <a:xfrm>
                    <a:off x="18138420" y="11916876"/>
                    <a:ext cx="309880" cy="533550"/>
                  </a:xfrm>
                  <a:prstGeom prst="flowChartTerminator">
                    <a:avLst/>
                  </a:prstGeom>
                  <a:grp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08" name="Flowchart: Terminator 207">
                    <a:extLst>
                      <a:ext uri="{FF2B5EF4-FFF2-40B4-BE49-F238E27FC236}">
                        <a16:creationId xmlns:a16="http://schemas.microsoft.com/office/drawing/2014/main" id="{83C485B9-4F33-C712-F0E5-9BF76D6D32DA}"/>
                      </a:ext>
                    </a:extLst>
                  </p:cNvPr>
                  <p:cNvSpPr/>
                  <p:nvPr/>
                </p:nvSpPr>
                <p:spPr>
                  <a:xfrm>
                    <a:off x="17853940" y="11916876"/>
                    <a:ext cx="309880" cy="533550"/>
                  </a:xfrm>
                  <a:prstGeom prst="flowChartTerminator">
                    <a:avLst/>
                  </a:prstGeom>
                  <a:grp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09" name="TextBox 208">
                    <a:extLst>
                      <a:ext uri="{FF2B5EF4-FFF2-40B4-BE49-F238E27FC236}">
                        <a16:creationId xmlns:a16="http://schemas.microsoft.com/office/drawing/2014/main" id="{C4DE35AA-25E0-C4F0-B1BC-CB81B4633CCE}"/>
                      </a:ext>
                    </a:extLst>
                  </p:cNvPr>
                  <p:cNvSpPr txBox="1"/>
                  <p:nvPr/>
                </p:nvSpPr>
                <p:spPr>
                  <a:xfrm>
                    <a:off x="18008880" y="11962577"/>
                    <a:ext cx="290464" cy="369332"/>
                  </a:xfrm>
                  <a:prstGeom prst="rect">
                    <a:avLst/>
                  </a:prstGeom>
                  <a:grpFill/>
                </p:spPr>
                <p:txBody>
                  <a:bodyPr wrap="none" rtlCol="0">
                    <a:spAutoFit/>
                  </a:bodyPr>
                  <a:lstStyle/>
                  <a:p>
                    <a:r>
                      <a:rPr lang="en-GB">
                        <a:solidFill>
                          <a:schemeClr val="bg1"/>
                        </a:solidFill>
                      </a:rPr>
                      <a:t>S</a:t>
                    </a:r>
                  </a:p>
                </p:txBody>
              </p:sp>
            </p:grpSp>
            <p:sp>
              <p:nvSpPr>
                <p:cNvPr id="196" name="Flowchart: Terminator 195">
                  <a:extLst>
                    <a:ext uri="{FF2B5EF4-FFF2-40B4-BE49-F238E27FC236}">
                      <a16:creationId xmlns:a16="http://schemas.microsoft.com/office/drawing/2014/main" id="{D76F1741-AFCA-6A6C-F2D5-102F245919B6}"/>
                    </a:ext>
                  </a:extLst>
                </p:cNvPr>
                <p:cNvSpPr/>
                <p:nvPr/>
              </p:nvSpPr>
              <p:spPr>
                <a:xfrm>
                  <a:off x="16249555" y="12519373"/>
                  <a:ext cx="309880" cy="375081"/>
                </a:xfrm>
                <a:prstGeom prst="flowChartTerminator">
                  <a:avLst/>
                </a:prstGeom>
                <a:solidFill>
                  <a:srgbClr val="06BA2D"/>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T</a:t>
                  </a:r>
                </a:p>
              </p:txBody>
            </p:sp>
            <p:sp>
              <p:nvSpPr>
                <p:cNvPr id="197" name="Flowchart: Terminator 196">
                  <a:extLst>
                    <a:ext uri="{FF2B5EF4-FFF2-40B4-BE49-F238E27FC236}">
                      <a16:creationId xmlns:a16="http://schemas.microsoft.com/office/drawing/2014/main" id="{725BDF38-4849-AD40-9391-744F17D03115}"/>
                    </a:ext>
                  </a:extLst>
                </p:cNvPr>
                <p:cNvSpPr/>
                <p:nvPr/>
              </p:nvSpPr>
              <p:spPr>
                <a:xfrm>
                  <a:off x="16617186" y="12511834"/>
                  <a:ext cx="309880" cy="375081"/>
                </a:xfrm>
                <a:prstGeom prst="flowChartTerminator">
                  <a:avLst/>
                </a:prstGeom>
                <a:solidFill>
                  <a:schemeClr val="accent6">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S</a:t>
                  </a:r>
                </a:p>
              </p:txBody>
            </p:sp>
            <p:sp>
              <p:nvSpPr>
                <p:cNvPr id="198" name="Flowchart: Terminator 197">
                  <a:extLst>
                    <a:ext uri="{FF2B5EF4-FFF2-40B4-BE49-F238E27FC236}">
                      <a16:creationId xmlns:a16="http://schemas.microsoft.com/office/drawing/2014/main" id="{3F652694-5B31-2050-47C6-AA4925FBE50D}"/>
                    </a:ext>
                  </a:extLst>
                </p:cNvPr>
                <p:cNvSpPr/>
                <p:nvPr/>
              </p:nvSpPr>
              <p:spPr>
                <a:xfrm>
                  <a:off x="17353155" y="12806527"/>
                  <a:ext cx="309880" cy="375081"/>
                </a:xfrm>
                <a:prstGeom prst="flowChartTerminator">
                  <a:avLst/>
                </a:prstGeom>
                <a:solidFill>
                  <a:schemeClr val="accent6">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S</a:t>
                  </a:r>
                </a:p>
              </p:txBody>
            </p:sp>
            <p:sp>
              <p:nvSpPr>
                <p:cNvPr id="199" name="Flowchart: Terminator 198">
                  <a:extLst>
                    <a:ext uri="{FF2B5EF4-FFF2-40B4-BE49-F238E27FC236}">
                      <a16:creationId xmlns:a16="http://schemas.microsoft.com/office/drawing/2014/main" id="{3078E68E-769A-CEDE-F80B-A2480FFD12DD}"/>
                    </a:ext>
                  </a:extLst>
                </p:cNvPr>
                <p:cNvSpPr/>
                <p:nvPr/>
              </p:nvSpPr>
              <p:spPr>
                <a:xfrm>
                  <a:off x="17750284" y="12806527"/>
                  <a:ext cx="309880" cy="375081"/>
                </a:xfrm>
                <a:prstGeom prst="flowChartTerminator">
                  <a:avLst/>
                </a:prstGeom>
                <a:solidFill>
                  <a:schemeClr val="accent6">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S</a:t>
                  </a:r>
                </a:p>
              </p:txBody>
            </p:sp>
            <p:sp>
              <p:nvSpPr>
                <p:cNvPr id="200" name="Flowchart: Terminator 199">
                  <a:extLst>
                    <a:ext uri="{FF2B5EF4-FFF2-40B4-BE49-F238E27FC236}">
                      <a16:creationId xmlns:a16="http://schemas.microsoft.com/office/drawing/2014/main" id="{D5B82D64-1A85-AD07-7469-1B97EB99926E}"/>
                    </a:ext>
                  </a:extLst>
                </p:cNvPr>
                <p:cNvSpPr/>
                <p:nvPr/>
              </p:nvSpPr>
              <p:spPr>
                <a:xfrm>
                  <a:off x="18320212" y="12806527"/>
                  <a:ext cx="309880" cy="375081"/>
                </a:xfrm>
                <a:prstGeom prst="flowChartTerminator">
                  <a:avLst/>
                </a:prstGeom>
                <a:solidFill>
                  <a:srgbClr val="06BA2D"/>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T</a:t>
                  </a:r>
                </a:p>
              </p:txBody>
            </p:sp>
            <p:sp>
              <p:nvSpPr>
                <p:cNvPr id="201" name="Flowchart: Terminator 200">
                  <a:extLst>
                    <a:ext uri="{FF2B5EF4-FFF2-40B4-BE49-F238E27FC236}">
                      <a16:creationId xmlns:a16="http://schemas.microsoft.com/office/drawing/2014/main" id="{C3A7389D-5493-5E48-969A-9AD7AFD2F49B}"/>
                    </a:ext>
                  </a:extLst>
                </p:cNvPr>
                <p:cNvSpPr/>
                <p:nvPr/>
              </p:nvSpPr>
              <p:spPr>
                <a:xfrm>
                  <a:off x="18717341" y="12806527"/>
                  <a:ext cx="309880" cy="375081"/>
                </a:xfrm>
                <a:prstGeom prst="flowChartTerminator">
                  <a:avLst/>
                </a:prstGeom>
                <a:solidFill>
                  <a:srgbClr val="06BA2D"/>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T</a:t>
                  </a:r>
                </a:p>
              </p:txBody>
            </p:sp>
            <p:cxnSp>
              <p:nvCxnSpPr>
                <p:cNvPr id="202" name="Straight Arrow Connector 201">
                  <a:extLst>
                    <a:ext uri="{FF2B5EF4-FFF2-40B4-BE49-F238E27FC236}">
                      <a16:creationId xmlns:a16="http://schemas.microsoft.com/office/drawing/2014/main" id="{DA9DF29B-B5DB-6F0B-E99F-D153BE84CF8E}"/>
                    </a:ext>
                  </a:extLst>
                </p:cNvPr>
                <p:cNvCxnSpPr>
                  <a:cxnSpLocks/>
                </p:cNvCxnSpPr>
                <p:nvPr/>
              </p:nvCxnSpPr>
              <p:spPr>
                <a:xfrm>
                  <a:off x="17599940" y="11385453"/>
                  <a:ext cx="0" cy="2175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3" name="Straight Arrow Connector 202">
                  <a:extLst>
                    <a:ext uri="{FF2B5EF4-FFF2-40B4-BE49-F238E27FC236}">
                      <a16:creationId xmlns:a16="http://schemas.microsoft.com/office/drawing/2014/main" id="{2A80C923-FA62-3198-9E49-75BBFCDFEA23}"/>
                    </a:ext>
                  </a:extLst>
                </p:cNvPr>
                <p:cNvCxnSpPr>
                  <a:cxnSpLocks/>
                </p:cNvCxnSpPr>
                <p:nvPr/>
              </p:nvCxnSpPr>
              <p:spPr>
                <a:xfrm>
                  <a:off x="17592320" y="12070080"/>
                  <a:ext cx="671968" cy="3938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4" name="Straight Arrow Connector 203">
                  <a:extLst>
                    <a:ext uri="{FF2B5EF4-FFF2-40B4-BE49-F238E27FC236}">
                      <a16:creationId xmlns:a16="http://schemas.microsoft.com/office/drawing/2014/main" id="{9176165B-EE1D-9D11-47FC-D2F4A89B14C2}"/>
                    </a:ext>
                  </a:extLst>
                </p:cNvPr>
                <p:cNvCxnSpPr>
                  <a:cxnSpLocks/>
                </p:cNvCxnSpPr>
                <p:nvPr/>
              </p:nvCxnSpPr>
              <p:spPr>
                <a:xfrm>
                  <a:off x="18235737" y="12491840"/>
                  <a:ext cx="438541" cy="296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5" name="Straight Arrow Connector 204">
                  <a:extLst>
                    <a:ext uri="{FF2B5EF4-FFF2-40B4-BE49-F238E27FC236}">
                      <a16:creationId xmlns:a16="http://schemas.microsoft.com/office/drawing/2014/main" id="{0A772C9F-5886-5E3E-47E4-96A752774001}"/>
                    </a:ext>
                  </a:extLst>
                </p:cNvPr>
                <p:cNvCxnSpPr>
                  <a:cxnSpLocks/>
                </p:cNvCxnSpPr>
                <p:nvPr/>
              </p:nvCxnSpPr>
              <p:spPr>
                <a:xfrm flipH="1">
                  <a:off x="17754880" y="12483809"/>
                  <a:ext cx="473288" cy="2797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6" name="Straight Arrow Connector 205">
                  <a:extLst>
                    <a:ext uri="{FF2B5EF4-FFF2-40B4-BE49-F238E27FC236}">
                      <a16:creationId xmlns:a16="http://schemas.microsoft.com/office/drawing/2014/main" id="{2638B91D-08D1-0C96-0355-33EF65FF9E1A}"/>
                    </a:ext>
                  </a:extLst>
                </p:cNvPr>
                <p:cNvCxnSpPr>
                  <a:cxnSpLocks/>
                </p:cNvCxnSpPr>
                <p:nvPr/>
              </p:nvCxnSpPr>
              <p:spPr>
                <a:xfrm flipH="1">
                  <a:off x="16549573" y="12070080"/>
                  <a:ext cx="1058439" cy="3938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93" name="TextBox 192">
                <a:extLst>
                  <a:ext uri="{FF2B5EF4-FFF2-40B4-BE49-F238E27FC236}">
                    <a16:creationId xmlns:a16="http://schemas.microsoft.com/office/drawing/2014/main" id="{33689282-C518-490F-1F8F-62E7784C9145}"/>
                  </a:ext>
                </a:extLst>
              </p:cNvPr>
              <p:cNvSpPr txBox="1"/>
              <p:nvPr/>
            </p:nvSpPr>
            <p:spPr>
              <a:xfrm>
                <a:off x="17305964" y="10737843"/>
                <a:ext cx="1095172" cy="224498"/>
              </a:xfrm>
              <a:prstGeom prst="rect">
                <a:avLst/>
              </a:prstGeom>
              <a:noFill/>
            </p:spPr>
            <p:txBody>
              <a:bodyPr wrap="none" rtlCol="0">
                <a:spAutoFit/>
              </a:bodyPr>
              <a:lstStyle/>
              <a:p>
                <a:r>
                  <a:rPr lang="en-GB" sz="800" b="1"/>
                  <a:t>Mitosis Decision Tree</a:t>
                </a:r>
              </a:p>
            </p:txBody>
          </p:sp>
        </p:grpSp>
        <p:sp>
          <p:nvSpPr>
            <p:cNvPr id="172" name="Flowchart: Terminator 171">
              <a:extLst>
                <a:ext uri="{FF2B5EF4-FFF2-40B4-BE49-F238E27FC236}">
                  <a16:creationId xmlns:a16="http://schemas.microsoft.com/office/drawing/2014/main" id="{3032B840-502C-8338-220F-A2034C4F85CB}"/>
                </a:ext>
              </a:extLst>
            </p:cNvPr>
            <p:cNvSpPr/>
            <p:nvPr/>
          </p:nvSpPr>
          <p:spPr>
            <a:xfrm>
              <a:off x="16506473" y="12297512"/>
              <a:ext cx="309880" cy="467058"/>
            </a:xfrm>
            <a:prstGeom prst="flowChartTerminator">
              <a:avLst/>
            </a:prstGeom>
            <a:solidFill>
              <a:srgbClr val="06BA2D"/>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T</a:t>
              </a:r>
            </a:p>
          </p:txBody>
        </p:sp>
        <p:sp>
          <p:nvSpPr>
            <p:cNvPr id="190" name="TextBox 189">
              <a:extLst>
                <a:ext uri="{FF2B5EF4-FFF2-40B4-BE49-F238E27FC236}">
                  <a16:creationId xmlns:a16="http://schemas.microsoft.com/office/drawing/2014/main" id="{C6C43C8F-5490-85BD-9C40-5FB499EFBA9A}"/>
                </a:ext>
              </a:extLst>
            </p:cNvPr>
            <p:cNvSpPr txBox="1"/>
            <p:nvPr/>
          </p:nvSpPr>
          <p:spPr>
            <a:xfrm>
              <a:off x="16811828" y="11710603"/>
              <a:ext cx="274434" cy="307777"/>
            </a:xfrm>
            <a:prstGeom prst="rect">
              <a:avLst/>
            </a:prstGeom>
            <a:noFill/>
          </p:spPr>
          <p:txBody>
            <a:bodyPr wrap="none" rtlCol="0">
              <a:spAutoFit/>
            </a:bodyPr>
            <a:lstStyle/>
            <a:p>
              <a:r>
                <a:rPr lang="en-GB" sz="1400" b="1"/>
                <a:t>+</a:t>
              </a:r>
            </a:p>
          </p:txBody>
        </p:sp>
        <p:sp>
          <p:nvSpPr>
            <p:cNvPr id="191" name="TextBox 190">
              <a:extLst>
                <a:ext uri="{FF2B5EF4-FFF2-40B4-BE49-F238E27FC236}">
                  <a16:creationId xmlns:a16="http://schemas.microsoft.com/office/drawing/2014/main" id="{5CC4DD3B-B48F-6493-DC62-01B896E6B6C8}"/>
                </a:ext>
              </a:extLst>
            </p:cNvPr>
            <p:cNvSpPr txBox="1"/>
            <p:nvPr/>
          </p:nvSpPr>
          <p:spPr>
            <a:xfrm>
              <a:off x="16815306" y="12362590"/>
              <a:ext cx="274434" cy="307777"/>
            </a:xfrm>
            <a:prstGeom prst="rect">
              <a:avLst/>
            </a:prstGeom>
            <a:noFill/>
          </p:spPr>
          <p:txBody>
            <a:bodyPr wrap="none" rtlCol="0">
              <a:spAutoFit/>
            </a:bodyPr>
            <a:lstStyle/>
            <a:p>
              <a:r>
                <a:rPr lang="en-GB" sz="1400" b="1"/>
                <a:t>+</a:t>
              </a:r>
            </a:p>
          </p:txBody>
        </p:sp>
      </p:grpSp>
      <p:sp>
        <p:nvSpPr>
          <p:cNvPr id="287" name="TextBox 286">
            <a:extLst>
              <a:ext uri="{FF2B5EF4-FFF2-40B4-BE49-F238E27FC236}">
                <a16:creationId xmlns:a16="http://schemas.microsoft.com/office/drawing/2014/main" id="{3D428D5D-8A2B-185A-4CE0-D75DA1CE4018}"/>
              </a:ext>
            </a:extLst>
          </p:cNvPr>
          <p:cNvSpPr txBox="1"/>
          <p:nvPr/>
        </p:nvSpPr>
        <p:spPr>
          <a:xfrm>
            <a:off x="15924321" y="18405379"/>
            <a:ext cx="4464268" cy="1015663"/>
          </a:xfrm>
          <a:prstGeom prst="rect">
            <a:avLst/>
          </a:prstGeom>
          <a:noFill/>
        </p:spPr>
        <p:txBody>
          <a:bodyPr wrap="square" lIns="91440" tIns="45720" rIns="91440" bIns="45720" rtlCol="0" anchor="t">
            <a:spAutoFit/>
          </a:bodyPr>
          <a:lstStyle/>
          <a:p>
            <a:r>
              <a:rPr lang="en-GB" sz="1200"/>
              <a:t>Fig 2.1 Diagrams showing cell process and type. Fig 2.2 Diagram showing populations of S and K over time . Fig 2.3 Distribution of population values at equilibrium for 1mm</a:t>
            </a:r>
            <a:r>
              <a:rPr lang="en-GB" sz="1200" baseline="30000"/>
              <a:t>2</a:t>
            </a:r>
            <a:r>
              <a:rPr lang="en-GB" sz="1200"/>
              <a:t> of skin. Fig 2.4 ODEs on which the master equation of the stochastic model was based. Table 2 parameters (fit parameters noted with a *)</a:t>
            </a:r>
          </a:p>
        </p:txBody>
      </p:sp>
      <p:sp>
        <p:nvSpPr>
          <p:cNvPr id="288" name="TextBox 287">
            <a:extLst>
              <a:ext uri="{FF2B5EF4-FFF2-40B4-BE49-F238E27FC236}">
                <a16:creationId xmlns:a16="http://schemas.microsoft.com/office/drawing/2014/main" id="{62662060-06EC-6A30-C50F-50FB8045E8EE}"/>
              </a:ext>
            </a:extLst>
          </p:cNvPr>
          <p:cNvSpPr txBox="1"/>
          <p:nvPr/>
        </p:nvSpPr>
        <p:spPr>
          <a:xfrm>
            <a:off x="18501279" y="10525458"/>
            <a:ext cx="921474" cy="338554"/>
          </a:xfrm>
          <a:prstGeom prst="rect">
            <a:avLst/>
          </a:prstGeom>
          <a:noFill/>
        </p:spPr>
        <p:txBody>
          <a:bodyPr wrap="square" rtlCol="0">
            <a:spAutoFit/>
          </a:bodyPr>
          <a:lstStyle/>
          <a:p>
            <a:r>
              <a:rPr lang="en-GB" sz="1600" b="1"/>
              <a:t>Fig 2.2</a:t>
            </a:r>
          </a:p>
        </p:txBody>
      </p:sp>
      <p:sp>
        <p:nvSpPr>
          <p:cNvPr id="289" name="TextBox 288">
            <a:extLst>
              <a:ext uri="{FF2B5EF4-FFF2-40B4-BE49-F238E27FC236}">
                <a16:creationId xmlns:a16="http://schemas.microsoft.com/office/drawing/2014/main" id="{57187DB3-EF25-8D6A-62DB-970A5F8D35DF}"/>
              </a:ext>
            </a:extLst>
          </p:cNvPr>
          <p:cNvSpPr txBox="1"/>
          <p:nvPr/>
        </p:nvSpPr>
        <p:spPr>
          <a:xfrm>
            <a:off x="17316574" y="10869334"/>
            <a:ext cx="863405" cy="338554"/>
          </a:xfrm>
          <a:prstGeom prst="rect">
            <a:avLst/>
          </a:prstGeom>
          <a:noFill/>
        </p:spPr>
        <p:txBody>
          <a:bodyPr wrap="square" rtlCol="0">
            <a:spAutoFit/>
          </a:bodyPr>
          <a:lstStyle/>
          <a:p>
            <a:r>
              <a:rPr lang="en-GB" sz="1600" b="1"/>
              <a:t>Fig 2.1</a:t>
            </a:r>
          </a:p>
        </p:txBody>
      </p:sp>
      <p:sp>
        <p:nvSpPr>
          <p:cNvPr id="290" name="TextBox 289">
            <a:extLst>
              <a:ext uri="{FF2B5EF4-FFF2-40B4-BE49-F238E27FC236}">
                <a16:creationId xmlns:a16="http://schemas.microsoft.com/office/drawing/2014/main" id="{3EA9E448-E2D3-E7A4-D304-CF6383127CD8}"/>
              </a:ext>
            </a:extLst>
          </p:cNvPr>
          <p:cNvSpPr txBox="1"/>
          <p:nvPr/>
        </p:nvSpPr>
        <p:spPr>
          <a:xfrm>
            <a:off x="18783450" y="12502421"/>
            <a:ext cx="887894" cy="338554"/>
          </a:xfrm>
          <a:prstGeom prst="rect">
            <a:avLst/>
          </a:prstGeom>
          <a:noFill/>
        </p:spPr>
        <p:txBody>
          <a:bodyPr wrap="square" rtlCol="0">
            <a:spAutoFit/>
          </a:bodyPr>
          <a:lstStyle/>
          <a:p>
            <a:r>
              <a:rPr lang="en-GB" sz="1600" b="1"/>
              <a:t>Fig 2.3</a:t>
            </a:r>
          </a:p>
        </p:txBody>
      </p:sp>
      <p:grpSp>
        <p:nvGrpSpPr>
          <p:cNvPr id="19" name="Group 18">
            <a:extLst>
              <a:ext uri="{FF2B5EF4-FFF2-40B4-BE49-F238E27FC236}">
                <a16:creationId xmlns:a16="http://schemas.microsoft.com/office/drawing/2014/main" id="{4553D3AF-3F0E-4F30-6059-B4B73A65A52F}"/>
              </a:ext>
            </a:extLst>
          </p:cNvPr>
          <p:cNvGrpSpPr/>
          <p:nvPr/>
        </p:nvGrpSpPr>
        <p:grpSpPr>
          <a:xfrm>
            <a:off x="17450957" y="12812706"/>
            <a:ext cx="827471" cy="3352140"/>
            <a:chOff x="12389107" y="12278751"/>
            <a:chExt cx="827471" cy="3352140"/>
          </a:xfrm>
        </p:grpSpPr>
        <p:grpSp>
          <p:nvGrpSpPr>
            <p:cNvPr id="23" name="Group 22">
              <a:extLst>
                <a:ext uri="{FF2B5EF4-FFF2-40B4-BE49-F238E27FC236}">
                  <a16:creationId xmlns:a16="http://schemas.microsoft.com/office/drawing/2014/main" id="{BF795875-948B-8FF3-AD14-3040922A7D3A}"/>
                </a:ext>
              </a:extLst>
            </p:cNvPr>
            <p:cNvGrpSpPr/>
            <p:nvPr/>
          </p:nvGrpSpPr>
          <p:grpSpPr>
            <a:xfrm>
              <a:off x="12389107" y="12278751"/>
              <a:ext cx="827471" cy="3352140"/>
              <a:chOff x="17735094" y="17785906"/>
              <a:chExt cx="827471" cy="2981327"/>
            </a:xfrm>
          </p:grpSpPr>
          <p:grpSp>
            <p:nvGrpSpPr>
              <p:cNvPr id="29" name="Group 28">
                <a:extLst>
                  <a:ext uri="{FF2B5EF4-FFF2-40B4-BE49-F238E27FC236}">
                    <a16:creationId xmlns:a16="http://schemas.microsoft.com/office/drawing/2014/main" id="{3BC5ADC1-0FE1-9831-83DC-933C58279837}"/>
                  </a:ext>
                </a:extLst>
              </p:cNvPr>
              <p:cNvGrpSpPr/>
              <p:nvPr/>
            </p:nvGrpSpPr>
            <p:grpSpPr>
              <a:xfrm>
                <a:off x="17945560" y="18123814"/>
                <a:ext cx="538469" cy="2643419"/>
                <a:chOff x="18766728" y="17314321"/>
                <a:chExt cx="538469" cy="3299202"/>
              </a:xfrm>
            </p:grpSpPr>
            <p:sp>
              <p:nvSpPr>
                <p:cNvPr id="32" name="Flowchart: Terminator 31">
                  <a:extLst>
                    <a:ext uri="{FF2B5EF4-FFF2-40B4-BE49-F238E27FC236}">
                      <a16:creationId xmlns:a16="http://schemas.microsoft.com/office/drawing/2014/main" id="{8E0BE8CF-AC50-9FCC-7755-D68B03AADFA8}"/>
                    </a:ext>
                  </a:extLst>
                </p:cNvPr>
                <p:cNvSpPr/>
                <p:nvPr/>
              </p:nvSpPr>
              <p:spPr>
                <a:xfrm>
                  <a:off x="18887553" y="17314321"/>
                  <a:ext cx="309880" cy="375081"/>
                </a:xfrm>
                <a:prstGeom prst="flowChartTerminator">
                  <a:avLst/>
                </a:prstGeom>
                <a:solidFill>
                  <a:srgbClr val="06BA2D"/>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T</a:t>
                  </a:r>
                  <a:endParaRPr lang="en-GB" sz="400"/>
                </a:p>
              </p:txBody>
            </p:sp>
            <p:sp>
              <p:nvSpPr>
                <p:cNvPr id="39" name="Flowchart: Terminator 38">
                  <a:extLst>
                    <a:ext uri="{FF2B5EF4-FFF2-40B4-BE49-F238E27FC236}">
                      <a16:creationId xmlns:a16="http://schemas.microsoft.com/office/drawing/2014/main" id="{A4EB7494-FA3A-941B-6DD8-11D1B7412AE3}"/>
                    </a:ext>
                  </a:extLst>
                </p:cNvPr>
                <p:cNvSpPr/>
                <p:nvPr/>
              </p:nvSpPr>
              <p:spPr>
                <a:xfrm>
                  <a:off x="18766728" y="18094681"/>
                  <a:ext cx="538469" cy="569445"/>
                </a:xfrm>
                <a:prstGeom prst="flowChartTerminator">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GB" sz="1400"/>
                    <a:t>8K</a:t>
                  </a:r>
                </a:p>
              </p:txBody>
            </p:sp>
            <p:sp>
              <p:nvSpPr>
                <p:cNvPr id="43" name="Flowchart: Terminator 42">
                  <a:extLst>
                    <a:ext uri="{FF2B5EF4-FFF2-40B4-BE49-F238E27FC236}">
                      <a16:creationId xmlns:a16="http://schemas.microsoft.com/office/drawing/2014/main" id="{58DA5617-C387-5CBC-6C76-537A21BB9C06}"/>
                    </a:ext>
                  </a:extLst>
                </p:cNvPr>
                <p:cNvSpPr/>
                <p:nvPr/>
              </p:nvSpPr>
              <p:spPr>
                <a:xfrm>
                  <a:off x="18766728" y="19069354"/>
                  <a:ext cx="538469" cy="569445"/>
                </a:xfrm>
                <a:prstGeom prst="flowChartTerminator">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GB" sz="1400"/>
                    <a:t>16K</a:t>
                  </a:r>
                </a:p>
              </p:txBody>
            </p:sp>
            <p:sp>
              <p:nvSpPr>
                <p:cNvPr id="45" name="Flowchart: Terminator 44">
                  <a:extLst>
                    <a:ext uri="{FF2B5EF4-FFF2-40B4-BE49-F238E27FC236}">
                      <a16:creationId xmlns:a16="http://schemas.microsoft.com/office/drawing/2014/main" id="{10E5F694-2DA9-327E-049B-61CDC2BFFA2F}"/>
                    </a:ext>
                  </a:extLst>
                </p:cNvPr>
                <p:cNvSpPr/>
                <p:nvPr/>
              </p:nvSpPr>
              <p:spPr>
                <a:xfrm>
                  <a:off x="18766728" y="20044078"/>
                  <a:ext cx="538469" cy="569445"/>
                </a:xfrm>
                <a:prstGeom prst="flowChartTerminator">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GB" sz="1400"/>
                    <a:t>32K</a:t>
                  </a:r>
                </a:p>
              </p:txBody>
            </p:sp>
            <p:cxnSp>
              <p:nvCxnSpPr>
                <p:cNvPr id="47" name="Straight Arrow Connector 46">
                  <a:extLst>
                    <a:ext uri="{FF2B5EF4-FFF2-40B4-BE49-F238E27FC236}">
                      <a16:creationId xmlns:a16="http://schemas.microsoft.com/office/drawing/2014/main" id="{B8CACC4F-1DCA-5ED0-3C0D-EBF0ABA244B8}"/>
                    </a:ext>
                  </a:extLst>
                </p:cNvPr>
                <p:cNvCxnSpPr>
                  <a:cxnSpLocks/>
                </p:cNvCxnSpPr>
                <p:nvPr/>
              </p:nvCxnSpPr>
              <p:spPr>
                <a:xfrm>
                  <a:off x="19042493" y="18695174"/>
                  <a:ext cx="0" cy="3500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1796D7BC-0971-79CE-B38A-CB5FDB0FB08F}"/>
                    </a:ext>
                  </a:extLst>
                </p:cNvPr>
                <p:cNvCxnSpPr>
                  <a:cxnSpLocks/>
                </p:cNvCxnSpPr>
                <p:nvPr/>
              </p:nvCxnSpPr>
              <p:spPr>
                <a:xfrm>
                  <a:off x="19042493" y="19664047"/>
                  <a:ext cx="0" cy="3500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31" name="TextBox 30">
                <a:extLst>
                  <a:ext uri="{FF2B5EF4-FFF2-40B4-BE49-F238E27FC236}">
                    <a16:creationId xmlns:a16="http://schemas.microsoft.com/office/drawing/2014/main" id="{EC78D1D6-F86D-DD66-3C77-314C25D0E438}"/>
                  </a:ext>
                </a:extLst>
              </p:cNvPr>
              <p:cNvSpPr txBox="1"/>
              <p:nvPr/>
            </p:nvSpPr>
            <p:spPr>
              <a:xfrm>
                <a:off x="17735094" y="17785906"/>
                <a:ext cx="827471" cy="301104"/>
              </a:xfrm>
              <a:prstGeom prst="rect">
                <a:avLst/>
              </a:prstGeom>
              <a:noFill/>
            </p:spPr>
            <p:txBody>
              <a:bodyPr wrap="none" rtlCol="0">
                <a:spAutoFit/>
              </a:bodyPr>
              <a:lstStyle/>
              <a:p>
                <a:r>
                  <a:rPr lang="en-GB" sz="800" b="1"/>
                  <a:t>Successive TAC</a:t>
                </a:r>
              </a:p>
              <a:p>
                <a:r>
                  <a:rPr lang="en-GB" sz="800" b="1"/>
                  <a:t> differentiation</a:t>
                </a:r>
              </a:p>
            </p:txBody>
          </p:sp>
        </p:gr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41724C5-87B7-F6C4-0CC9-72D3B1FC8FBF}"/>
                    </a:ext>
                  </a:extLst>
                </p:cNvPr>
                <p:cNvSpPr txBox="1"/>
                <p:nvPr/>
              </p:nvSpPr>
              <p:spPr>
                <a:xfrm>
                  <a:off x="12888266" y="13018311"/>
                  <a:ext cx="260007"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100" i="1" smtClean="0">
                            <a:latin typeface="Cambria Math" panose="02040503050406030204" pitchFamily="18" charset="0"/>
                            <a:ea typeface="Cambria Math" panose="02040503050406030204" pitchFamily="18" charset="0"/>
                          </a:rPr>
                          <m:t>⋮</m:t>
                        </m:r>
                      </m:oMath>
                    </m:oMathPara>
                  </a14:m>
                  <a:endParaRPr lang="en-GB"/>
                </a:p>
              </p:txBody>
            </p:sp>
          </mc:Choice>
          <mc:Fallback xmlns="">
            <p:sp>
              <p:nvSpPr>
                <p:cNvPr id="27" name="TextBox 26">
                  <a:extLst>
                    <a:ext uri="{FF2B5EF4-FFF2-40B4-BE49-F238E27FC236}">
                      <a16:creationId xmlns:a16="http://schemas.microsoft.com/office/drawing/2014/main" id="{041724C5-87B7-F6C4-0CC9-72D3B1FC8FBF}"/>
                    </a:ext>
                  </a:extLst>
                </p:cNvPr>
                <p:cNvSpPr txBox="1">
                  <a:spLocks noRot="1" noChangeAspect="1" noMove="1" noResize="1" noEditPoints="1" noAdjustHandles="1" noChangeArrowheads="1" noChangeShapeType="1" noTextEdit="1"/>
                </p:cNvSpPr>
                <p:nvPr/>
              </p:nvSpPr>
              <p:spPr>
                <a:xfrm>
                  <a:off x="12888266" y="13018311"/>
                  <a:ext cx="260007" cy="261610"/>
                </a:xfrm>
                <a:prstGeom prst="rect">
                  <a:avLst/>
                </a:prstGeom>
                <a:blipFill>
                  <a:blip r:embed="rId11"/>
                  <a:stretch>
                    <a:fillRect/>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B74E82F6-1D45-1E12-A6D8-968EDA81345C}"/>
                </a:ext>
              </a:extLst>
            </p:cNvPr>
            <p:cNvCxnSpPr>
              <a:cxnSpLocks/>
            </p:cNvCxnSpPr>
            <p:nvPr/>
          </p:nvCxnSpPr>
          <p:spPr>
            <a:xfrm>
              <a:off x="12871968" y="13052902"/>
              <a:ext cx="0" cy="2077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49" name="TextBox 48">
            <a:extLst>
              <a:ext uri="{FF2B5EF4-FFF2-40B4-BE49-F238E27FC236}">
                <a16:creationId xmlns:a16="http://schemas.microsoft.com/office/drawing/2014/main" id="{87F62EAB-326C-9E74-DC12-7840AA1ED5FB}"/>
              </a:ext>
            </a:extLst>
          </p:cNvPr>
          <p:cNvSpPr txBox="1"/>
          <p:nvPr/>
        </p:nvSpPr>
        <p:spPr>
          <a:xfrm>
            <a:off x="7290205" y="18170006"/>
            <a:ext cx="4464268" cy="307777"/>
          </a:xfrm>
          <a:prstGeom prst="rect">
            <a:avLst/>
          </a:prstGeom>
          <a:noFill/>
        </p:spPr>
        <p:txBody>
          <a:bodyPr wrap="square" lIns="91440" tIns="45720" rIns="91440" bIns="45720" rtlCol="0" anchor="t">
            <a:spAutoFit/>
          </a:bodyPr>
          <a:lstStyle/>
          <a:p>
            <a:r>
              <a:rPr lang="en-GB" sz="1400"/>
              <a:t>Table 2. Parameters used in the population model</a:t>
            </a:r>
          </a:p>
        </p:txBody>
      </p:sp>
      <p:sp>
        <p:nvSpPr>
          <p:cNvPr id="7" name="TextBox 6">
            <a:extLst>
              <a:ext uri="{FF2B5EF4-FFF2-40B4-BE49-F238E27FC236}">
                <a16:creationId xmlns:a16="http://schemas.microsoft.com/office/drawing/2014/main" id="{D6F2AF5C-4116-731E-BB35-755A2FFE72FC}"/>
              </a:ext>
            </a:extLst>
          </p:cNvPr>
          <p:cNvSpPr txBox="1"/>
          <p:nvPr/>
        </p:nvSpPr>
        <p:spPr>
          <a:xfrm>
            <a:off x="13217065" y="16106859"/>
            <a:ext cx="1267879" cy="338554"/>
          </a:xfrm>
          <a:prstGeom prst="rect">
            <a:avLst/>
          </a:prstGeom>
          <a:noFill/>
        </p:spPr>
        <p:txBody>
          <a:bodyPr wrap="square" rtlCol="0">
            <a:spAutoFit/>
          </a:bodyPr>
          <a:lstStyle/>
          <a:p>
            <a:r>
              <a:rPr lang="en-GB" sz="1600" b="1"/>
              <a:t>Fig 2.4</a:t>
            </a:r>
          </a:p>
        </p:txBody>
      </p:sp>
      <p:pic>
        <p:nvPicPr>
          <p:cNvPr id="2" name="Picture 12" descr="Text, letter&#10;&#10;Description automatically generated">
            <a:extLst>
              <a:ext uri="{FF2B5EF4-FFF2-40B4-BE49-F238E27FC236}">
                <a16:creationId xmlns:a16="http://schemas.microsoft.com/office/drawing/2014/main" id="{79FCB291-23E5-312D-5805-E2B9821F7E11}"/>
              </a:ext>
            </a:extLst>
          </p:cNvPr>
          <p:cNvPicPr>
            <a:picLocks noChangeAspect="1"/>
          </p:cNvPicPr>
          <p:nvPr/>
        </p:nvPicPr>
        <p:blipFill>
          <a:blip r:embed="rId12"/>
          <a:stretch>
            <a:fillRect/>
          </a:stretch>
        </p:blipFill>
        <p:spPr>
          <a:xfrm>
            <a:off x="13041490" y="16460731"/>
            <a:ext cx="5185941" cy="1463004"/>
          </a:xfrm>
          <a:prstGeom prst="rect">
            <a:avLst/>
          </a:prstGeom>
        </p:spPr>
      </p:pic>
    </p:spTree>
    <p:extLst>
      <p:ext uri="{BB962C8B-B14F-4D97-AF65-F5344CB8AC3E}">
        <p14:creationId xmlns:p14="http://schemas.microsoft.com/office/powerpoint/2010/main" val="13974438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143F7F69FF89A41A396123274C160C7" ma:contentTypeVersion="14" ma:contentTypeDescription="Create a new document." ma:contentTypeScope="" ma:versionID="2b213e27975854e04dcbb64a82a4ac4b">
  <xsd:schema xmlns:xsd="http://www.w3.org/2001/XMLSchema" xmlns:xs="http://www.w3.org/2001/XMLSchema" xmlns:p="http://schemas.microsoft.com/office/2006/metadata/properties" xmlns:ns3="d77cd8d4-a07c-401a-9cfb-d771ae79074f" xmlns:ns4="74e5915c-c09b-47c1-b228-f797f7bc40a8" targetNamespace="http://schemas.microsoft.com/office/2006/metadata/properties" ma:root="true" ma:fieldsID="a6c6fd5effa7e0fd9e2b33904dbe07ba" ns3:_="" ns4:_="">
    <xsd:import namespace="d77cd8d4-a07c-401a-9cfb-d771ae79074f"/>
    <xsd:import namespace="74e5915c-c09b-47c1-b228-f797f7bc40a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7cd8d4-a07c-401a-9cfb-d771ae7907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MediaServiceDateTaken" ma:index="20"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4e5915c-c09b-47c1-b228-f797f7bc40a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EDF9DD0-43C8-4E0F-BE19-87CBD6737D89}">
  <ds:schemaRefs>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schemas.microsoft.com/office/2006/metadata/properties"/>
    <ds:schemaRef ds:uri="d77cd8d4-a07c-401a-9cfb-d771ae79074f"/>
    <ds:schemaRef ds:uri="http://purl.org/dc/dcmitype/"/>
    <ds:schemaRef ds:uri="74e5915c-c09b-47c1-b228-f797f7bc40a8"/>
    <ds:schemaRef ds:uri="http://www.w3.org/XML/1998/namespace"/>
    <ds:schemaRef ds:uri="http://purl.org/dc/elements/1.1/"/>
  </ds:schemaRefs>
</ds:datastoreItem>
</file>

<file path=customXml/itemProps2.xml><?xml version="1.0" encoding="utf-8"?>
<ds:datastoreItem xmlns:ds="http://schemas.openxmlformats.org/officeDocument/2006/customXml" ds:itemID="{892F9E62-13CA-4FD5-856F-C871C179027D}">
  <ds:schemaRefs>
    <ds:schemaRef ds:uri="74e5915c-c09b-47c1-b228-f797f7bc40a8"/>
    <ds:schemaRef ds:uri="d77cd8d4-a07c-401a-9cfb-d771ae79074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1186AC1-F0F1-48CD-8151-0628F9EB98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2378</Words>
  <Application>Microsoft Office PowerPoint</Application>
  <PresentationFormat>Custom</PresentationFormat>
  <Paragraphs>215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Finley Webb</dc:creator>
  <cp:lastModifiedBy>Finley Webb</cp:lastModifiedBy>
  <cp:revision>2</cp:revision>
  <dcterms:created xsi:type="dcterms:W3CDTF">2022-02-01T09:22:14Z</dcterms:created>
  <dcterms:modified xsi:type="dcterms:W3CDTF">2023-03-20T16:22:15Z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0x0101008143F7F69FF89A41A396123274C160C7</vt:lpwstr>
  </property>
</Properties>
</file>