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CC00CC"/>
    <a:srgbClr val="400096"/>
    <a:srgbClr val="3494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05855-8BF4-4255-AB1A-B61EF51B0EF1}" v="1" dt="2023-03-09T10:41:03.486"/>
    <p1510:client id="{B237963E-B6BB-C2D3-C90A-F8E227C45DC5}" v="502" dt="2023-03-09T14:24:24.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9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3A0CAD-EAAF-4F92-8FBC-ABBAF3802967}"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3549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A0CAD-EAAF-4F92-8FBC-ABBAF3802967}"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71941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A0CAD-EAAF-4F92-8FBC-ABBAF3802967}"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45957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A0CAD-EAAF-4F92-8FBC-ABBAF3802967}"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264817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A0CAD-EAAF-4F92-8FBC-ABBAF3802967}"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40918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A0CAD-EAAF-4F92-8FBC-ABBAF3802967}"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354150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A0CAD-EAAF-4F92-8FBC-ABBAF3802967}" type="datetimeFigureOut">
              <a:rPr lang="en-GB" smtClean="0"/>
              <a:t>09/03/2023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232230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A0CAD-EAAF-4F92-8FBC-ABBAF3802967}" type="datetimeFigureOut">
              <a:rPr lang="en-GB" smtClean="0"/>
              <a:t>09/03/2023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85906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A0CAD-EAAF-4F92-8FBC-ABBAF3802967}" type="datetimeFigureOut">
              <a:rPr lang="en-GB" smtClean="0"/>
              <a:t>09/03/2023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29549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233A0CAD-EAAF-4F92-8FBC-ABBAF3802967}"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54678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233A0CAD-EAAF-4F92-8FBC-ABBAF3802967}"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69939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233A0CAD-EAAF-4F92-8FBC-ABBAF3802967}" type="datetimeFigureOut">
              <a:rPr lang="en-GB" smtClean="0"/>
              <a:t>09/03/2023</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514C3B1E-9491-4389-94C6-43740E603DB4}" type="slidenum">
              <a:rPr lang="en-GB" smtClean="0"/>
              <a:t>‹#›</a:t>
            </a:fld>
            <a:endParaRPr lang="en-GB"/>
          </a:p>
        </p:txBody>
      </p:sp>
    </p:spTree>
    <p:extLst>
      <p:ext uri="{BB962C8B-B14F-4D97-AF65-F5344CB8AC3E}">
        <p14:creationId xmlns:p14="http://schemas.microsoft.com/office/powerpoint/2010/main" val="4145854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10.png"/><Relationship Id="rId3" Type="http://schemas.microsoft.com/office/2007/relationships/hdphoto" Target="../media/hdphoto1.wdp"/><Relationship Id="rId21" Type="http://schemas.openxmlformats.org/officeDocument/2006/relationships/image" Target="../media/image13.png"/><Relationship Id="rId7" Type="http://schemas.microsoft.com/office/2007/relationships/hdphoto" Target="../media/hdphoto3.wdp"/><Relationship Id="rId12" Type="http://schemas.openxmlformats.org/officeDocument/2006/relationships/image" Target="../media/image6.png"/><Relationship Id="rId17" Type="http://schemas.microsoft.com/office/2007/relationships/hdphoto" Target="../media/hdphoto7.wdp"/><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6.wdp"/><Relationship Id="rId23" Type="http://schemas.openxmlformats.org/officeDocument/2006/relationships/image" Target="../media/image15.png"/><Relationship Id="rId10" Type="http://schemas.openxmlformats.org/officeDocument/2006/relationships/image" Target="../media/image5.png"/><Relationship Id="rId19" Type="http://schemas.openxmlformats.org/officeDocument/2006/relationships/image" Target="../media/image11.png"/><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8.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7F35338-0291-4829-B985-BA8F46F8E25E}"/>
              </a:ext>
            </a:extLst>
          </p:cNvPr>
          <p:cNvGrpSpPr/>
          <p:nvPr/>
        </p:nvGrpSpPr>
        <p:grpSpPr>
          <a:xfrm>
            <a:off x="159325" y="465379"/>
            <a:ext cx="29418757" cy="20146535"/>
            <a:chOff x="-488885" y="-241386"/>
            <a:chExt cx="30675219" cy="20941841"/>
          </a:xfrm>
        </p:grpSpPr>
        <p:sp>
          <p:nvSpPr>
            <p:cNvPr id="4" name="TextBox 3">
              <a:extLst>
                <a:ext uri="{FF2B5EF4-FFF2-40B4-BE49-F238E27FC236}">
                  <a16:creationId xmlns:a16="http://schemas.microsoft.com/office/drawing/2014/main" id="{BBA76031-15DD-4AC5-B350-F13B835FFBC7}"/>
                </a:ext>
              </a:extLst>
            </p:cNvPr>
            <p:cNvSpPr txBox="1"/>
            <p:nvPr/>
          </p:nvSpPr>
          <p:spPr>
            <a:xfrm>
              <a:off x="537145" y="-241386"/>
              <a:ext cx="29448077" cy="2159555"/>
            </a:xfrm>
            <a:prstGeom prst="rect">
              <a:avLst/>
            </a:prstGeom>
            <a:ln/>
          </p:spPr>
          <p:style>
            <a:lnRef idx="2">
              <a:schemeClr val="dk1"/>
            </a:lnRef>
            <a:fillRef idx="1">
              <a:schemeClr val="lt1"/>
            </a:fillRef>
            <a:effectRef idx="0">
              <a:schemeClr val="dk1"/>
            </a:effectRef>
            <a:fontRef idx="minor">
              <a:schemeClr val="dk1"/>
            </a:fontRef>
          </p:style>
          <p:txBody>
            <a:bodyPr wrap="square" lIns="91440" tIns="72000" rIns="91440" bIns="45720" rtlCol="0" anchor="t">
              <a:noAutofit/>
            </a:bodyPr>
            <a:lstStyle/>
            <a:p>
              <a:pPr algn="ctr">
                <a:lnSpc>
                  <a:spcPct val="150000"/>
                </a:lnSpc>
              </a:pPr>
              <a:r>
                <a:rPr lang="en-GB" sz="5400" b="1" dirty="0">
                  <a:latin typeface="Arial Nova"/>
                </a:rPr>
                <a:t>Modelling the Pathogenesis of Hailey-Hailey Disease</a:t>
              </a:r>
              <a:endParaRPr lang="en-GB" sz="5400" b="1" dirty="0">
                <a:latin typeface="Arial Nova" panose="020B0604020202020204" pitchFamily="34" charset="0"/>
              </a:endParaRPr>
            </a:p>
            <a:p>
              <a:pPr algn="ctr">
                <a:lnSpc>
                  <a:spcPct val="150000"/>
                </a:lnSpc>
              </a:pPr>
              <a:r>
                <a:rPr lang="en-GB" sz="2400" b="1" dirty="0">
                  <a:latin typeface="Arial Nova"/>
                </a:rPr>
                <a:t>Finley Webb, Jack Rich, Isabelle Murray</a:t>
              </a:r>
              <a:endParaRPr lang="en-GB" sz="2400" b="1" dirty="0">
                <a:latin typeface="Arial Nova" panose="020B0604020202020204" pitchFamily="34" charset="0"/>
              </a:endParaRPr>
            </a:p>
          </p:txBody>
        </p:sp>
        <p:sp>
          <p:nvSpPr>
            <p:cNvPr id="5" name="TextBox 4">
              <a:extLst>
                <a:ext uri="{FF2B5EF4-FFF2-40B4-BE49-F238E27FC236}">
                  <a16:creationId xmlns:a16="http://schemas.microsoft.com/office/drawing/2014/main" id="{B25FD72B-289E-4E99-9271-A1FE798FA9D9}"/>
                </a:ext>
              </a:extLst>
            </p:cNvPr>
            <p:cNvSpPr txBox="1"/>
            <p:nvPr/>
          </p:nvSpPr>
          <p:spPr>
            <a:xfrm>
              <a:off x="-488885" y="2365125"/>
              <a:ext cx="7548973" cy="6406186"/>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5400" dirty="0">
                  <a:latin typeface="Arial Nova" panose="020B0604020202020204" pitchFamily="34" charset="0"/>
                </a:rPr>
                <a:t> Introduction</a:t>
              </a:r>
              <a:endParaRPr lang="en-GB" sz="4800" dirty="0">
                <a:latin typeface="Arial Nova" panose="020B0604020202020204" pitchFamily="34" charset="0"/>
              </a:endParaRPr>
            </a:p>
          </p:txBody>
        </p:sp>
        <p:sp>
          <p:nvSpPr>
            <p:cNvPr id="6" name="TextBox 5">
              <a:extLst>
                <a:ext uri="{FF2B5EF4-FFF2-40B4-BE49-F238E27FC236}">
                  <a16:creationId xmlns:a16="http://schemas.microsoft.com/office/drawing/2014/main" id="{233E592B-2586-46E6-9E25-567D481A4DC0}"/>
                </a:ext>
              </a:extLst>
            </p:cNvPr>
            <p:cNvSpPr txBox="1"/>
            <p:nvPr/>
          </p:nvSpPr>
          <p:spPr>
            <a:xfrm>
              <a:off x="23656947" y="2385177"/>
              <a:ext cx="6529387" cy="11875486"/>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5400" dirty="0">
                  <a:latin typeface="Arial Nova" panose="020B0604020202020204" pitchFamily="34" charset="0"/>
                </a:rPr>
                <a:t>Discussion</a:t>
              </a:r>
            </a:p>
            <a:p>
              <a:endParaRPr lang="en-GB" sz="5400" dirty="0">
                <a:latin typeface="Arial Nova" panose="020B0604020202020204" pitchFamily="34" charset="0"/>
              </a:endParaRPr>
            </a:p>
          </p:txBody>
        </p:sp>
        <p:sp>
          <p:nvSpPr>
            <p:cNvPr id="8" name="TextBox 7">
              <a:extLst>
                <a:ext uri="{FF2B5EF4-FFF2-40B4-BE49-F238E27FC236}">
                  <a16:creationId xmlns:a16="http://schemas.microsoft.com/office/drawing/2014/main" id="{DFBED7DD-B30D-4CC1-976A-44EB39369CCA}"/>
                </a:ext>
              </a:extLst>
            </p:cNvPr>
            <p:cNvSpPr txBox="1"/>
            <p:nvPr/>
          </p:nvSpPr>
          <p:spPr>
            <a:xfrm>
              <a:off x="7331628" y="2405228"/>
              <a:ext cx="15910561" cy="18174911"/>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5400" dirty="0">
                  <a:latin typeface="Arial Nova" panose="020B0604020202020204" pitchFamily="34" charset="0"/>
                </a:rPr>
                <a:t>Results</a:t>
              </a:r>
              <a:endParaRPr lang="en-GB" dirty="0">
                <a:latin typeface="Arial Nova" panose="020B0604020202020204" pitchFamily="34" charset="0"/>
              </a:endParaRPr>
            </a:p>
          </p:txBody>
        </p:sp>
        <p:sp>
          <p:nvSpPr>
            <p:cNvPr id="10" name="TextBox 9">
              <a:extLst>
                <a:ext uri="{FF2B5EF4-FFF2-40B4-BE49-F238E27FC236}">
                  <a16:creationId xmlns:a16="http://schemas.microsoft.com/office/drawing/2014/main" id="{5BB69007-2949-41A1-85FA-93160F6B7816}"/>
                </a:ext>
              </a:extLst>
            </p:cNvPr>
            <p:cNvSpPr txBox="1"/>
            <p:nvPr/>
          </p:nvSpPr>
          <p:spPr>
            <a:xfrm>
              <a:off x="-488520" y="8978348"/>
              <a:ext cx="7532951" cy="4482827"/>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rtlCol="0" anchor="t">
              <a:noAutofit/>
            </a:bodyPr>
            <a:lstStyle/>
            <a:p>
              <a:r>
                <a:rPr lang="en-GB" sz="5400" dirty="0">
                  <a:latin typeface="Arial Nova"/>
                </a:rPr>
                <a:t> Methods</a:t>
              </a:r>
              <a:endParaRPr lang="en-US" dirty="0">
                <a:latin typeface="Arial Nova"/>
              </a:endParaRPr>
            </a:p>
          </p:txBody>
        </p:sp>
        <p:sp>
          <p:nvSpPr>
            <p:cNvPr id="11" name="TextBox 10">
              <a:extLst>
                <a:ext uri="{FF2B5EF4-FFF2-40B4-BE49-F238E27FC236}">
                  <a16:creationId xmlns:a16="http://schemas.microsoft.com/office/drawing/2014/main" id="{9ECB1DD6-BB18-4105-B180-5FF50FF128CB}"/>
                </a:ext>
              </a:extLst>
            </p:cNvPr>
            <p:cNvSpPr txBox="1"/>
            <p:nvPr/>
          </p:nvSpPr>
          <p:spPr>
            <a:xfrm>
              <a:off x="23566463" y="14703622"/>
              <a:ext cx="6539426" cy="5996833"/>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5400" dirty="0">
                  <a:latin typeface="Arial Nova" panose="020B0604020202020204" pitchFamily="34" charset="0"/>
                </a:rPr>
                <a:t> Acknowledgments</a:t>
              </a:r>
              <a:endParaRPr lang="en-GB" dirty="0"/>
            </a:p>
            <a:p>
              <a:r>
                <a:rPr lang="en-GB" sz="1200" dirty="0">
                  <a:latin typeface="Arial Nova" panose="020B0504020202020204" pitchFamily="34" charset="0"/>
                </a:rPr>
                <a:t>[1] </a:t>
              </a:r>
              <a:r>
                <a:rPr lang="en-GB" sz="1200" b="1" dirty="0">
                  <a:latin typeface="Arial Nova" panose="020B0504020202020204" pitchFamily="34" charset="0"/>
                </a:rPr>
                <a:t>Zang, J.-H., </a:t>
              </a:r>
              <a:r>
                <a:rPr lang="en-GB" sz="1200" b="1" dirty="0" err="1">
                  <a:latin typeface="Arial Nova" panose="020B0504020202020204" pitchFamily="34" charset="0"/>
                </a:rPr>
                <a:t>Cavet</a:t>
              </a:r>
              <a:r>
                <a:rPr lang="en-GB" sz="1200" b="1" dirty="0">
                  <a:latin typeface="Arial Nova" panose="020B0504020202020204" pitchFamily="34" charset="0"/>
                </a:rPr>
                <a:t>, G., Sabry, J. H., Wagner, P., </a:t>
              </a:r>
              <a:r>
                <a:rPr lang="en-GB" sz="1200" b="1" dirty="0" err="1">
                  <a:latin typeface="Arial Nova" panose="020B0504020202020204" pitchFamily="34" charset="0"/>
                </a:rPr>
                <a:t>Moores</a:t>
              </a:r>
              <a:r>
                <a:rPr lang="en-GB" sz="1200" b="1" dirty="0">
                  <a:latin typeface="Arial Nova" panose="020B0504020202020204" pitchFamily="34" charset="0"/>
                </a:rPr>
                <a:t>, S. L. and Spudich, J. A.</a:t>
              </a:r>
              <a:r>
                <a:rPr lang="en-GB" sz="1200" dirty="0">
                  <a:latin typeface="Arial Nova" panose="020B0504020202020204" pitchFamily="34" charset="0"/>
                </a:rPr>
                <a:t> (1997). On the Role of Myosin-II in Cytokinesis: Division of Dictyostelium Cells under Adhesive and </a:t>
              </a:r>
              <a:r>
                <a:rPr lang="en-GB" sz="1200" dirty="0" err="1">
                  <a:latin typeface="Arial Nova" panose="020B0504020202020204" pitchFamily="34" charset="0"/>
                </a:rPr>
                <a:t>Nonadhesive</a:t>
              </a:r>
              <a:r>
                <a:rPr lang="en-GB" sz="1200" dirty="0">
                  <a:latin typeface="Arial Nova" panose="020B0504020202020204" pitchFamily="34" charset="0"/>
                </a:rPr>
                <a:t> Conditions. </a:t>
              </a:r>
              <a:r>
                <a:rPr lang="en-GB" sz="1200" i="1" dirty="0" err="1">
                  <a:latin typeface="Arial Nova" panose="020B0504020202020204" pitchFamily="34" charset="0"/>
                </a:rPr>
                <a:t>MBoC</a:t>
              </a:r>
              <a:r>
                <a:rPr lang="en-GB" sz="1200" dirty="0">
                  <a:latin typeface="Arial Nova" panose="020B0504020202020204" pitchFamily="34" charset="0"/>
                </a:rPr>
                <a:t> </a:t>
              </a:r>
              <a:r>
                <a:rPr lang="en-GB" sz="1200" b="1" dirty="0">
                  <a:latin typeface="Arial Nova" panose="020B0504020202020204" pitchFamily="34" charset="0"/>
                </a:rPr>
                <a:t>8</a:t>
              </a:r>
              <a:r>
                <a:rPr lang="en-GB" sz="1200" dirty="0">
                  <a:latin typeface="Arial Nova" panose="020B0504020202020204" pitchFamily="34" charset="0"/>
                </a:rPr>
                <a:t>, 2617–2629</a:t>
              </a:r>
            </a:p>
            <a:p>
              <a:r>
                <a:rPr lang="en-GB" sz="1200" dirty="0">
                  <a:latin typeface="Arial Nova" panose="020B0504020202020204" pitchFamily="34" charset="0"/>
                </a:rPr>
                <a:t>[2]</a:t>
              </a:r>
              <a:r>
                <a:rPr lang="en-GB" sz="1200" b="1" dirty="0">
                  <a:latin typeface="Arial Nova" panose="020B0504020202020204" pitchFamily="34" charset="0"/>
                </a:rPr>
                <a:t> Pham, T. T., </a:t>
              </a:r>
              <a:r>
                <a:rPr lang="en-GB" sz="1200" b="1" dirty="0" err="1">
                  <a:latin typeface="Arial Nova" panose="020B0504020202020204" pitchFamily="34" charset="0"/>
                </a:rPr>
                <a:t>Monnard</a:t>
              </a:r>
              <a:r>
                <a:rPr lang="en-GB" sz="1200" b="1" dirty="0">
                  <a:latin typeface="Arial Nova" panose="020B0504020202020204" pitchFamily="34" charset="0"/>
                </a:rPr>
                <a:t>, A., </a:t>
              </a:r>
              <a:r>
                <a:rPr lang="en-GB" sz="1200" b="1" dirty="0" err="1">
                  <a:latin typeface="Arial Nova" panose="020B0504020202020204" pitchFamily="34" charset="0"/>
                </a:rPr>
                <a:t>Helenius</a:t>
              </a:r>
              <a:r>
                <a:rPr lang="en-GB" sz="1200" b="1" dirty="0">
                  <a:latin typeface="Arial Nova" panose="020B0504020202020204" pitchFamily="34" charset="0"/>
                </a:rPr>
                <a:t>, J., Lund, E., Lee, N., Müller, D. J. and </a:t>
              </a:r>
              <a:r>
                <a:rPr lang="en-GB" sz="1200" b="1" dirty="0" err="1">
                  <a:latin typeface="Arial Nova" panose="020B0504020202020204" pitchFamily="34" charset="0"/>
                </a:rPr>
                <a:t>Cabernard</a:t>
              </a:r>
              <a:r>
                <a:rPr lang="en-GB" sz="1200" b="1" dirty="0">
                  <a:latin typeface="Arial Nova" panose="020B0504020202020204" pitchFamily="34" charset="0"/>
                </a:rPr>
                <a:t>, C.</a:t>
              </a:r>
              <a:r>
                <a:rPr lang="en-GB" sz="1200" dirty="0">
                  <a:latin typeface="Arial Nova" panose="020B0504020202020204" pitchFamily="34" charset="0"/>
                </a:rPr>
                <a:t> (2019). Spatiotemporally Controlled Myosin </a:t>
              </a:r>
              <a:r>
                <a:rPr lang="en-GB" sz="1200" dirty="0" err="1">
                  <a:latin typeface="Arial Nova" panose="020B0504020202020204" pitchFamily="34" charset="0"/>
                </a:rPr>
                <a:t>Relocalization</a:t>
              </a:r>
              <a:r>
                <a:rPr lang="en-GB" sz="1200" dirty="0">
                  <a:latin typeface="Arial Nova" panose="020B0504020202020204" pitchFamily="34" charset="0"/>
                </a:rPr>
                <a:t> and Internal Pressure Generate Sibling Cell Size Asymmetry. </a:t>
              </a:r>
              <a:r>
                <a:rPr lang="en-GB" sz="1200" i="1" dirty="0" err="1">
                  <a:latin typeface="Arial Nova" panose="020B0504020202020204" pitchFamily="34" charset="0"/>
                </a:rPr>
                <a:t>iScience</a:t>
              </a:r>
              <a:r>
                <a:rPr lang="en-GB" sz="1200" dirty="0">
                  <a:latin typeface="Arial Nova" panose="020B0504020202020204" pitchFamily="34" charset="0"/>
                </a:rPr>
                <a:t> </a:t>
              </a:r>
              <a:r>
                <a:rPr lang="en-GB" sz="1200" b="1" dirty="0">
                  <a:latin typeface="Arial Nova" panose="020B0504020202020204" pitchFamily="34" charset="0"/>
                </a:rPr>
                <a:t>13</a:t>
              </a:r>
              <a:r>
                <a:rPr lang="en-GB" sz="1200" dirty="0">
                  <a:latin typeface="Arial Nova" panose="020B0504020202020204" pitchFamily="34" charset="0"/>
                </a:rPr>
                <a:t>, 9–19.</a:t>
              </a:r>
            </a:p>
            <a:p>
              <a:r>
                <a:rPr lang="en-GB" sz="1200" dirty="0">
                  <a:latin typeface="Arial Nova" panose="020B0504020202020204" pitchFamily="34" charset="0"/>
                </a:rPr>
                <a:t>[3]</a:t>
              </a:r>
              <a:r>
                <a:rPr lang="en-US" sz="1200" b="1" dirty="0">
                  <a:latin typeface="Arial Nova" panose="020B0504020202020204" pitchFamily="34" charset="0"/>
                </a:rPr>
                <a:t>Scarpa, E., </a:t>
              </a:r>
              <a:r>
                <a:rPr lang="en-US" sz="1200" b="1" dirty="0" err="1">
                  <a:latin typeface="Arial Nova" panose="020B0504020202020204" pitchFamily="34" charset="0"/>
                </a:rPr>
                <a:t>Finet</a:t>
              </a:r>
              <a:r>
                <a:rPr lang="en-US" sz="1200" b="1" dirty="0">
                  <a:latin typeface="Arial Nova" panose="020B0504020202020204" pitchFamily="34" charset="0"/>
                </a:rPr>
                <a:t>, C., Blanchard, G. B. and </a:t>
              </a:r>
              <a:r>
                <a:rPr lang="en-US" sz="1200" b="1" dirty="0" err="1">
                  <a:latin typeface="Arial Nova" panose="020B0504020202020204" pitchFamily="34" charset="0"/>
                </a:rPr>
                <a:t>Sanson</a:t>
              </a:r>
              <a:r>
                <a:rPr lang="en-US" sz="1200" b="1" dirty="0">
                  <a:latin typeface="Arial Nova" panose="020B0504020202020204" pitchFamily="34" charset="0"/>
                </a:rPr>
                <a:t>, B.</a:t>
              </a:r>
              <a:r>
                <a:rPr lang="en-US" sz="1200" dirty="0">
                  <a:latin typeface="Arial Nova" panose="020B0504020202020204" pitchFamily="34" charset="0"/>
                </a:rPr>
                <a:t> (2018). Actomyosin-Driven Tension at Compartmental Boundaries Orients Cell Division Independently of Cell Geometry In Vivo. </a:t>
              </a:r>
              <a:r>
                <a:rPr lang="en-US" sz="1200" i="1" dirty="0">
                  <a:latin typeface="Arial Nova" panose="020B0504020202020204" pitchFamily="34" charset="0"/>
                </a:rPr>
                <a:t>Dev Cell</a:t>
              </a:r>
              <a:r>
                <a:rPr lang="en-US" sz="1200" dirty="0">
                  <a:latin typeface="Arial Nova" panose="020B0504020202020204" pitchFamily="34" charset="0"/>
                </a:rPr>
                <a:t> </a:t>
              </a:r>
              <a:r>
                <a:rPr lang="en-US" sz="1200" b="1" dirty="0">
                  <a:latin typeface="Arial Nova" panose="020B0504020202020204" pitchFamily="34" charset="0"/>
                </a:rPr>
                <a:t>47</a:t>
              </a:r>
              <a:r>
                <a:rPr lang="en-US" sz="1200" dirty="0">
                  <a:latin typeface="Arial Nova" panose="020B0504020202020204" pitchFamily="34" charset="0"/>
                </a:rPr>
                <a:t>, 727-740.e6.</a:t>
              </a:r>
            </a:p>
            <a:p>
              <a:r>
                <a:rPr lang="en-US" sz="1200" dirty="0">
                  <a:latin typeface="Arial Nova" panose="020B0504020202020204" pitchFamily="34" charset="0"/>
                </a:rPr>
                <a:t>[4] </a:t>
              </a:r>
              <a:r>
                <a:rPr lang="en-US" sz="1200" b="1" dirty="0">
                  <a:latin typeface="Arial Nova" panose="020B0504020202020204" pitchFamily="34" charset="0"/>
                </a:rPr>
                <a:t>Sanchez-Corrales, Y, Blanchard G.B., </a:t>
              </a:r>
              <a:r>
                <a:rPr lang="en-US" sz="1200" b="1" dirty="0" err="1">
                  <a:latin typeface="Arial Nova" panose="020B0504020202020204" pitchFamily="34" charset="0"/>
                </a:rPr>
                <a:t>Röper</a:t>
              </a:r>
              <a:r>
                <a:rPr lang="en-US" sz="1200" b="1" dirty="0">
                  <a:latin typeface="Arial Nova" panose="020B0504020202020204" pitchFamily="34" charset="0"/>
                </a:rPr>
                <a:t>, K </a:t>
              </a:r>
              <a:r>
                <a:rPr lang="en-US" sz="1200" dirty="0">
                  <a:latin typeface="Arial Nova" panose="020B0504020202020204" pitchFamily="34" charset="0"/>
                </a:rPr>
                <a:t>(2018). Radially patterned cell </a:t>
              </a:r>
              <a:r>
                <a:rPr lang="en-US" sz="1200" dirty="0" err="1">
                  <a:latin typeface="Arial Nova" panose="020B0504020202020204" pitchFamily="34" charset="0"/>
                </a:rPr>
                <a:t>behaviours</a:t>
              </a:r>
              <a:r>
                <a:rPr lang="en-US" sz="1200" dirty="0">
                  <a:latin typeface="Arial Nova" panose="020B0504020202020204" pitchFamily="34" charset="0"/>
                </a:rPr>
                <a:t> during tube budding from an epithelium | </a:t>
              </a:r>
              <a:r>
                <a:rPr lang="en-US" sz="1200" dirty="0" err="1">
                  <a:latin typeface="Arial Nova" panose="020B0504020202020204" pitchFamily="34" charset="0"/>
                </a:rPr>
                <a:t>eLife</a:t>
              </a:r>
              <a:r>
                <a:rPr lang="en-US" sz="1200" dirty="0">
                  <a:latin typeface="Arial Nova" panose="020B0504020202020204" pitchFamily="34" charset="0"/>
                </a:rPr>
                <a:t>.</a:t>
              </a:r>
            </a:p>
            <a:p>
              <a:r>
                <a:rPr lang="en-US" sz="1200" dirty="0">
                  <a:latin typeface="Arial Nova" panose="020B0504020202020204" pitchFamily="34" charset="0"/>
                </a:rPr>
                <a:t>[5]</a:t>
              </a:r>
              <a:r>
                <a:rPr lang="en-US" sz="1200" b="1" dirty="0">
                  <a:latin typeface="Arial Nova" panose="020B0504020202020204" pitchFamily="34" charset="0"/>
                </a:rPr>
                <a:t> </a:t>
              </a:r>
              <a:r>
                <a:rPr lang="en-US" sz="1200" b="1" dirty="0" err="1">
                  <a:latin typeface="Arial Nova" panose="020B0504020202020204" pitchFamily="34" charset="0"/>
                </a:rPr>
                <a:t>Founounou</a:t>
              </a:r>
              <a:r>
                <a:rPr lang="en-US" sz="1200" b="1" dirty="0">
                  <a:latin typeface="Arial Nova" panose="020B0504020202020204" pitchFamily="34" charset="0"/>
                </a:rPr>
                <a:t>, N., </a:t>
              </a:r>
              <a:r>
                <a:rPr lang="en-US" sz="1200" b="1" dirty="0" err="1">
                  <a:latin typeface="Arial Nova" panose="020B0504020202020204" pitchFamily="34" charset="0"/>
                </a:rPr>
                <a:t>Loyer</a:t>
              </a:r>
              <a:r>
                <a:rPr lang="en-US" sz="1200" b="1" dirty="0">
                  <a:latin typeface="Arial Nova" panose="020B0504020202020204" pitchFamily="34" charset="0"/>
                </a:rPr>
                <a:t>, N. and Le Borgne, R.</a:t>
              </a:r>
              <a:r>
                <a:rPr lang="en-US" sz="1200" dirty="0">
                  <a:latin typeface="Arial Nova" panose="020B0504020202020204" pitchFamily="34" charset="0"/>
                </a:rPr>
                <a:t> (2013). </a:t>
              </a:r>
              <a:r>
                <a:rPr lang="en-US" sz="1200" dirty="0" err="1">
                  <a:latin typeface="Arial Nova" panose="020B0504020202020204" pitchFamily="34" charset="0"/>
                </a:rPr>
                <a:t>Septins</a:t>
              </a:r>
              <a:r>
                <a:rPr lang="en-US" sz="1200" dirty="0">
                  <a:latin typeface="Arial Nova" panose="020B0504020202020204" pitchFamily="34" charset="0"/>
                </a:rPr>
                <a:t> Regulate the Contractility of the Actomyosin Ring to Enable Adherens Junction Remodeling during Cytokinesis of Epithelial Cells. </a:t>
              </a:r>
              <a:r>
                <a:rPr lang="en-US" sz="1200" i="1" dirty="0">
                  <a:latin typeface="Arial Nova" panose="020B0504020202020204" pitchFamily="34" charset="0"/>
                </a:rPr>
                <a:t>Developmental Cell</a:t>
              </a:r>
              <a:r>
                <a:rPr lang="en-US" sz="1200" dirty="0">
                  <a:latin typeface="Arial Nova" panose="020B0504020202020204" pitchFamily="34" charset="0"/>
                </a:rPr>
                <a:t> </a:t>
              </a:r>
              <a:r>
                <a:rPr lang="en-US" sz="1200" b="1" dirty="0">
                  <a:latin typeface="Arial Nova" panose="020B0504020202020204" pitchFamily="34" charset="0"/>
                </a:rPr>
                <a:t>24</a:t>
              </a:r>
              <a:r>
                <a:rPr lang="en-US" sz="1200" dirty="0">
                  <a:latin typeface="Arial Nova" panose="020B0504020202020204" pitchFamily="34" charset="0"/>
                </a:rPr>
                <a:t>, 242–255.</a:t>
              </a:r>
            </a:p>
            <a:p>
              <a:r>
                <a:rPr lang="en-US" sz="1200" dirty="0">
                  <a:latin typeface="Arial Nova" panose="020B0504020202020204" pitchFamily="34" charset="0"/>
                </a:rPr>
                <a:t>[6] </a:t>
              </a:r>
              <a:r>
                <a:rPr lang="en-GB" sz="1200" b="1" dirty="0">
                  <a:latin typeface="Arial Nova" panose="020B0504020202020204" pitchFamily="34" charset="0"/>
                </a:rPr>
                <a:t>Uehara, R., </a:t>
              </a:r>
              <a:r>
                <a:rPr lang="en-GB" sz="1200" b="1" dirty="0" err="1">
                  <a:latin typeface="Arial Nova" panose="020B0504020202020204" pitchFamily="34" charset="0"/>
                </a:rPr>
                <a:t>Goshima</a:t>
              </a:r>
              <a:r>
                <a:rPr lang="en-GB" sz="1200" b="1" dirty="0">
                  <a:latin typeface="Arial Nova" panose="020B0504020202020204" pitchFamily="34" charset="0"/>
                </a:rPr>
                <a:t>, G., Mabuchi, I., Vale, R. D., Spudich, J. A. and </a:t>
              </a:r>
              <a:r>
                <a:rPr lang="en-GB" sz="1200" b="1" dirty="0" err="1">
                  <a:latin typeface="Arial Nova" panose="020B0504020202020204" pitchFamily="34" charset="0"/>
                </a:rPr>
                <a:t>Griffis</a:t>
              </a:r>
              <a:r>
                <a:rPr lang="en-GB" sz="1200" b="1" dirty="0">
                  <a:latin typeface="Arial Nova" panose="020B0504020202020204" pitchFamily="34" charset="0"/>
                </a:rPr>
                <a:t>, E. R.</a:t>
              </a:r>
              <a:r>
                <a:rPr lang="en-GB" sz="1200" dirty="0">
                  <a:latin typeface="Arial Nova" panose="020B0504020202020204" pitchFamily="34" charset="0"/>
                </a:rPr>
                <a:t> (2010). Determinants of Myosin II Cortical Localization during Cytokinesis. </a:t>
              </a:r>
              <a:r>
                <a:rPr lang="en-GB" sz="1200" i="1" dirty="0">
                  <a:latin typeface="Arial Nova" panose="020B0504020202020204" pitchFamily="34" charset="0"/>
                </a:rPr>
                <a:t>Current Biology</a:t>
              </a:r>
              <a:r>
                <a:rPr lang="en-GB" sz="1200" dirty="0">
                  <a:latin typeface="Arial Nova" panose="020B0504020202020204" pitchFamily="34" charset="0"/>
                </a:rPr>
                <a:t> </a:t>
              </a:r>
              <a:r>
                <a:rPr lang="en-GB" sz="1200" b="1" dirty="0">
                  <a:latin typeface="Arial Nova" panose="020B0504020202020204" pitchFamily="34" charset="0"/>
                </a:rPr>
                <a:t>20</a:t>
              </a:r>
              <a:r>
                <a:rPr lang="en-GB" sz="1200" dirty="0">
                  <a:latin typeface="Arial Nova" panose="020B0504020202020204" pitchFamily="34" charset="0"/>
                </a:rPr>
                <a:t>, 1080–1085.</a:t>
              </a:r>
            </a:p>
            <a:p>
              <a:r>
                <a:rPr lang="en-US" sz="1200" dirty="0">
                  <a:latin typeface="Arial Nova" panose="020B0504020202020204" pitchFamily="34" charset="0"/>
                </a:rPr>
                <a:t>[7] </a:t>
              </a:r>
              <a:r>
                <a:rPr lang="en-GB" sz="1200" b="1" dirty="0" err="1">
                  <a:latin typeface="Arial Nova" panose="020B0504020202020204" pitchFamily="34" charset="0"/>
                </a:rPr>
                <a:t>Chanet</a:t>
              </a:r>
              <a:r>
                <a:rPr lang="en-GB" sz="1200" b="1" dirty="0">
                  <a:latin typeface="Arial Nova" panose="020B0504020202020204" pitchFamily="34" charset="0"/>
                </a:rPr>
                <a:t>, S., Sharan, R., Khan, Z. and Martin, A. C.</a:t>
              </a:r>
              <a:r>
                <a:rPr lang="en-GB" sz="1200" dirty="0">
                  <a:latin typeface="Arial Nova" panose="020B0504020202020204" pitchFamily="34" charset="0"/>
                </a:rPr>
                <a:t> (2017). Myosin 2-Induced Mitotic Rounding Enables Columnar Epithelial Cells to Interpret Cortical Spindle Positioning Cues. </a:t>
              </a:r>
              <a:r>
                <a:rPr lang="en-GB" sz="1200" i="1" dirty="0">
                  <a:latin typeface="Arial Nova" panose="020B0504020202020204" pitchFamily="34" charset="0"/>
                </a:rPr>
                <a:t>Current Biology</a:t>
              </a:r>
              <a:r>
                <a:rPr lang="en-GB" sz="1200" dirty="0">
                  <a:latin typeface="Arial Nova" panose="020B0504020202020204" pitchFamily="34" charset="0"/>
                </a:rPr>
                <a:t> </a:t>
              </a:r>
              <a:r>
                <a:rPr lang="en-GB" sz="1200" b="1" dirty="0">
                  <a:latin typeface="Arial Nova" panose="020B0504020202020204" pitchFamily="34" charset="0"/>
                </a:rPr>
                <a:t>27</a:t>
              </a:r>
              <a:r>
                <a:rPr lang="en-GB" sz="1200" dirty="0">
                  <a:latin typeface="Arial Nova" panose="020B0504020202020204" pitchFamily="34" charset="0"/>
                </a:rPr>
                <a:t>, 3350-3358.e3.</a:t>
              </a:r>
            </a:p>
            <a:p>
              <a:r>
                <a:rPr lang="en-US" sz="1200" dirty="0">
                  <a:latin typeface="Arial Nova" panose="020B0504020202020204" pitchFamily="34" charset="0"/>
                </a:rPr>
                <a:t>[8] </a:t>
              </a:r>
              <a:r>
                <a:rPr lang="en-US" sz="1200" b="1" dirty="0">
                  <a:latin typeface="Arial Nova" panose="020B0504020202020204" pitchFamily="34" charset="0"/>
                </a:rPr>
                <a:t>Yu, H. H. and </a:t>
              </a:r>
              <a:r>
                <a:rPr lang="en-US" sz="1200" b="1" dirty="0" err="1">
                  <a:latin typeface="Arial Nova" panose="020B0504020202020204" pitchFamily="34" charset="0"/>
                </a:rPr>
                <a:t>Zallen</a:t>
              </a:r>
              <a:r>
                <a:rPr lang="en-US" sz="1200" b="1" dirty="0">
                  <a:latin typeface="Arial Nova" panose="020B0504020202020204" pitchFamily="34" charset="0"/>
                </a:rPr>
                <a:t>, J. A.</a:t>
              </a:r>
              <a:r>
                <a:rPr lang="en-US" sz="1200" dirty="0">
                  <a:latin typeface="Arial Nova" panose="020B0504020202020204" pitchFamily="34" charset="0"/>
                </a:rPr>
                <a:t> (2020). </a:t>
              </a:r>
              <a:r>
                <a:rPr lang="en-US" sz="1200" dirty="0" err="1">
                  <a:latin typeface="Arial Nova" panose="020B0504020202020204" pitchFamily="34" charset="0"/>
                </a:rPr>
                <a:t>Abl</a:t>
              </a:r>
              <a:r>
                <a:rPr lang="en-US" sz="1200" dirty="0">
                  <a:latin typeface="Arial Nova" panose="020B0504020202020204" pitchFamily="34" charset="0"/>
                </a:rPr>
                <a:t> and Canoe/</a:t>
              </a:r>
              <a:r>
                <a:rPr lang="en-US" sz="1200" dirty="0" err="1">
                  <a:latin typeface="Arial Nova" panose="020B0504020202020204" pitchFamily="34" charset="0"/>
                </a:rPr>
                <a:t>Afadin</a:t>
              </a:r>
              <a:r>
                <a:rPr lang="en-US" sz="1200" dirty="0">
                  <a:latin typeface="Arial Nova" panose="020B0504020202020204" pitchFamily="34" charset="0"/>
                </a:rPr>
                <a:t> mediate mechanotransduction at tricellular junctions. </a:t>
              </a:r>
              <a:r>
                <a:rPr lang="en-US" sz="1200" i="1" dirty="0">
                  <a:latin typeface="Arial Nova" panose="020B0504020202020204" pitchFamily="34" charset="0"/>
                </a:rPr>
                <a:t>Science</a:t>
              </a:r>
              <a:r>
                <a:rPr lang="en-US" sz="1200" dirty="0">
                  <a:latin typeface="Arial Nova" panose="020B0504020202020204" pitchFamily="34" charset="0"/>
                </a:rPr>
                <a:t> </a:t>
              </a:r>
              <a:r>
                <a:rPr lang="en-US" sz="1200" b="1" dirty="0">
                  <a:latin typeface="Arial Nova" panose="020B0504020202020204" pitchFamily="34" charset="0"/>
                </a:rPr>
                <a:t>370</a:t>
              </a:r>
              <a:r>
                <a:rPr lang="en-US" sz="1200" dirty="0">
                  <a:latin typeface="Arial Nova" panose="020B0504020202020204" pitchFamily="34" charset="0"/>
                </a:rPr>
                <a:t>, eaba5528.</a:t>
              </a:r>
            </a:p>
            <a:p>
              <a:endParaRPr lang="en-GB" sz="1200" dirty="0">
                <a:latin typeface="Arial Nova" panose="020B0504020202020204" pitchFamily="34" charset="0"/>
              </a:endParaRPr>
            </a:p>
            <a:p>
              <a:r>
                <a:rPr lang="en-US" sz="1400" dirty="0">
                  <a:latin typeface="Arial Nova" panose="020B0504020202020204" pitchFamily="34" charset="0"/>
                </a:rPr>
                <a:t>Thanks to Dr. Guy Blanchard for extensive help in developing analysis pathways, Jenny Evans and Dr. Elena Scarpa for creation of original </a:t>
              </a:r>
              <a:r>
                <a:rPr lang="en-US" sz="1400" i="1" dirty="0">
                  <a:latin typeface="Arial Nova" panose="020B0504020202020204" pitchFamily="34" charset="0"/>
                </a:rPr>
                <a:t>in vivo </a:t>
              </a:r>
              <a:r>
                <a:rPr lang="en-US" sz="1400" dirty="0">
                  <a:latin typeface="Arial Nova" panose="020B0504020202020204" pitchFamily="34" charset="0"/>
                </a:rPr>
                <a:t>fluorescence time-lapses, and to the </a:t>
              </a:r>
              <a:r>
                <a:rPr lang="en-US" sz="1400" dirty="0" err="1">
                  <a:latin typeface="Arial Nova" panose="020B0504020202020204" pitchFamily="34" charset="0"/>
                </a:rPr>
                <a:t>Wellcome</a:t>
              </a:r>
              <a:r>
                <a:rPr lang="en-US" sz="1400" dirty="0">
                  <a:latin typeface="Arial Nova" panose="020B0504020202020204" pitchFamily="34" charset="0"/>
                </a:rPr>
                <a:t> Trust for funding the project.</a:t>
              </a:r>
            </a:p>
            <a:p>
              <a:endParaRPr lang="en-GB" dirty="0"/>
            </a:p>
            <a:p>
              <a:endParaRPr lang="en-GB" dirty="0">
                <a:latin typeface="Arial Nova" panose="020B0604020202020204" pitchFamily="34" charset="0"/>
              </a:endParaRPr>
            </a:p>
          </p:txBody>
        </p:sp>
      </p:grpSp>
      <p:grpSp>
        <p:nvGrpSpPr>
          <p:cNvPr id="45" name="Group 44">
            <a:extLst>
              <a:ext uri="{FF2B5EF4-FFF2-40B4-BE49-F238E27FC236}">
                <a16:creationId xmlns:a16="http://schemas.microsoft.com/office/drawing/2014/main" id="{BF339C57-616C-48C7-98A4-3CF4DEF352E2}"/>
              </a:ext>
            </a:extLst>
          </p:cNvPr>
          <p:cNvGrpSpPr/>
          <p:nvPr/>
        </p:nvGrpSpPr>
        <p:grpSpPr>
          <a:xfrm>
            <a:off x="14097895" y="13938519"/>
            <a:ext cx="5049802" cy="6396054"/>
            <a:chOff x="17355091" y="13557943"/>
            <a:chExt cx="5049802" cy="6396054"/>
          </a:xfrm>
        </p:grpSpPr>
        <p:sp>
          <p:nvSpPr>
            <p:cNvPr id="26" name="TextBox 25">
              <a:extLst>
                <a:ext uri="{FF2B5EF4-FFF2-40B4-BE49-F238E27FC236}">
                  <a16:creationId xmlns:a16="http://schemas.microsoft.com/office/drawing/2014/main" id="{A35CB1E7-C7A5-4DB5-B1B5-EE73266B71C2}"/>
                </a:ext>
              </a:extLst>
            </p:cNvPr>
            <p:cNvSpPr txBox="1"/>
            <p:nvPr/>
          </p:nvSpPr>
          <p:spPr>
            <a:xfrm>
              <a:off x="20014657" y="13562156"/>
              <a:ext cx="1214126" cy="276999"/>
            </a:xfrm>
            <a:prstGeom prst="rect">
              <a:avLst/>
            </a:prstGeom>
            <a:noFill/>
          </p:spPr>
          <p:txBody>
            <a:bodyPr wrap="square" rtlCol="0">
              <a:spAutoFit/>
            </a:bodyPr>
            <a:lstStyle/>
            <a:p>
              <a:r>
                <a:rPr lang="en-GB" sz="1200" dirty="0">
                  <a:latin typeface="Arial Nova" panose="020B0604020202020204" pitchFamily="34" charset="0"/>
                </a:rPr>
                <a:t>XZ (Side-On)</a:t>
              </a:r>
            </a:p>
          </p:txBody>
        </p:sp>
        <p:sp>
          <p:nvSpPr>
            <p:cNvPr id="27" name="TextBox 26">
              <a:extLst>
                <a:ext uri="{FF2B5EF4-FFF2-40B4-BE49-F238E27FC236}">
                  <a16:creationId xmlns:a16="http://schemas.microsoft.com/office/drawing/2014/main" id="{9D3776F3-37C1-4DDE-9AAC-052DE0AD07C5}"/>
                </a:ext>
              </a:extLst>
            </p:cNvPr>
            <p:cNvSpPr txBox="1"/>
            <p:nvPr/>
          </p:nvSpPr>
          <p:spPr>
            <a:xfrm>
              <a:off x="18706246" y="13562156"/>
              <a:ext cx="1340511" cy="276999"/>
            </a:xfrm>
            <a:prstGeom prst="rect">
              <a:avLst/>
            </a:prstGeom>
            <a:noFill/>
          </p:spPr>
          <p:txBody>
            <a:bodyPr wrap="square" rtlCol="0">
              <a:spAutoFit/>
            </a:bodyPr>
            <a:lstStyle/>
            <a:p>
              <a:r>
                <a:rPr lang="en-GB" sz="1200" dirty="0">
                  <a:latin typeface="Arial Nova" panose="020B0604020202020204" pitchFamily="34" charset="0"/>
                </a:rPr>
                <a:t>XY (Top-Down)</a:t>
              </a:r>
            </a:p>
          </p:txBody>
        </p:sp>
        <p:sp>
          <p:nvSpPr>
            <p:cNvPr id="28" name="TextBox 27">
              <a:extLst>
                <a:ext uri="{FF2B5EF4-FFF2-40B4-BE49-F238E27FC236}">
                  <a16:creationId xmlns:a16="http://schemas.microsoft.com/office/drawing/2014/main" id="{19B7A6E4-539C-4A0F-B9D7-935B29545E4A}"/>
                </a:ext>
              </a:extLst>
            </p:cNvPr>
            <p:cNvSpPr txBox="1"/>
            <p:nvPr/>
          </p:nvSpPr>
          <p:spPr>
            <a:xfrm>
              <a:off x="21124874" y="13557943"/>
              <a:ext cx="1214126" cy="276999"/>
            </a:xfrm>
            <a:prstGeom prst="rect">
              <a:avLst/>
            </a:prstGeom>
            <a:noFill/>
          </p:spPr>
          <p:txBody>
            <a:bodyPr wrap="square" rtlCol="0">
              <a:spAutoFit/>
            </a:bodyPr>
            <a:lstStyle/>
            <a:p>
              <a:r>
                <a:rPr lang="en-GB" sz="1200" dirty="0">
                  <a:latin typeface="Arial Nova" panose="020B0604020202020204" pitchFamily="34" charset="0"/>
                </a:rPr>
                <a:t>YZ (Front-On)</a:t>
              </a:r>
            </a:p>
          </p:txBody>
        </p:sp>
        <p:sp>
          <p:nvSpPr>
            <p:cNvPr id="30" name="TextBox 29">
              <a:extLst>
                <a:ext uri="{FF2B5EF4-FFF2-40B4-BE49-F238E27FC236}">
                  <a16:creationId xmlns:a16="http://schemas.microsoft.com/office/drawing/2014/main" id="{C9973606-14CD-406F-B49F-D7AB7C8C1257}"/>
                </a:ext>
              </a:extLst>
            </p:cNvPr>
            <p:cNvSpPr txBox="1"/>
            <p:nvPr/>
          </p:nvSpPr>
          <p:spPr>
            <a:xfrm>
              <a:off x="17355091" y="13562019"/>
              <a:ext cx="1449792" cy="584775"/>
            </a:xfrm>
            <a:prstGeom prst="rect">
              <a:avLst/>
            </a:prstGeom>
            <a:noFill/>
          </p:spPr>
          <p:txBody>
            <a:bodyPr wrap="square" rtlCol="0">
              <a:spAutoFit/>
            </a:bodyPr>
            <a:lstStyle/>
            <a:p>
              <a:r>
                <a:rPr lang="en-GB" sz="1600" dirty="0">
                  <a:latin typeface="Arial Nova" panose="020B0604020202020204" pitchFamily="34" charset="0"/>
                </a:rPr>
                <a:t>Time to Cytokinesis</a:t>
              </a:r>
            </a:p>
          </p:txBody>
        </p:sp>
        <p:sp>
          <p:nvSpPr>
            <p:cNvPr id="31" name="TextBox 30">
              <a:extLst>
                <a:ext uri="{FF2B5EF4-FFF2-40B4-BE49-F238E27FC236}">
                  <a16:creationId xmlns:a16="http://schemas.microsoft.com/office/drawing/2014/main" id="{A2406424-5654-4E9C-8CF1-E3A3106AD496}"/>
                </a:ext>
              </a:extLst>
            </p:cNvPr>
            <p:cNvSpPr txBox="1"/>
            <p:nvPr/>
          </p:nvSpPr>
          <p:spPr>
            <a:xfrm>
              <a:off x="17602194" y="14300200"/>
              <a:ext cx="1214126" cy="369332"/>
            </a:xfrm>
            <a:prstGeom prst="rect">
              <a:avLst/>
            </a:prstGeom>
            <a:noFill/>
          </p:spPr>
          <p:txBody>
            <a:bodyPr wrap="square" rtlCol="0">
              <a:spAutoFit/>
            </a:bodyPr>
            <a:lstStyle/>
            <a:p>
              <a:r>
                <a:rPr lang="en-GB">
                  <a:latin typeface="Arial Nova" panose="020B0604020202020204" pitchFamily="34" charset="0"/>
                </a:rPr>
                <a:t>-12 min</a:t>
              </a:r>
            </a:p>
          </p:txBody>
        </p:sp>
        <p:grpSp>
          <p:nvGrpSpPr>
            <p:cNvPr id="38" name="Group 37">
              <a:extLst>
                <a:ext uri="{FF2B5EF4-FFF2-40B4-BE49-F238E27FC236}">
                  <a16:creationId xmlns:a16="http://schemas.microsoft.com/office/drawing/2014/main" id="{1BB172E7-B085-4A0F-A93F-6205DAA74324}"/>
                </a:ext>
              </a:extLst>
            </p:cNvPr>
            <p:cNvGrpSpPr/>
            <p:nvPr/>
          </p:nvGrpSpPr>
          <p:grpSpPr>
            <a:xfrm>
              <a:off x="18585449" y="13861139"/>
              <a:ext cx="3819444" cy="6092858"/>
              <a:chOff x="10031999" y="13600789"/>
              <a:chExt cx="3819444" cy="6092858"/>
            </a:xfrm>
          </p:grpSpPr>
          <p:pic>
            <p:nvPicPr>
              <p:cNvPr id="36" name="Image" descr="Image">
                <a:extLst>
                  <a:ext uri="{FF2B5EF4-FFF2-40B4-BE49-F238E27FC236}">
                    <a16:creationId xmlns:a16="http://schemas.microsoft.com/office/drawing/2014/main" id="{065B6B47-F5AF-4981-9F92-CA24AAB364F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0065510" y="18321613"/>
                <a:ext cx="3785933" cy="1372034"/>
              </a:xfrm>
              <a:prstGeom prst="rect">
                <a:avLst/>
              </a:prstGeom>
              <a:ln w="12700">
                <a:miter lim="400000"/>
              </a:ln>
            </p:spPr>
          </p:pic>
          <p:pic>
            <p:nvPicPr>
              <p:cNvPr id="35" name="Image" descr="Image">
                <a:extLst>
                  <a:ext uri="{FF2B5EF4-FFF2-40B4-BE49-F238E27FC236}">
                    <a16:creationId xmlns:a16="http://schemas.microsoft.com/office/drawing/2014/main" id="{7B88239C-705E-453C-88B5-E17CB7DB655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10036160" y="17150762"/>
                <a:ext cx="3807945" cy="1357360"/>
              </a:xfrm>
              <a:prstGeom prst="rect">
                <a:avLst/>
              </a:prstGeom>
              <a:ln w="12700">
                <a:miter lim="400000"/>
              </a:ln>
            </p:spPr>
          </p:pic>
          <p:pic>
            <p:nvPicPr>
              <p:cNvPr id="34" name="Image" descr="Image">
                <a:extLst>
                  <a:ext uri="{FF2B5EF4-FFF2-40B4-BE49-F238E27FC236}">
                    <a16:creationId xmlns:a16="http://schemas.microsoft.com/office/drawing/2014/main" id="{DC906D36-4C1B-4945-B7FD-54CA6A5F022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0042580" y="15965237"/>
                <a:ext cx="3807945" cy="1350023"/>
              </a:xfrm>
              <a:prstGeom prst="rect">
                <a:avLst/>
              </a:prstGeom>
              <a:ln w="12700">
                <a:miter lim="400000"/>
              </a:ln>
            </p:spPr>
          </p:pic>
          <p:pic>
            <p:nvPicPr>
              <p:cNvPr id="33" name="Image" descr="Image">
                <a:extLst>
                  <a:ext uri="{FF2B5EF4-FFF2-40B4-BE49-F238E27FC236}">
                    <a16:creationId xmlns:a16="http://schemas.microsoft.com/office/drawing/2014/main" id="{6F86077E-8931-4BBF-B9B7-5CF7ADC190AD}"/>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Lst>
              </a:blip>
              <a:stretch>
                <a:fillRect/>
              </a:stretch>
            </p:blipFill>
            <p:spPr>
              <a:xfrm>
                <a:off x="10033479" y="14729902"/>
                <a:ext cx="3793269" cy="1364697"/>
              </a:xfrm>
              <a:prstGeom prst="rect">
                <a:avLst/>
              </a:prstGeom>
              <a:ln w="12700">
                <a:miter lim="400000"/>
              </a:ln>
            </p:spPr>
          </p:pic>
          <p:pic>
            <p:nvPicPr>
              <p:cNvPr id="32" name="Image" descr="Image">
                <a:extLst>
                  <a:ext uri="{FF2B5EF4-FFF2-40B4-BE49-F238E27FC236}">
                    <a16:creationId xmlns:a16="http://schemas.microsoft.com/office/drawing/2014/main" id="{A8B1A006-FC17-45BC-80F3-BBBEC68B19D3}"/>
                  </a:ext>
                </a:extLst>
              </p:cNvPr>
              <p:cNvPicPr>
                <a:picLocks noChangeAspect="1"/>
              </p:cNvPicPr>
              <p:nvPr/>
            </p:nvPicPr>
            <p:blipFill rotWithShape="1">
              <a:blip r:embed="rId10">
                <a:extLst>
                  <a:ext uri="{BEBA8EAE-BF5A-486C-A8C5-ECC9F3942E4B}">
                    <a14:imgProps xmlns:a14="http://schemas.microsoft.com/office/drawing/2010/main">
                      <a14:imgLayer r:embed="rId11">
                        <a14:imgEffect>
                          <a14:brightnessContrast bright="20000" contrast="40000"/>
                        </a14:imgEffect>
                      </a14:imgLayer>
                    </a14:imgProps>
                  </a:ext>
                </a:extLst>
              </a:blip>
              <a:srcRect t="7856"/>
              <a:stretch/>
            </p:blipFill>
            <p:spPr>
              <a:xfrm>
                <a:off x="10031999" y="13600789"/>
                <a:ext cx="3815281" cy="1264252"/>
              </a:xfrm>
              <a:prstGeom prst="rect">
                <a:avLst/>
              </a:prstGeom>
              <a:ln w="12700">
                <a:miter lim="400000"/>
              </a:ln>
            </p:spPr>
          </p:pic>
        </p:grpSp>
        <p:sp>
          <p:nvSpPr>
            <p:cNvPr id="39" name="TextBox 38">
              <a:extLst>
                <a:ext uri="{FF2B5EF4-FFF2-40B4-BE49-F238E27FC236}">
                  <a16:creationId xmlns:a16="http://schemas.microsoft.com/office/drawing/2014/main" id="{CB82C17B-53C7-41B7-8FC2-A838AEE6DABB}"/>
                </a:ext>
              </a:extLst>
            </p:cNvPr>
            <p:cNvSpPr txBox="1"/>
            <p:nvPr/>
          </p:nvSpPr>
          <p:spPr>
            <a:xfrm>
              <a:off x="17754594" y="15455900"/>
              <a:ext cx="1214126" cy="369332"/>
            </a:xfrm>
            <a:prstGeom prst="rect">
              <a:avLst/>
            </a:prstGeom>
            <a:noFill/>
          </p:spPr>
          <p:txBody>
            <a:bodyPr wrap="square" rtlCol="0">
              <a:spAutoFit/>
            </a:bodyPr>
            <a:lstStyle/>
            <a:p>
              <a:r>
                <a:rPr lang="en-GB">
                  <a:latin typeface="Arial Nova" panose="020B0604020202020204" pitchFamily="34" charset="0"/>
                </a:rPr>
                <a:t>-9 min</a:t>
              </a:r>
            </a:p>
          </p:txBody>
        </p:sp>
        <p:sp>
          <p:nvSpPr>
            <p:cNvPr id="40" name="TextBox 39">
              <a:extLst>
                <a:ext uri="{FF2B5EF4-FFF2-40B4-BE49-F238E27FC236}">
                  <a16:creationId xmlns:a16="http://schemas.microsoft.com/office/drawing/2014/main" id="{B0564C78-E73E-4F4D-A74A-6FB84F631FDE}"/>
                </a:ext>
              </a:extLst>
            </p:cNvPr>
            <p:cNvSpPr txBox="1"/>
            <p:nvPr/>
          </p:nvSpPr>
          <p:spPr>
            <a:xfrm>
              <a:off x="17754594" y="16706850"/>
              <a:ext cx="1214126" cy="369332"/>
            </a:xfrm>
            <a:prstGeom prst="rect">
              <a:avLst/>
            </a:prstGeom>
            <a:noFill/>
          </p:spPr>
          <p:txBody>
            <a:bodyPr wrap="square" rtlCol="0">
              <a:spAutoFit/>
            </a:bodyPr>
            <a:lstStyle/>
            <a:p>
              <a:r>
                <a:rPr lang="en-GB">
                  <a:latin typeface="Arial Nova" panose="020B0604020202020204" pitchFamily="34" charset="0"/>
                </a:rPr>
                <a:t>-6 min</a:t>
              </a:r>
            </a:p>
          </p:txBody>
        </p:sp>
        <p:sp>
          <p:nvSpPr>
            <p:cNvPr id="41" name="TextBox 40">
              <a:extLst>
                <a:ext uri="{FF2B5EF4-FFF2-40B4-BE49-F238E27FC236}">
                  <a16:creationId xmlns:a16="http://schemas.microsoft.com/office/drawing/2014/main" id="{C9E7046E-B2AF-46BF-BF36-D2A658C3D310}"/>
                </a:ext>
              </a:extLst>
            </p:cNvPr>
            <p:cNvSpPr txBox="1"/>
            <p:nvPr/>
          </p:nvSpPr>
          <p:spPr>
            <a:xfrm>
              <a:off x="17722844" y="17976850"/>
              <a:ext cx="1214126" cy="369332"/>
            </a:xfrm>
            <a:prstGeom prst="rect">
              <a:avLst/>
            </a:prstGeom>
            <a:noFill/>
          </p:spPr>
          <p:txBody>
            <a:bodyPr wrap="square" rtlCol="0">
              <a:spAutoFit/>
            </a:bodyPr>
            <a:lstStyle/>
            <a:p>
              <a:r>
                <a:rPr lang="en-GB">
                  <a:latin typeface="Arial Nova" panose="020B0604020202020204" pitchFamily="34" charset="0"/>
                </a:rPr>
                <a:t>-3 min</a:t>
              </a:r>
            </a:p>
          </p:txBody>
        </p:sp>
        <p:sp>
          <p:nvSpPr>
            <p:cNvPr id="42" name="TextBox 41">
              <a:extLst>
                <a:ext uri="{FF2B5EF4-FFF2-40B4-BE49-F238E27FC236}">
                  <a16:creationId xmlns:a16="http://schemas.microsoft.com/office/drawing/2014/main" id="{53FCBF8B-9F58-4222-9340-975994D6AD5F}"/>
                </a:ext>
              </a:extLst>
            </p:cNvPr>
            <p:cNvSpPr txBox="1"/>
            <p:nvPr/>
          </p:nvSpPr>
          <p:spPr>
            <a:xfrm>
              <a:off x="17830794" y="19183350"/>
              <a:ext cx="1214126" cy="369332"/>
            </a:xfrm>
            <a:prstGeom prst="rect">
              <a:avLst/>
            </a:prstGeom>
            <a:noFill/>
          </p:spPr>
          <p:txBody>
            <a:bodyPr wrap="square" rtlCol="0">
              <a:spAutoFit/>
            </a:bodyPr>
            <a:lstStyle/>
            <a:p>
              <a:r>
                <a:rPr lang="en-GB">
                  <a:latin typeface="Arial Nova" panose="020B0604020202020204" pitchFamily="34" charset="0"/>
                </a:rPr>
                <a:t>0 min</a:t>
              </a:r>
            </a:p>
          </p:txBody>
        </p:sp>
        <p:sp>
          <p:nvSpPr>
            <p:cNvPr id="43" name="Rectangle 42">
              <a:extLst>
                <a:ext uri="{FF2B5EF4-FFF2-40B4-BE49-F238E27FC236}">
                  <a16:creationId xmlns:a16="http://schemas.microsoft.com/office/drawing/2014/main" id="{400027D4-CFF0-41D6-9213-684E5B45C1C2}"/>
                </a:ext>
              </a:extLst>
            </p:cNvPr>
            <p:cNvSpPr/>
            <p:nvPr/>
          </p:nvSpPr>
          <p:spPr>
            <a:xfrm rot="5400000">
              <a:off x="21979013" y="19497160"/>
              <a:ext cx="45719" cy="51714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ova" panose="020B0604020202020204" pitchFamily="34" charset="0"/>
              </a:endParaRPr>
            </a:p>
          </p:txBody>
        </p:sp>
        <p:sp>
          <p:nvSpPr>
            <p:cNvPr id="44" name="TextBox 43">
              <a:extLst>
                <a:ext uri="{FF2B5EF4-FFF2-40B4-BE49-F238E27FC236}">
                  <a16:creationId xmlns:a16="http://schemas.microsoft.com/office/drawing/2014/main" id="{BBB32D47-B10E-42FE-B873-A1EF7F14F182}"/>
                </a:ext>
              </a:extLst>
            </p:cNvPr>
            <p:cNvSpPr txBox="1"/>
            <p:nvPr/>
          </p:nvSpPr>
          <p:spPr>
            <a:xfrm>
              <a:off x="21190353" y="19613465"/>
              <a:ext cx="789493" cy="276999"/>
            </a:xfrm>
            <a:prstGeom prst="rect">
              <a:avLst/>
            </a:prstGeom>
            <a:noFill/>
          </p:spPr>
          <p:txBody>
            <a:bodyPr wrap="square" rtlCol="0">
              <a:spAutoFit/>
            </a:bodyPr>
            <a:lstStyle/>
            <a:p>
              <a:r>
                <a:rPr lang="en-GB" sz="1200" dirty="0">
                  <a:solidFill>
                    <a:schemeClr val="bg2"/>
                  </a:solidFill>
                  <a:latin typeface="Arial Nova" panose="020B0604020202020204" pitchFamily="34" charset="0"/>
                </a:rPr>
                <a:t>10μm</a:t>
              </a:r>
            </a:p>
          </p:txBody>
        </p:sp>
      </p:grpSp>
      <p:sp>
        <p:nvSpPr>
          <p:cNvPr id="186" name="TextBox 185">
            <a:extLst>
              <a:ext uri="{FF2B5EF4-FFF2-40B4-BE49-F238E27FC236}">
                <a16:creationId xmlns:a16="http://schemas.microsoft.com/office/drawing/2014/main" id="{0D9064B5-0669-4E89-9608-3D72D7578308}"/>
              </a:ext>
            </a:extLst>
          </p:cNvPr>
          <p:cNvSpPr txBox="1"/>
          <p:nvPr/>
        </p:nvSpPr>
        <p:spPr>
          <a:xfrm>
            <a:off x="268210" y="4072710"/>
            <a:ext cx="6992170" cy="5016758"/>
          </a:xfrm>
          <a:prstGeom prst="rect">
            <a:avLst/>
          </a:prstGeom>
          <a:noFill/>
        </p:spPr>
        <p:txBody>
          <a:bodyPr wrap="square" lIns="91440" tIns="45720" rIns="91440" bIns="45720" rtlCol="0" anchor="t">
            <a:spAutoFit/>
          </a:bodyPr>
          <a:lstStyle/>
          <a:p>
            <a:pPr>
              <a:buChar char="•"/>
            </a:pPr>
            <a:r>
              <a:rPr lang="en-GB" sz="2000" dirty="0"/>
              <a:t>Hailey-Hailey Disease (HHD) is a rare genetic disease that causes blisters to form on the skin.</a:t>
            </a:r>
            <a:endParaRPr lang="en-GB" sz="2000" dirty="0">
              <a:cs typeface="Calibri"/>
            </a:endParaRPr>
          </a:p>
          <a:p>
            <a:pPr>
              <a:buChar char="•"/>
            </a:pPr>
            <a:r>
              <a:rPr lang="en-GB" sz="2000" dirty="0"/>
              <a:t>The disease is autosomal dominant and is caused by a mutation on the ATP2C1 gene which encodes the SPCA1 protein. This protein is a Ca2+ transporter that sequesters Ca2+ in the Golgi and is highly expressed in the skin.</a:t>
            </a:r>
            <a:endParaRPr lang="en-GB" sz="2000" dirty="0">
              <a:cs typeface="Calibri"/>
            </a:endParaRPr>
          </a:p>
          <a:p>
            <a:pPr>
              <a:buChar char="•"/>
            </a:pPr>
            <a:r>
              <a:rPr lang="en-GB" sz="2000" dirty="0"/>
              <a:t>It is currently unknown how this mutations leads to skin blistering. </a:t>
            </a:r>
            <a:endParaRPr lang="en-GB" sz="2000" dirty="0">
              <a:cs typeface="Calibri"/>
            </a:endParaRPr>
          </a:p>
          <a:p>
            <a:pPr>
              <a:buChar char="•"/>
            </a:pPr>
            <a:r>
              <a:rPr lang="en-GB" sz="2000" dirty="0"/>
              <a:t>We chose to focus on the hypothesis that blistering is caused by an imbalance in proliferation and differentiation in keratinocytes.</a:t>
            </a:r>
            <a:endParaRPr lang="en-GB" sz="2000" dirty="0">
              <a:cs typeface="Calibri"/>
            </a:endParaRPr>
          </a:p>
          <a:p>
            <a:pPr>
              <a:buChar char="•"/>
            </a:pPr>
            <a:r>
              <a:rPr lang="en-GB" sz="2000" dirty="0"/>
              <a:t>We began by creating a Boolean model in BMA to determine whether the mutation in HHD would lead to an imbalance in proliferation and differentiation. The impact of this imbalance on the number of keratinocytes was modelled stochastically and this was used to inform a PDE model of tissue development in the skin. </a:t>
            </a:r>
            <a:endParaRPr lang="en-GB" dirty="0">
              <a:latin typeface="Arial Nova" panose="020B0604020202020204" pitchFamily="34" charset="0"/>
            </a:endParaRPr>
          </a:p>
        </p:txBody>
      </p:sp>
      <p:sp>
        <p:nvSpPr>
          <p:cNvPr id="190" name="TextBox 189">
            <a:extLst>
              <a:ext uri="{FF2B5EF4-FFF2-40B4-BE49-F238E27FC236}">
                <a16:creationId xmlns:a16="http://schemas.microsoft.com/office/drawing/2014/main" id="{E78E9850-5046-4AE1-BE46-0D0BA0EF4D9C}"/>
              </a:ext>
            </a:extLst>
          </p:cNvPr>
          <p:cNvSpPr txBox="1"/>
          <p:nvPr/>
        </p:nvSpPr>
        <p:spPr>
          <a:xfrm>
            <a:off x="7614252" y="3997299"/>
            <a:ext cx="7202359" cy="1200329"/>
          </a:xfrm>
          <a:prstGeom prst="rect">
            <a:avLst/>
          </a:prstGeom>
          <a:noFill/>
        </p:spPr>
        <p:txBody>
          <a:bodyPr wrap="square" rtlCol="0">
            <a:spAutoFit/>
          </a:bodyPr>
          <a:lstStyle/>
          <a:p>
            <a:r>
              <a:rPr lang="en-US" sz="2400" b="1" dirty="0">
                <a:latin typeface="Arial Nova" panose="020B0604020202020204" pitchFamily="34" charset="0"/>
              </a:rPr>
              <a:t>(1) T</a:t>
            </a:r>
            <a:r>
              <a:rPr lang="en-GB" sz="2400" b="1" dirty="0">
                <a:latin typeface="Arial Nova" panose="020B0604020202020204" pitchFamily="34" charset="0"/>
              </a:rPr>
              <a:t>he rate of cross-sectional area initially increases in both layers, but later more in the apical layer, and is associated with myosin II flux</a:t>
            </a:r>
          </a:p>
        </p:txBody>
      </p:sp>
      <p:pic>
        <p:nvPicPr>
          <p:cNvPr id="49" name="Picture 49" descr="Chart, line chart, histogram&#10;&#10;Description automatically generated">
            <a:extLst>
              <a:ext uri="{FF2B5EF4-FFF2-40B4-BE49-F238E27FC236}">
                <a16:creationId xmlns:a16="http://schemas.microsoft.com/office/drawing/2014/main" id="{CECC2772-AABB-4734-92E7-5D95F2620FF0}"/>
              </a:ext>
            </a:extLst>
          </p:cNvPr>
          <p:cNvPicPr>
            <a:picLocks noChangeAspect="1"/>
          </p:cNvPicPr>
          <p:nvPr/>
        </p:nvPicPr>
        <p:blipFill rotWithShape="1">
          <a:blip r:embed="rId12"/>
          <a:srcRect l="6362" t="6861" r="6963" b="6721"/>
          <a:stretch/>
        </p:blipFill>
        <p:spPr>
          <a:xfrm>
            <a:off x="8460579" y="5913085"/>
            <a:ext cx="4409660" cy="2970264"/>
          </a:xfrm>
          <a:prstGeom prst="rect">
            <a:avLst/>
          </a:prstGeom>
        </p:spPr>
      </p:pic>
      <p:grpSp>
        <p:nvGrpSpPr>
          <p:cNvPr id="92" name="Group 91">
            <a:extLst>
              <a:ext uri="{FF2B5EF4-FFF2-40B4-BE49-F238E27FC236}">
                <a16:creationId xmlns:a16="http://schemas.microsoft.com/office/drawing/2014/main" id="{E7C89272-4DF8-4EB1-8990-F95DD06FAC8A}"/>
              </a:ext>
            </a:extLst>
          </p:cNvPr>
          <p:cNvGrpSpPr/>
          <p:nvPr/>
        </p:nvGrpSpPr>
        <p:grpSpPr>
          <a:xfrm>
            <a:off x="12810755" y="6695416"/>
            <a:ext cx="1588637" cy="1377564"/>
            <a:chOff x="12030310" y="5334267"/>
            <a:chExt cx="1588637" cy="1377564"/>
          </a:xfrm>
        </p:grpSpPr>
        <p:grpSp>
          <p:nvGrpSpPr>
            <p:cNvPr id="87" name="Group 86">
              <a:extLst>
                <a:ext uri="{FF2B5EF4-FFF2-40B4-BE49-F238E27FC236}">
                  <a16:creationId xmlns:a16="http://schemas.microsoft.com/office/drawing/2014/main" id="{C7625BDE-28A6-4F41-AC1F-314F4DAAF3C3}"/>
                </a:ext>
              </a:extLst>
            </p:cNvPr>
            <p:cNvGrpSpPr/>
            <p:nvPr/>
          </p:nvGrpSpPr>
          <p:grpSpPr>
            <a:xfrm>
              <a:off x="12030310" y="5433398"/>
              <a:ext cx="681143" cy="1278433"/>
              <a:chOff x="12305679" y="4453453"/>
              <a:chExt cx="681143" cy="1278433"/>
            </a:xfrm>
          </p:grpSpPr>
          <p:grpSp>
            <p:nvGrpSpPr>
              <p:cNvPr id="141" name="Group 140">
                <a:extLst>
                  <a:ext uri="{FF2B5EF4-FFF2-40B4-BE49-F238E27FC236}">
                    <a16:creationId xmlns:a16="http://schemas.microsoft.com/office/drawing/2014/main" id="{8124988C-E3DF-4764-8CFF-B617C62F907E}"/>
                  </a:ext>
                </a:extLst>
              </p:cNvPr>
              <p:cNvGrpSpPr/>
              <p:nvPr/>
            </p:nvGrpSpPr>
            <p:grpSpPr>
              <a:xfrm>
                <a:off x="12310405" y="4453453"/>
                <a:ext cx="676417" cy="1277578"/>
                <a:chOff x="12101309" y="10649652"/>
                <a:chExt cx="1485869" cy="2353251"/>
              </a:xfrm>
              <a:solidFill>
                <a:schemeClr val="accent4"/>
              </a:solidFill>
            </p:grpSpPr>
            <p:cxnSp>
              <p:nvCxnSpPr>
                <p:cNvPr id="143" name="Straight Connector 142">
                  <a:extLst>
                    <a:ext uri="{FF2B5EF4-FFF2-40B4-BE49-F238E27FC236}">
                      <a16:creationId xmlns:a16="http://schemas.microsoft.com/office/drawing/2014/main" id="{B420A741-6B86-4703-B4FF-23D1A67D5C0E}"/>
                    </a:ext>
                  </a:extLst>
                </p:cNvPr>
                <p:cNvCxnSpPr>
                  <a:cxnSpLocks/>
                </p:cNvCxnSpPr>
                <p:nvPr/>
              </p:nvCxnSpPr>
              <p:spPr>
                <a:xfrm flipH="1">
                  <a:off x="12101309" y="10854848"/>
                  <a:ext cx="27590" cy="1981967"/>
                </a:xfrm>
                <a:prstGeom prst="line">
                  <a:avLst/>
                </a:prstGeom>
                <a:grpFill/>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45" name="Straight Connector 144">
                  <a:extLst>
                    <a:ext uri="{FF2B5EF4-FFF2-40B4-BE49-F238E27FC236}">
                      <a16:creationId xmlns:a16="http://schemas.microsoft.com/office/drawing/2014/main" id="{4897EC6D-AD10-4C07-900B-FED505B4FD22}"/>
                    </a:ext>
                  </a:extLst>
                </p:cNvPr>
                <p:cNvCxnSpPr>
                  <a:cxnSpLocks/>
                  <a:endCxn id="146" idx="0"/>
                </p:cNvCxnSpPr>
                <p:nvPr/>
              </p:nvCxnSpPr>
              <p:spPr>
                <a:xfrm flipH="1">
                  <a:off x="13550023" y="10858916"/>
                  <a:ext cx="28467" cy="1977894"/>
                </a:xfrm>
                <a:prstGeom prst="line">
                  <a:avLst/>
                </a:prstGeom>
                <a:grpFill/>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46" name="Hexagon 145">
                  <a:extLst>
                    <a:ext uri="{FF2B5EF4-FFF2-40B4-BE49-F238E27FC236}">
                      <a16:creationId xmlns:a16="http://schemas.microsoft.com/office/drawing/2014/main" id="{78201AD6-4B7A-4EB0-A573-2B137E7833BB}"/>
                    </a:ext>
                  </a:extLst>
                </p:cNvPr>
                <p:cNvSpPr/>
                <p:nvPr/>
              </p:nvSpPr>
              <p:spPr>
                <a:xfrm>
                  <a:off x="12103912" y="12670718"/>
                  <a:ext cx="1446116" cy="332185"/>
                </a:xfrm>
                <a:prstGeom prst="hexagon">
                  <a:avLst>
                    <a:gd name="adj" fmla="val 60863"/>
                    <a:gd name="vf" fmla="val 115470"/>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ova" panose="020B0604020202020204" pitchFamily="34" charset="0"/>
                  </a:endParaRPr>
                </a:p>
              </p:txBody>
            </p:sp>
            <p:sp>
              <p:nvSpPr>
                <p:cNvPr id="147" name="Hexagon 146">
                  <a:extLst>
                    <a:ext uri="{FF2B5EF4-FFF2-40B4-BE49-F238E27FC236}">
                      <a16:creationId xmlns:a16="http://schemas.microsoft.com/office/drawing/2014/main" id="{F27FD690-7F7B-468B-BBA2-E9AB49B096E0}"/>
                    </a:ext>
                  </a:extLst>
                </p:cNvPr>
                <p:cNvSpPr/>
                <p:nvPr/>
              </p:nvSpPr>
              <p:spPr>
                <a:xfrm>
                  <a:off x="12115104" y="10649652"/>
                  <a:ext cx="1472074" cy="435993"/>
                </a:xfrm>
                <a:prstGeom prst="hexagon">
                  <a:avLst>
                    <a:gd name="adj" fmla="val 50132"/>
                    <a:gd name="vf" fmla="val 115470"/>
                  </a:avLst>
                </a:prstGeom>
                <a:solidFill>
                  <a:schemeClr val="tx1"/>
                </a:solidFill>
                <a:ln>
                  <a:solidFill>
                    <a:schemeClr val="accent4"/>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latin typeface="Arial Nova" panose="020B0604020202020204" pitchFamily="34" charset="0"/>
                  </a:endParaRPr>
                </a:p>
              </p:txBody>
            </p:sp>
          </p:grpSp>
          <p:sp>
            <p:nvSpPr>
              <p:cNvPr id="137" name="Hexagon 136">
                <a:extLst>
                  <a:ext uri="{FF2B5EF4-FFF2-40B4-BE49-F238E27FC236}">
                    <a16:creationId xmlns:a16="http://schemas.microsoft.com/office/drawing/2014/main" id="{F70F400A-EB78-44D4-AF26-F2A12B134BF7}"/>
                  </a:ext>
                </a:extLst>
              </p:cNvPr>
              <p:cNvSpPr/>
              <p:nvPr/>
            </p:nvSpPr>
            <p:spPr>
              <a:xfrm>
                <a:off x="12305679" y="4885347"/>
                <a:ext cx="670137" cy="236700"/>
              </a:xfrm>
              <a:prstGeom prst="hexagon">
                <a:avLst>
                  <a:gd name="adj" fmla="val 50132"/>
                  <a:gd name="vf" fmla="val 115470"/>
                </a:avLst>
              </a:prstGeom>
              <a:solidFill>
                <a:srgbClr val="CC00CC"/>
              </a:solidFill>
              <a:ln>
                <a:solidFill>
                  <a:schemeClr val="accent4"/>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latin typeface="Arial Nova" panose="020B0604020202020204" pitchFamily="34" charset="0"/>
                </a:endParaRPr>
              </a:p>
            </p:txBody>
          </p:sp>
          <p:cxnSp>
            <p:nvCxnSpPr>
              <p:cNvPr id="138" name="Straight Connector 137">
                <a:extLst>
                  <a:ext uri="{FF2B5EF4-FFF2-40B4-BE49-F238E27FC236}">
                    <a16:creationId xmlns:a16="http://schemas.microsoft.com/office/drawing/2014/main" id="{58414E7D-F026-48B2-B37A-8E3F803C8D2F}"/>
                  </a:ext>
                </a:extLst>
              </p:cNvPr>
              <p:cNvCxnSpPr>
                <a:cxnSpLocks/>
              </p:cNvCxnSpPr>
              <p:nvPr/>
            </p:nvCxnSpPr>
            <p:spPr>
              <a:xfrm flipH="1">
                <a:off x="12435498" y="4687710"/>
                <a:ext cx="7523" cy="1042705"/>
              </a:xfrm>
              <a:prstGeom prst="line">
                <a:avLst/>
              </a:prstGeom>
              <a:solidFill>
                <a:schemeClr val="accent4"/>
              </a:solidFill>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9" name="Straight Connector 138">
                <a:extLst>
                  <a:ext uri="{FF2B5EF4-FFF2-40B4-BE49-F238E27FC236}">
                    <a16:creationId xmlns:a16="http://schemas.microsoft.com/office/drawing/2014/main" id="{BC9BEEAB-A7E0-4223-B4B5-8015681EA03C}"/>
                  </a:ext>
                </a:extLst>
              </p:cNvPr>
              <p:cNvCxnSpPr/>
              <p:nvPr/>
            </p:nvCxnSpPr>
            <p:spPr>
              <a:xfrm flipH="1">
                <a:off x="12852275" y="4689181"/>
                <a:ext cx="7523" cy="1042705"/>
              </a:xfrm>
              <a:prstGeom prst="line">
                <a:avLst/>
              </a:prstGeom>
              <a:solidFill>
                <a:schemeClr val="accent4"/>
              </a:solidFill>
              <a:ln>
                <a:solidFill>
                  <a:schemeClr val="accent4"/>
                </a:solidFill>
              </a:ln>
            </p:spPr>
            <p:style>
              <a:lnRef idx="3">
                <a:schemeClr val="accent1"/>
              </a:lnRef>
              <a:fillRef idx="0">
                <a:schemeClr val="accent1"/>
              </a:fillRef>
              <a:effectRef idx="2">
                <a:schemeClr val="accent1"/>
              </a:effectRef>
              <a:fontRef idx="minor">
                <a:schemeClr val="tx1"/>
              </a:fontRef>
            </p:style>
          </p:cxnSp>
        </p:grpSp>
        <p:sp>
          <p:nvSpPr>
            <p:cNvPr id="88" name="TextBox 87">
              <a:extLst>
                <a:ext uri="{FF2B5EF4-FFF2-40B4-BE49-F238E27FC236}">
                  <a16:creationId xmlns:a16="http://schemas.microsoft.com/office/drawing/2014/main" id="{8A8332AB-7A2B-42CC-9D2F-CEB6248C72BD}"/>
                </a:ext>
              </a:extLst>
            </p:cNvPr>
            <p:cNvSpPr txBox="1"/>
            <p:nvPr/>
          </p:nvSpPr>
          <p:spPr>
            <a:xfrm>
              <a:off x="12778203" y="5334267"/>
              <a:ext cx="620088" cy="253916"/>
            </a:xfrm>
            <a:prstGeom prst="rect">
              <a:avLst/>
            </a:prstGeom>
            <a:noFill/>
          </p:spPr>
          <p:txBody>
            <a:bodyPr wrap="square" rtlCol="0">
              <a:spAutoFit/>
            </a:bodyPr>
            <a:lstStyle/>
            <a:p>
              <a:r>
                <a:rPr lang="en-US" sz="1050" dirty="0">
                  <a:latin typeface="Arial Nova" panose="020B0604020202020204" pitchFamily="34" charset="0"/>
                </a:rPr>
                <a:t>apical</a:t>
              </a:r>
              <a:endParaRPr lang="en-GB" dirty="0">
                <a:latin typeface="Arial Nova" panose="020B0604020202020204" pitchFamily="34" charset="0"/>
              </a:endParaRPr>
            </a:p>
          </p:txBody>
        </p:sp>
        <p:sp>
          <p:nvSpPr>
            <p:cNvPr id="194" name="TextBox 193">
              <a:extLst>
                <a:ext uri="{FF2B5EF4-FFF2-40B4-BE49-F238E27FC236}">
                  <a16:creationId xmlns:a16="http://schemas.microsoft.com/office/drawing/2014/main" id="{725153C4-B0A2-4C86-A276-C154B1308354}"/>
                </a:ext>
              </a:extLst>
            </p:cNvPr>
            <p:cNvSpPr txBox="1"/>
            <p:nvPr/>
          </p:nvSpPr>
          <p:spPr>
            <a:xfrm>
              <a:off x="12769939" y="5778851"/>
              <a:ext cx="849008" cy="253916"/>
            </a:xfrm>
            <a:prstGeom prst="rect">
              <a:avLst/>
            </a:prstGeom>
            <a:noFill/>
          </p:spPr>
          <p:txBody>
            <a:bodyPr wrap="square" rtlCol="0">
              <a:spAutoFit/>
            </a:bodyPr>
            <a:lstStyle/>
            <a:p>
              <a:r>
                <a:rPr lang="en-US" sz="1050" dirty="0">
                  <a:solidFill>
                    <a:srgbClr val="CC00CC"/>
                  </a:solidFill>
                  <a:latin typeface="Arial Nova" panose="020B0604020202020204" pitchFamily="34" charset="0"/>
                </a:rPr>
                <a:t>Mid-cell</a:t>
              </a:r>
              <a:endParaRPr lang="en-GB" dirty="0">
                <a:solidFill>
                  <a:srgbClr val="CC00CC"/>
                </a:solidFill>
                <a:latin typeface="Arial Nova" panose="020B0604020202020204" pitchFamily="34" charset="0"/>
              </a:endParaRPr>
            </a:p>
          </p:txBody>
        </p:sp>
      </p:grpSp>
      <p:sp>
        <p:nvSpPr>
          <p:cNvPr id="195" name="TextBox 194">
            <a:extLst>
              <a:ext uri="{FF2B5EF4-FFF2-40B4-BE49-F238E27FC236}">
                <a16:creationId xmlns:a16="http://schemas.microsoft.com/office/drawing/2014/main" id="{A1FF7C7E-6574-4986-AD58-D8CBA065D3CD}"/>
              </a:ext>
            </a:extLst>
          </p:cNvPr>
          <p:cNvSpPr txBox="1"/>
          <p:nvPr/>
        </p:nvSpPr>
        <p:spPr>
          <a:xfrm>
            <a:off x="8383397" y="9193569"/>
            <a:ext cx="5031695" cy="923330"/>
          </a:xfrm>
          <a:prstGeom prst="rect">
            <a:avLst/>
          </a:prstGeom>
          <a:noFill/>
        </p:spPr>
        <p:txBody>
          <a:bodyPr wrap="square" rtlCol="0">
            <a:spAutoFit/>
          </a:bodyPr>
          <a:lstStyle/>
          <a:p>
            <a:r>
              <a:rPr lang="en-US" dirty="0">
                <a:latin typeface="Arial Nova" panose="020B0604020202020204" pitchFamily="34" charset="0"/>
              </a:rPr>
              <a:t>The second area increase is associated with a decrease in cortical myosin II in both the cortical and mid-cell layers</a:t>
            </a:r>
            <a:endParaRPr lang="en-GB" dirty="0">
              <a:latin typeface="Arial Nova" panose="020B0604020202020204" pitchFamily="34" charset="0"/>
            </a:endParaRPr>
          </a:p>
        </p:txBody>
      </p:sp>
      <p:sp>
        <p:nvSpPr>
          <p:cNvPr id="196" name="TextBox 195">
            <a:extLst>
              <a:ext uri="{FF2B5EF4-FFF2-40B4-BE49-F238E27FC236}">
                <a16:creationId xmlns:a16="http://schemas.microsoft.com/office/drawing/2014/main" id="{F7A43F96-C890-4C32-8BD6-DA2F22931F0B}"/>
              </a:ext>
            </a:extLst>
          </p:cNvPr>
          <p:cNvSpPr txBox="1"/>
          <p:nvPr/>
        </p:nvSpPr>
        <p:spPr>
          <a:xfrm>
            <a:off x="8295606" y="13307496"/>
            <a:ext cx="5883130" cy="923330"/>
          </a:xfrm>
          <a:prstGeom prst="rect">
            <a:avLst/>
          </a:prstGeom>
          <a:noFill/>
        </p:spPr>
        <p:txBody>
          <a:bodyPr wrap="square" rtlCol="0">
            <a:spAutoFit/>
          </a:bodyPr>
          <a:lstStyle/>
          <a:p>
            <a:r>
              <a:rPr lang="en-US" dirty="0">
                <a:latin typeface="Arial Nova" panose="020B0604020202020204" pitchFamily="34" charset="0"/>
              </a:rPr>
              <a:t>There is a concurrent increase in cytoplasmic myosin II whilst cortical myosin II is being lost, but  apical cytoplasmic myosin II doesn’t increase significantly</a:t>
            </a:r>
            <a:endParaRPr lang="en-GB" dirty="0">
              <a:latin typeface="Arial Nova" panose="020B0604020202020204" pitchFamily="34" charset="0"/>
            </a:endParaRPr>
          </a:p>
        </p:txBody>
      </p:sp>
      <p:sp>
        <p:nvSpPr>
          <p:cNvPr id="212" name="TextBox 211">
            <a:extLst>
              <a:ext uri="{FF2B5EF4-FFF2-40B4-BE49-F238E27FC236}">
                <a16:creationId xmlns:a16="http://schemas.microsoft.com/office/drawing/2014/main" id="{49921EAC-401E-40D7-976C-6F52F7B9783E}"/>
              </a:ext>
            </a:extLst>
          </p:cNvPr>
          <p:cNvSpPr txBox="1"/>
          <p:nvPr/>
        </p:nvSpPr>
        <p:spPr>
          <a:xfrm>
            <a:off x="1212887" y="5500292"/>
            <a:ext cx="6125663"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dirty="0">
              <a:latin typeface="Arial Nova" panose="020B0604020202020204" pitchFamily="34" charset="0"/>
            </a:endParaRPr>
          </a:p>
        </p:txBody>
      </p:sp>
      <p:sp>
        <p:nvSpPr>
          <p:cNvPr id="213" name="TextBox 212">
            <a:extLst>
              <a:ext uri="{FF2B5EF4-FFF2-40B4-BE49-F238E27FC236}">
                <a16:creationId xmlns:a16="http://schemas.microsoft.com/office/drawing/2014/main" id="{3392C8BB-6609-4E01-AC56-AF7BABA6C0B0}"/>
              </a:ext>
            </a:extLst>
          </p:cNvPr>
          <p:cNvSpPr txBox="1"/>
          <p:nvPr/>
        </p:nvSpPr>
        <p:spPr>
          <a:xfrm rot="16200000">
            <a:off x="6751212" y="7009410"/>
            <a:ext cx="27970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dirty="0">
                <a:latin typeface="Arial Nova" panose="020B0604020202020204" pitchFamily="34" charset="0"/>
              </a:rPr>
              <a:t>Rate of Change of Cross-Sectional Area (</a:t>
            </a:r>
            <a:r>
              <a:rPr lang="el-GR" sz="1400" dirty="0">
                <a:latin typeface="Arial Nova" panose="020B0604020202020204" pitchFamily="34" charset="0"/>
              </a:rPr>
              <a:t>μ</a:t>
            </a:r>
            <a:r>
              <a:rPr lang="en-US" sz="1400" dirty="0">
                <a:latin typeface="Arial Nova" panose="020B0604020202020204" pitchFamily="34" charset="0"/>
              </a:rPr>
              <a:t>m</a:t>
            </a:r>
            <a:r>
              <a:rPr lang="en-US" sz="1400" baseline="30000" dirty="0">
                <a:latin typeface="Arial Nova" panose="020B0604020202020204" pitchFamily="34" charset="0"/>
              </a:rPr>
              <a:t>2 </a:t>
            </a:r>
            <a:r>
              <a:rPr lang="en-US" sz="1400" dirty="0">
                <a:latin typeface="Arial Nova" panose="020B0604020202020204" pitchFamily="34" charset="0"/>
              </a:rPr>
              <a:t>min</a:t>
            </a:r>
            <a:r>
              <a:rPr lang="en-US" sz="1400" baseline="30000" dirty="0">
                <a:latin typeface="Arial Nova" panose="020B0604020202020204" pitchFamily="34" charset="0"/>
              </a:rPr>
              <a:t>1</a:t>
            </a:r>
            <a:r>
              <a:rPr lang="en-US" sz="1400" dirty="0">
                <a:latin typeface="Arial Nova" panose="020B0604020202020204" pitchFamily="34" charset="0"/>
              </a:rPr>
              <a:t>)</a:t>
            </a:r>
          </a:p>
        </p:txBody>
      </p:sp>
      <p:cxnSp>
        <p:nvCxnSpPr>
          <p:cNvPr id="215" name="Straight Connector 214">
            <a:extLst>
              <a:ext uri="{FF2B5EF4-FFF2-40B4-BE49-F238E27FC236}">
                <a16:creationId xmlns:a16="http://schemas.microsoft.com/office/drawing/2014/main" id="{F17F8521-8770-41A9-8F15-CD309738C8F4}"/>
              </a:ext>
            </a:extLst>
          </p:cNvPr>
          <p:cNvCxnSpPr>
            <a:cxnSpLocks/>
          </p:cNvCxnSpPr>
          <p:nvPr/>
        </p:nvCxnSpPr>
        <p:spPr>
          <a:xfrm>
            <a:off x="11764433" y="6101552"/>
            <a:ext cx="1475" cy="2595027"/>
          </a:xfrm>
          <a:prstGeom prst="line">
            <a:avLst/>
          </a:prstGeom>
        </p:spPr>
        <p:style>
          <a:lnRef idx="3">
            <a:schemeClr val="accent6"/>
          </a:lnRef>
          <a:fillRef idx="0">
            <a:schemeClr val="accent6"/>
          </a:fillRef>
          <a:effectRef idx="2">
            <a:schemeClr val="accent6"/>
          </a:effectRef>
          <a:fontRef idx="minor">
            <a:schemeClr val="tx1"/>
          </a:fontRef>
        </p:style>
      </p:cxnSp>
      <p:cxnSp>
        <p:nvCxnSpPr>
          <p:cNvPr id="216" name="Straight Connector 215">
            <a:extLst>
              <a:ext uri="{FF2B5EF4-FFF2-40B4-BE49-F238E27FC236}">
                <a16:creationId xmlns:a16="http://schemas.microsoft.com/office/drawing/2014/main" id="{2837EB59-F77D-418A-99E6-1170A2769560}"/>
              </a:ext>
            </a:extLst>
          </p:cNvPr>
          <p:cNvCxnSpPr>
            <a:cxnSpLocks/>
          </p:cNvCxnSpPr>
          <p:nvPr/>
        </p:nvCxnSpPr>
        <p:spPr>
          <a:xfrm>
            <a:off x="10861412" y="6094848"/>
            <a:ext cx="1475" cy="2595027"/>
          </a:xfrm>
          <a:prstGeom prst="line">
            <a:avLst/>
          </a:prstGeom>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D5189F13-01DE-47CB-B082-7138360B0430}"/>
              </a:ext>
            </a:extLst>
          </p:cNvPr>
          <p:cNvSpPr txBox="1"/>
          <p:nvPr/>
        </p:nvSpPr>
        <p:spPr>
          <a:xfrm>
            <a:off x="23198195" y="3961610"/>
            <a:ext cx="6090802" cy="3046988"/>
          </a:xfrm>
          <a:prstGeom prst="rect">
            <a:avLst/>
          </a:prstGeom>
          <a:noFill/>
        </p:spPr>
        <p:txBody>
          <a:bodyPr wrap="square" rtlCol="0">
            <a:spAutoFit/>
          </a:bodyPr>
          <a:lstStyle/>
          <a:p>
            <a:r>
              <a:rPr lang="en-US" dirty="0"/>
              <a:t>Our data suggest</a:t>
            </a:r>
          </a:p>
          <a:p>
            <a:pPr marL="285750" indent="-285750">
              <a:buFont typeface="Arial" panose="020B0604020202020204" pitchFamily="34" charset="0"/>
              <a:buChar char="•"/>
            </a:pPr>
            <a:r>
              <a:rPr lang="en-US" dirty="0"/>
              <a:t>myosin moves both from the cytoplasm, and the cortex to the contractile ring, consistent with the leading model of myosin transport in mitosis</a:t>
            </a:r>
            <a:r>
              <a:rPr lang="en-US" baseline="30000" dirty="0"/>
              <a:t>[6]</a:t>
            </a:r>
            <a:endParaRPr lang="en-US" dirty="0"/>
          </a:p>
          <a:p>
            <a:pPr marL="285750" indent="-285750">
              <a:buFont typeface="Arial" panose="020B0604020202020204" pitchFamily="34" charset="0"/>
              <a:buChar char="•"/>
            </a:pPr>
            <a:r>
              <a:rPr lang="en-US" dirty="0"/>
              <a:t>myosin II loss in the apical cortex reduces cortical tension, resulting in cell wedging as the apical domain is pulled open by tissue-wide tension through adherens junctions</a:t>
            </a:r>
          </a:p>
          <a:p>
            <a:endParaRPr lang="en-US" sz="1600" dirty="0"/>
          </a:p>
          <a:p>
            <a:endParaRPr lang="en-US" sz="1600" dirty="0"/>
          </a:p>
          <a:p>
            <a:endParaRPr lang="en-US" sz="1600" dirty="0"/>
          </a:p>
          <a:p>
            <a:endParaRPr lang="en-GB" dirty="0"/>
          </a:p>
        </p:txBody>
      </p:sp>
      <p:sp>
        <p:nvSpPr>
          <p:cNvPr id="225" name="TextBox 224">
            <a:extLst>
              <a:ext uri="{FF2B5EF4-FFF2-40B4-BE49-F238E27FC236}">
                <a16:creationId xmlns:a16="http://schemas.microsoft.com/office/drawing/2014/main" id="{7B1246D7-4526-421D-8E46-269C1BD5C567}"/>
              </a:ext>
            </a:extLst>
          </p:cNvPr>
          <p:cNvSpPr txBox="1"/>
          <p:nvPr/>
        </p:nvSpPr>
        <p:spPr>
          <a:xfrm>
            <a:off x="23245100" y="12209083"/>
            <a:ext cx="6033130" cy="2308324"/>
          </a:xfrm>
          <a:prstGeom prst="rect">
            <a:avLst/>
          </a:prstGeom>
          <a:noFill/>
        </p:spPr>
        <p:txBody>
          <a:bodyPr wrap="square" rtlCol="0">
            <a:spAutoFit/>
          </a:bodyPr>
          <a:lstStyle/>
          <a:p>
            <a:r>
              <a:rPr lang="en-US" dirty="0"/>
              <a:t>Further work includes:</a:t>
            </a:r>
          </a:p>
          <a:p>
            <a:pPr marL="285750" indent="-285750">
              <a:buFont typeface="Arial" panose="020B0604020202020204" pitchFamily="34" charset="0"/>
              <a:buChar char="•"/>
            </a:pPr>
            <a:r>
              <a:rPr lang="en-US" dirty="0"/>
              <a:t>Exploring the possibly basal -&gt; apical flow </a:t>
            </a:r>
            <a:r>
              <a:rPr lang="en-US"/>
              <a:t>of myosin </a:t>
            </a:r>
            <a:r>
              <a:rPr lang="en-US" dirty="0"/>
              <a:t>seen in the vertical averaged cell movies</a:t>
            </a:r>
          </a:p>
          <a:p>
            <a:pPr marL="285750" indent="-285750">
              <a:buFont typeface="Arial" panose="020B0604020202020204" pitchFamily="34" charset="0"/>
              <a:buChar char="•"/>
            </a:pPr>
            <a:r>
              <a:rPr lang="en-US" dirty="0" err="1"/>
              <a:t>Analysing</a:t>
            </a:r>
            <a:r>
              <a:rPr lang="en-US" dirty="0"/>
              <a:t> hanging drop movies to control for the pressure of cover slips on embryos</a:t>
            </a:r>
          </a:p>
          <a:p>
            <a:pPr marL="285750" indent="-285750">
              <a:buFont typeface="Arial" panose="020B0604020202020204" pitchFamily="34" charset="0"/>
              <a:buChar char="•"/>
            </a:pPr>
            <a:r>
              <a:rPr lang="en-US" dirty="0" err="1"/>
              <a:t>Analysing</a:t>
            </a:r>
            <a:r>
              <a:rPr lang="en-US" dirty="0"/>
              <a:t> Canoe distribution during mitosis due to its mechanotransduction role in association with adherens junctions</a:t>
            </a:r>
            <a:r>
              <a:rPr lang="en-US" baseline="30000" dirty="0"/>
              <a:t>[8]</a:t>
            </a:r>
            <a:endParaRPr lang="en-GB" baseline="30000" dirty="0"/>
          </a:p>
        </p:txBody>
      </p:sp>
      <p:sp>
        <p:nvSpPr>
          <p:cNvPr id="226" name="TextBox 225">
            <a:extLst>
              <a:ext uri="{FF2B5EF4-FFF2-40B4-BE49-F238E27FC236}">
                <a16:creationId xmlns:a16="http://schemas.microsoft.com/office/drawing/2014/main" id="{103F1CEE-210D-47E5-9777-6E685CD0EE16}"/>
              </a:ext>
            </a:extLst>
          </p:cNvPr>
          <p:cNvSpPr txBox="1"/>
          <p:nvPr/>
        </p:nvSpPr>
        <p:spPr>
          <a:xfrm>
            <a:off x="14854619" y="3595617"/>
            <a:ext cx="6371702" cy="830997"/>
          </a:xfrm>
          <a:prstGeom prst="rect">
            <a:avLst/>
          </a:prstGeom>
          <a:noFill/>
        </p:spPr>
        <p:txBody>
          <a:bodyPr wrap="square" rtlCol="0">
            <a:spAutoFit/>
          </a:bodyPr>
          <a:lstStyle/>
          <a:p>
            <a:r>
              <a:rPr lang="en-US" sz="2400" b="1" dirty="0">
                <a:latin typeface="Arial Nova" panose="020B0604020202020204" pitchFamily="34" charset="0"/>
              </a:rPr>
              <a:t>(2) Loss of myosin II is not due to changes in E-Cadherin</a:t>
            </a:r>
            <a:endParaRPr lang="en-GB" sz="2400" b="1" dirty="0">
              <a:latin typeface="Arial Nova" panose="020B0604020202020204" pitchFamily="34" charset="0"/>
            </a:endParaRPr>
          </a:p>
        </p:txBody>
      </p:sp>
      <p:grpSp>
        <p:nvGrpSpPr>
          <p:cNvPr id="67" name="Group 66">
            <a:extLst>
              <a:ext uri="{FF2B5EF4-FFF2-40B4-BE49-F238E27FC236}">
                <a16:creationId xmlns:a16="http://schemas.microsoft.com/office/drawing/2014/main" id="{01BAA730-1C97-4CD7-9501-C5533DC6DE8C}"/>
              </a:ext>
            </a:extLst>
          </p:cNvPr>
          <p:cNvGrpSpPr/>
          <p:nvPr/>
        </p:nvGrpSpPr>
        <p:grpSpPr>
          <a:xfrm>
            <a:off x="15014506" y="4560981"/>
            <a:ext cx="7801953" cy="3519043"/>
            <a:chOff x="14374339" y="4662798"/>
            <a:chExt cx="7801953" cy="3519043"/>
          </a:xfrm>
        </p:grpSpPr>
        <p:grpSp>
          <p:nvGrpSpPr>
            <p:cNvPr id="110" name="Group 109">
              <a:extLst>
                <a:ext uri="{FF2B5EF4-FFF2-40B4-BE49-F238E27FC236}">
                  <a16:creationId xmlns:a16="http://schemas.microsoft.com/office/drawing/2014/main" id="{865FB0E3-BF4B-41BF-AA80-EAAC78E9EA64}"/>
                </a:ext>
              </a:extLst>
            </p:cNvPr>
            <p:cNvGrpSpPr/>
            <p:nvPr/>
          </p:nvGrpSpPr>
          <p:grpSpPr>
            <a:xfrm>
              <a:off x="14374339" y="4662798"/>
              <a:ext cx="7801953" cy="3519043"/>
              <a:chOff x="14395087" y="5539907"/>
              <a:chExt cx="7801953" cy="3519043"/>
            </a:xfrm>
          </p:grpSpPr>
          <p:sp>
            <p:nvSpPr>
              <p:cNvPr id="188" name="TextBox 187">
                <a:extLst>
                  <a:ext uri="{FF2B5EF4-FFF2-40B4-BE49-F238E27FC236}">
                    <a16:creationId xmlns:a16="http://schemas.microsoft.com/office/drawing/2014/main" id="{52F68160-02FB-4C62-AAC7-6B697AB3706D}"/>
                  </a:ext>
                </a:extLst>
              </p:cNvPr>
              <p:cNvSpPr txBox="1"/>
              <p:nvPr/>
            </p:nvSpPr>
            <p:spPr>
              <a:xfrm>
                <a:off x="19486916" y="5996503"/>
                <a:ext cx="2710124" cy="2585323"/>
              </a:xfrm>
              <a:prstGeom prst="rect">
                <a:avLst/>
              </a:prstGeom>
              <a:noFill/>
            </p:spPr>
            <p:txBody>
              <a:bodyPr wrap="square" rtlCol="0">
                <a:spAutoFit/>
              </a:bodyPr>
              <a:lstStyle/>
              <a:p>
                <a:r>
                  <a:rPr lang="en-US" dirty="0">
                    <a:latin typeface="Arial Nova" panose="020B0604020202020204" pitchFamily="34" charset="0"/>
                  </a:rPr>
                  <a:t>The decrease in cortical myosin II could be due to loss of adherens junctions and associated actin</a:t>
                </a:r>
              </a:p>
              <a:p>
                <a:endParaRPr lang="en-US" dirty="0">
                  <a:latin typeface="Arial Nova" panose="020B0604020202020204" pitchFamily="34" charset="0"/>
                </a:endParaRPr>
              </a:p>
              <a:p>
                <a:r>
                  <a:rPr lang="en-US" dirty="0">
                    <a:latin typeface="Arial Nova" panose="020B0604020202020204" pitchFamily="34" charset="0"/>
                  </a:rPr>
                  <a:t>However, myosin II loss precedes the relatively small loss of cadherin</a:t>
                </a:r>
                <a:endParaRPr lang="en-GB" dirty="0">
                  <a:latin typeface="Arial Nova" panose="020B0604020202020204" pitchFamily="34" charset="0"/>
                </a:endParaRPr>
              </a:p>
            </p:txBody>
          </p:sp>
          <p:grpSp>
            <p:nvGrpSpPr>
              <p:cNvPr id="109" name="Group 108">
                <a:extLst>
                  <a:ext uri="{FF2B5EF4-FFF2-40B4-BE49-F238E27FC236}">
                    <a16:creationId xmlns:a16="http://schemas.microsoft.com/office/drawing/2014/main" id="{BFDDDC28-47C6-4901-8C87-55FFB29F9720}"/>
                  </a:ext>
                </a:extLst>
              </p:cNvPr>
              <p:cNvGrpSpPr/>
              <p:nvPr/>
            </p:nvGrpSpPr>
            <p:grpSpPr>
              <a:xfrm>
                <a:off x="14395087" y="5539907"/>
                <a:ext cx="4998288" cy="3519043"/>
                <a:chOff x="14145629" y="5557280"/>
                <a:chExt cx="4998288" cy="3519043"/>
              </a:xfrm>
            </p:grpSpPr>
            <p:sp>
              <p:nvSpPr>
                <p:cNvPr id="19" name="TextBox 18">
                  <a:extLst>
                    <a:ext uri="{FF2B5EF4-FFF2-40B4-BE49-F238E27FC236}">
                      <a16:creationId xmlns:a16="http://schemas.microsoft.com/office/drawing/2014/main" id="{F9B2E13B-1910-4789-8EE1-18C234C247DF}"/>
                    </a:ext>
                  </a:extLst>
                </p:cNvPr>
                <p:cNvSpPr txBox="1"/>
                <p:nvPr/>
              </p:nvSpPr>
              <p:spPr>
                <a:xfrm rot="16200000">
                  <a:off x="12647717" y="7055192"/>
                  <a:ext cx="35190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dirty="0">
                      <a:latin typeface="Arial Nova" panose="020B0604020202020204" pitchFamily="34" charset="0"/>
                      <a:cs typeface="Calibri"/>
                    </a:rPr>
                    <a:t>Average cadherin fluorescence intensity (cell</a:t>
                  </a:r>
                  <a:r>
                    <a:rPr lang="en-GB" sz="1400" baseline="30000" dirty="0">
                      <a:latin typeface="Arial Nova" panose="020B0604020202020204" pitchFamily="34" charset="0"/>
                      <a:cs typeface="Calibri"/>
                    </a:rPr>
                    <a:t>-1</a:t>
                  </a:r>
                  <a:r>
                    <a:rPr lang="en-GB" sz="1400" dirty="0">
                      <a:latin typeface="Arial Nova" panose="020B0604020202020204" pitchFamily="34" charset="0"/>
                      <a:cs typeface="Calibri"/>
                    </a:rPr>
                    <a:t>)</a:t>
                  </a:r>
                </a:p>
              </p:txBody>
            </p:sp>
            <p:grpSp>
              <p:nvGrpSpPr>
                <p:cNvPr id="108" name="Group 107">
                  <a:extLst>
                    <a:ext uri="{FF2B5EF4-FFF2-40B4-BE49-F238E27FC236}">
                      <a16:creationId xmlns:a16="http://schemas.microsoft.com/office/drawing/2014/main" id="{440BD52A-40E8-407F-B285-222192DF5523}"/>
                    </a:ext>
                  </a:extLst>
                </p:cNvPr>
                <p:cNvGrpSpPr/>
                <p:nvPr/>
              </p:nvGrpSpPr>
              <p:grpSpPr>
                <a:xfrm>
                  <a:off x="14746437" y="5885758"/>
                  <a:ext cx="4397480" cy="2931763"/>
                  <a:chOff x="14876827" y="5974527"/>
                  <a:chExt cx="4397480" cy="2931763"/>
                </a:xfrm>
              </p:grpSpPr>
              <p:pic>
                <p:nvPicPr>
                  <p:cNvPr id="48" name="Picture 48" descr="Chart, line chart&#10;&#10;Description automatically generated">
                    <a:extLst>
                      <a:ext uri="{FF2B5EF4-FFF2-40B4-BE49-F238E27FC236}">
                        <a16:creationId xmlns:a16="http://schemas.microsoft.com/office/drawing/2014/main" id="{7FC6D733-4170-43CB-8F3F-02E70AC9186A}"/>
                      </a:ext>
                    </a:extLst>
                  </p:cNvPr>
                  <p:cNvPicPr>
                    <a:picLocks noChangeAspect="1"/>
                  </p:cNvPicPr>
                  <p:nvPr/>
                </p:nvPicPr>
                <p:blipFill rotWithShape="1">
                  <a:blip r:embed="rId13"/>
                  <a:srcRect l="7974" t="14799" r="6650" b="7385"/>
                  <a:stretch/>
                </p:blipFill>
                <p:spPr>
                  <a:xfrm>
                    <a:off x="14876827" y="5974527"/>
                    <a:ext cx="4397480" cy="2931763"/>
                  </a:xfrm>
                  <a:prstGeom prst="rect">
                    <a:avLst/>
                  </a:prstGeom>
                </p:spPr>
              </p:pic>
              <p:cxnSp>
                <p:nvCxnSpPr>
                  <p:cNvPr id="227" name="Straight Connector 226">
                    <a:extLst>
                      <a:ext uri="{FF2B5EF4-FFF2-40B4-BE49-F238E27FC236}">
                        <a16:creationId xmlns:a16="http://schemas.microsoft.com/office/drawing/2014/main" id="{D5AD693B-FF41-4CA7-A5DE-34298011D125}"/>
                      </a:ext>
                    </a:extLst>
                  </p:cNvPr>
                  <p:cNvCxnSpPr>
                    <a:cxnSpLocks/>
                  </p:cNvCxnSpPr>
                  <p:nvPr/>
                </p:nvCxnSpPr>
                <p:spPr>
                  <a:xfrm>
                    <a:off x="18198996" y="6062628"/>
                    <a:ext cx="1475" cy="2595027"/>
                  </a:xfrm>
                  <a:prstGeom prst="line">
                    <a:avLst/>
                  </a:prstGeom>
                </p:spPr>
                <p:style>
                  <a:lnRef idx="3">
                    <a:schemeClr val="accent6"/>
                  </a:lnRef>
                  <a:fillRef idx="0">
                    <a:schemeClr val="accent6"/>
                  </a:fillRef>
                  <a:effectRef idx="2">
                    <a:schemeClr val="accent6"/>
                  </a:effectRef>
                  <a:fontRef idx="minor">
                    <a:schemeClr val="tx1"/>
                  </a:fontRef>
                </p:style>
              </p:cxnSp>
              <p:cxnSp>
                <p:nvCxnSpPr>
                  <p:cNvPr id="228" name="Straight Connector 227">
                    <a:extLst>
                      <a:ext uri="{FF2B5EF4-FFF2-40B4-BE49-F238E27FC236}">
                        <a16:creationId xmlns:a16="http://schemas.microsoft.com/office/drawing/2014/main" id="{A764FCB9-D325-44F1-BB0E-71F298B8E614}"/>
                      </a:ext>
                    </a:extLst>
                  </p:cNvPr>
                  <p:cNvCxnSpPr>
                    <a:cxnSpLocks/>
                  </p:cNvCxnSpPr>
                  <p:nvPr/>
                </p:nvCxnSpPr>
                <p:spPr>
                  <a:xfrm>
                    <a:off x="17289388" y="6075918"/>
                    <a:ext cx="1475" cy="2595027"/>
                  </a:xfrm>
                  <a:prstGeom prst="line">
                    <a:avLst/>
                  </a:prstGeom>
                </p:spPr>
                <p:style>
                  <a:lnRef idx="3">
                    <a:schemeClr val="accent6"/>
                  </a:lnRef>
                  <a:fillRef idx="0">
                    <a:schemeClr val="accent6"/>
                  </a:fillRef>
                  <a:effectRef idx="2">
                    <a:schemeClr val="accent6"/>
                  </a:effectRef>
                  <a:fontRef idx="minor">
                    <a:schemeClr val="tx1"/>
                  </a:fontRef>
                </p:style>
              </p:cxnSp>
            </p:grpSp>
          </p:grpSp>
        </p:grpSp>
        <p:cxnSp>
          <p:nvCxnSpPr>
            <p:cNvPr id="115" name="Straight Arrow Connector 114">
              <a:extLst>
                <a:ext uri="{FF2B5EF4-FFF2-40B4-BE49-F238E27FC236}">
                  <a16:creationId xmlns:a16="http://schemas.microsoft.com/office/drawing/2014/main" id="{CCBC2BB7-2CE8-4F08-992F-38C899E5D740}"/>
                </a:ext>
              </a:extLst>
            </p:cNvPr>
            <p:cNvCxnSpPr>
              <a:cxnSpLocks/>
            </p:cNvCxnSpPr>
            <p:nvPr/>
          </p:nvCxnSpPr>
          <p:spPr>
            <a:xfrm flipV="1">
              <a:off x="16934161" y="5422273"/>
              <a:ext cx="592293" cy="4579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a:extLst>
                <a:ext uri="{FF2B5EF4-FFF2-40B4-BE49-F238E27FC236}">
                  <a16:creationId xmlns:a16="http://schemas.microsoft.com/office/drawing/2014/main" id="{10E34B77-7103-472F-B03D-ECFCFA0ABB6B}"/>
                </a:ext>
              </a:extLst>
            </p:cNvPr>
            <p:cNvSpPr txBox="1"/>
            <p:nvPr/>
          </p:nvSpPr>
          <p:spPr>
            <a:xfrm>
              <a:off x="15458841" y="5880228"/>
              <a:ext cx="1843431" cy="923330"/>
            </a:xfrm>
            <a:prstGeom prst="rect">
              <a:avLst/>
            </a:prstGeom>
            <a:solidFill>
              <a:schemeClr val="bg1"/>
            </a:solidFill>
            <a:ln>
              <a:noFill/>
            </a:ln>
          </p:spPr>
          <p:txBody>
            <a:bodyPr wrap="square" rtlCol="0">
              <a:spAutoFit/>
            </a:bodyPr>
            <a:lstStyle/>
            <a:p>
              <a:r>
                <a:rPr lang="en-US" dirty="0"/>
                <a:t>Timepoint of maximum myosin loss </a:t>
              </a:r>
              <a:endParaRPr lang="en-GB" dirty="0"/>
            </a:p>
          </p:txBody>
        </p:sp>
      </p:grpSp>
      <p:sp>
        <p:nvSpPr>
          <p:cNvPr id="247" name="TextBox 246">
            <a:extLst>
              <a:ext uri="{FF2B5EF4-FFF2-40B4-BE49-F238E27FC236}">
                <a16:creationId xmlns:a16="http://schemas.microsoft.com/office/drawing/2014/main" id="{A1D37CD3-41C4-4C85-8CED-F4AC2031266E}"/>
              </a:ext>
            </a:extLst>
          </p:cNvPr>
          <p:cNvSpPr txBox="1"/>
          <p:nvPr/>
        </p:nvSpPr>
        <p:spPr>
          <a:xfrm>
            <a:off x="14768076" y="12693014"/>
            <a:ext cx="8006824" cy="830997"/>
          </a:xfrm>
          <a:prstGeom prst="rect">
            <a:avLst/>
          </a:prstGeom>
          <a:noFill/>
        </p:spPr>
        <p:txBody>
          <a:bodyPr wrap="square" rtlCol="0">
            <a:spAutoFit/>
          </a:bodyPr>
          <a:lstStyle/>
          <a:p>
            <a:r>
              <a:rPr lang="en-US" sz="2400" b="1" dirty="0">
                <a:latin typeface="Arial Nova" panose="020B0604020202020204" pitchFamily="34" charset="0"/>
              </a:rPr>
              <a:t>(4) Aligning and averaging individual cell fluorescence reveals average shape changes and myosin flux</a:t>
            </a:r>
            <a:endParaRPr lang="en-GB" sz="2400" b="1" dirty="0">
              <a:latin typeface="Arial Nova" panose="020B0604020202020204" pitchFamily="34" charset="0"/>
            </a:endParaRPr>
          </a:p>
        </p:txBody>
      </p:sp>
      <p:sp>
        <p:nvSpPr>
          <p:cNvPr id="248" name="TextBox 247">
            <a:extLst>
              <a:ext uri="{FF2B5EF4-FFF2-40B4-BE49-F238E27FC236}">
                <a16:creationId xmlns:a16="http://schemas.microsoft.com/office/drawing/2014/main" id="{EE475763-DA74-4CEF-8A41-0FDC242E19CB}"/>
              </a:ext>
            </a:extLst>
          </p:cNvPr>
          <p:cNvSpPr txBox="1"/>
          <p:nvPr/>
        </p:nvSpPr>
        <p:spPr>
          <a:xfrm>
            <a:off x="19262321" y="19202281"/>
            <a:ext cx="3635915" cy="923330"/>
          </a:xfrm>
          <a:prstGeom prst="rect">
            <a:avLst/>
          </a:prstGeom>
          <a:noFill/>
        </p:spPr>
        <p:txBody>
          <a:bodyPr wrap="square" rtlCol="0">
            <a:spAutoFit/>
          </a:bodyPr>
          <a:lstStyle/>
          <a:p>
            <a:r>
              <a:rPr lang="en-US" dirty="0">
                <a:latin typeface="Arial Nova" panose="020B0604020202020204" pitchFamily="34" charset="0"/>
              </a:rPr>
              <a:t>NB cinching of cytoplasmic ring occurs bottom-up, indicative of high tension in the apical plane</a:t>
            </a:r>
            <a:r>
              <a:rPr lang="en-US" baseline="30000" dirty="0">
                <a:latin typeface="Arial Nova" panose="020B0604020202020204" pitchFamily="34" charset="0"/>
              </a:rPr>
              <a:t>[5]</a:t>
            </a:r>
            <a:endParaRPr lang="en-GB" dirty="0">
              <a:latin typeface="Arial Nova" panose="020B0604020202020204" pitchFamily="34" charset="0"/>
            </a:endParaRPr>
          </a:p>
        </p:txBody>
      </p:sp>
      <p:grpSp>
        <p:nvGrpSpPr>
          <p:cNvPr id="77" name="Group 76">
            <a:extLst>
              <a:ext uri="{FF2B5EF4-FFF2-40B4-BE49-F238E27FC236}">
                <a16:creationId xmlns:a16="http://schemas.microsoft.com/office/drawing/2014/main" id="{1C03F669-2CC2-46D7-B5A0-8384BF4AF22E}"/>
              </a:ext>
            </a:extLst>
          </p:cNvPr>
          <p:cNvGrpSpPr/>
          <p:nvPr/>
        </p:nvGrpSpPr>
        <p:grpSpPr>
          <a:xfrm>
            <a:off x="26654891" y="5954673"/>
            <a:ext cx="3068245" cy="3016936"/>
            <a:chOff x="26099386" y="9277642"/>
            <a:chExt cx="3068245" cy="3016936"/>
          </a:xfrm>
        </p:grpSpPr>
        <p:sp>
          <p:nvSpPr>
            <p:cNvPr id="63" name="TextBox 62">
              <a:extLst>
                <a:ext uri="{FF2B5EF4-FFF2-40B4-BE49-F238E27FC236}">
                  <a16:creationId xmlns:a16="http://schemas.microsoft.com/office/drawing/2014/main" id="{3BDCFDD0-D86B-4859-8CEA-70D092D77FE6}"/>
                </a:ext>
              </a:extLst>
            </p:cNvPr>
            <p:cNvSpPr txBox="1"/>
            <p:nvPr/>
          </p:nvSpPr>
          <p:spPr>
            <a:xfrm>
              <a:off x="26099386" y="9277642"/>
              <a:ext cx="3068245" cy="369332"/>
            </a:xfrm>
            <a:prstGeom prst="rect">
              <a:avLst/>
            </a:prstGeom>
            <a:noFill/>
          </p:spPr>
          <p:txBody>
            <a:bodyPr wrap="square" rtlCol="0">
              <a:spAutoFit/>
            </a:bodyPr>
            <a:lstStyle/>
            <a:p>
              <a:r>
                <a:rPr lang="en-GB" dirty="0">
                  <a:solidFill>
                    <a:srgbClr val="CC00CC"/>
                  </a:solidFill>
                  <a:latin typeface="Arial Nova" panose="020B0604020202020204" pitchFamily="34" charset="0"/>
                </a:rPr>
                <a:t>Cadherin</a:t>
              </a:r>
              <a:r>
                <a:rPr lang="en-GB" dirty="0">
                  <a:latin typeface="Arial Nova" panose="020B0604020202020204" pitchFamily="34" charset="0"/>
                </a:rPr>
                <a:t> and </a:t>
              </a:r>
              <a:r>
                <a:rPr lang="en-GB" dirty="0">
                  <a:solidFill>
                    <a:srgbClr val="349436"/>
                  </a:solidFill>
                  <a:latin typeface="Arial Nova" panose="020B0604020202020204" pitchFamily="34" charset="0"/>
                </a:rPr>
                <a:t>Tubulin</a:t>
              </a:r>
            </a:p>
          </p:txBody>
        </p:sp>
        <p:grpSp>
          <p:nvGrpSpPr>
            <p:cNvPr id="66" name="Group 65">
              <a:extLst>
                <a:ext uri="{FF2B5EF4-FFF2-40B4-BE49-F238E27FC236}">
                  <a16:creationId xmlns:a16="http://schemas.microsoft.com/office/drawing/2014/main" id="{93B5DA8B-6E1A-45EF-95AF-C79DACEC580B}"/>
                </a:ext>
              </a:extLst>
            </p:cNvPr>
            <p:cNvGrpSpPr/>
            <p:nvPr/>
          </p:nvGrpSpPr>
          <p:grpSpPr>
            <a:xfrm>
              <a:off x="26469585" y="9660193"/>
              <a:ext cx="1785545" cy="2634385"/>
              <a:chOff x="26862884" y="8115158"/>
              <a:chExt cx="1785545" cy="2634385"/>
            </a:xfrm>
          </p:grpSpPr>
          <p:grpSp>
            <p:nvGrpSpPr>
              <p:cNvPr id="258" name="Group 257">
                <a:extLst>
                  <a:ext uri="{FF2B5EF4-FFF2-40B4-BE49-F238E27FC236}">
                    <a16:creationId xmlns:a16="http://schemas.microsoft.com/office/drawing/2014/main" id="{BDEB15E3-D09D-44B7-8375-9E7796D59A05}"/>
                  </a:ext>
                </a:extLst>
              </p:cNvPr>
              <p:cNvGrpSpPr/>
              <p:nvPr/>
            </p:nvGrpSpPr>
            <p:grpSpPr>
              <a:xfrm>
                <a:off x="26862884" y="8115158"/>
                <a:ext cx="1785545" cy="2634385"/>
                <a:chOff x="14399358" y="13605897"/>
                <a:chExt cx="4022751" cy="5935149"/>
              </a:xfrm>
            </p:grpSpPr>
            <p:grpSp>
              <p:nvGrpSpPr>
                <p:cNvPr id="255" name="Group 254">
                  <a:extLst>
                    <a:ext uri="{FF2B5EF4-FFF2-40B4-BE49-F238E27FC236}">
                      <a16:creationId xmlns:a16="http://schemas.microsoft.com/office/drawing/2014/main" id="{93F1F86A-3A8A-4907-B5F5-320574BB85D5}"/>
                    </a:ext>
                  </a:extLst>
                </p:cNvPr>
                <p:cNvGrpSpPr/>
                <p:nvPr/>
              </p:nvGrpSpPr>
              <p:grpSpPr>
                <a:xfrm>
                  <a:off x="14399358" y="13641678"/>
                  <a:ext cx="3914454" cy="5899368"/>
                  <a:chOff x="14399358" y="13641678"/>
                  <a:chExt cx="3914454" cy="5899368"/>
                </a:xfrm>
              </p:grpSpPr>
              <p:pic>
                <p:nvPicPr>
                  <p:cNvPr id="126" name="Picture 125">
                    <a:extLst>
                      <a:ext uri="{FF2B5EF4-FFF2-40B4-BE49-F238E27FC236}">
                        <a16:creationId xmlns:a16="http://schemas.microsoft.com/office/drawing/2014/main" id="{A04FD903-78C4-4C19-998D-0868A617FD64}"/>
                      </a:ext>
                    </a:extLst>
                  </p:cNvPr>
                  <p:cNvPicPr>
                    <a:picLocks noChangeAspect="1"/>
                  </p:cNvPicPr>
                  <p:nvPr/>
                </p:nvPicPr>
                <p:blipFill rotWithShape="1">
                  <a:blip r:embed="rId14">
                    <a:extLst>
                      <a:ext uri="{BEBA8EAE-BF5A-486C-A8C5-ECC9F3942E4B}">
                        <a14:imgProps xmlns:a14="http://schemas.microsoft.com/office/drawing/2010/main">
                          <a14:imgLayer r:embed="rId15">
                            <a14:imgEffect>
                              <a14:brightnessContrast bright="40000"/>
                            </a14:imgEffect>
                          </a14:imgLayer>
                        </a14:imgProps>
                      </a:ext>
                    </a:extLst>
                  </a:blip>
                  <a:srcRect t="3990"/>
                  <a:stretch/>
                </p:blipFill>
                <p:spPr>
                  <a:xfrm>
                    <a:off x="14418959" y="13641678"/>
                    <a:ext cx="3894853" cy="2934469"/>
                  </a:xfrm>
                  <a:prstGeom prst="rect">
                    <a:avLst/>
                  </a:prstGeom>
                </p:spPr>
              </p:pic>
              <p:pic>
                <p:nvPicPr>
                  <p:cNvPr id="249" name="Picture 248">
                    <a:extLst>
                      <a:ext uri="{FF2B5EF4-FFF2-40B4-BE49-F238E27FC236}">
                        <a16:creationId xmlns:a16="http://schemas.microsoft.com/office/drawing/2014/main" id="{47026D8C-9977-41C3-A188-8983038D8D51}"/>
                      </a:ext>
                    </a:extLst>
                  </p:cNvPr>
                  <p:cNvPicPr>
                    <a:picLocks noChangeAspect="1"/>
                  </p:cNvPicPr>
                  <p:nvPr/>
                </p:nvPicPr>
                <p:blipFill rotWithShape="1">
                  <a:blip r:embed="rId16">
                    <a:extLst>
                      <a:ext uri="{BEBA8EAE-BF5A-486C-A8C5-ECC9F3942E4B}">
                        <a14:imgProps xmlns:a14="http://schemas.microsoft.com/office/drawing/2010/main">
                          <a14:imgLayer r:embed="rId17">
                            <a14:imgEffect>
                              <a14:brightnessContrast bright="40000"/>
                            </a14:imgEffect>
                          </a14:imgLayer>
                        </a14:imgProps>
                      </a:ext>
                    </a:extLst>
                  </a:blip>
                  <a:srcRect l="446" t="4783" r="1982"/>
                  <a:stretch/>
                </p:blipFill>
                <p:spPr>
                  <a:xfrm>
                    <a:off x="14457234" y="16570242"/>
                    <a:ext cx="3851452" cy="2970804"/>
                  </a:xfrm>
                  <a:prstGeom prst="rect">
                    <a:avLst/>
                  </a:prstGeom>
                </p:spPr>
              </p:pic>
              <p:sp>
                <p:nvSpPr>
                  <p:cNvPr id="250" name="Rectangle 249">
                    <a:extLst>
                      <a:ext uri="{FF2B5EF4-FFF2-40B4-BE49-F238E27FC236}">
                        <a16:creationId xmlns:a16="http://schemas.microsoft.com/office/drawing/2014/main" id="{49049CD1-30C0-4244-8D26-0985AD3142CD}"/>
                      </a:ext>
                    </a:extLst>
                  </p:cNvPr>
                  <p:cNvSpPr/>
                  <p:nvPr/>
                </p:nvSpPr>
                <p:spPr>
                  <a:xfrm rot="5400000">
                    <a:off x="15390069" y="13165341"/>
                    <a:ext cx="45719" cy="1609473"/>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ova" panose="020B0604020202020204" pitchFamily="34" charset="0"/>
                    </a:endParaRPr>
                  </a:p>
                </p:txBody>
              </p:sp>
              <p:sp>
                <p:nvSpPr>
                  <p:cNvPr id="251" name="TextBox 250">
                    <a:extLst>
                      <a:ext uri="{FF2B5EF4-FFF2-40B4-BE49-F238E27FC236}">
                        <a16:creationId xmlns:a16="http://schemas.microsoft.com/office/drawing/2014/main" id="{19874D38-9B94-4F40-86D9-1963471752E0}"/>
                      </a:ext>
                    </a:extLst>
                  </p:cNvPr>
                  <p:cNvSpPr txBox="1"/>
                  <p:nvPr/>
                </p:nvSpPr>
                <p:spPr>
                  <a:xfrm>
                    <a:off x="14399358" y="13900595"/>
                    <a:ext cx="1167235" cy="589395"/>
                  </a:xfrm>
                  <a:prstGeom prst="rect">
                    <a:avLst/>
                  </a:prstGeom>
                  <a:noFill/>
                </p:spPr>
                <p:txBody>
                  <a:bodyPr wrap="none" rtlCol="0">
                    <a:spAutoFit/>
                  </a:bodyPr>
                  <a:lstStyle/>
                  <a:p>
                    <a:r>
                      <a:rPr lang="en-US" sz="1100" dirty="0">
                        <a:solidFill>
                          <a:schemeClr val="bg1"/>
                        </a:solidFill>
                      </a:rPr>
                      <a:t>10</a:t>
                    </a:r>
                    <a:r>
                      <a:rPr lang="el-GR" sz="1100" dirty="0">
                        <a:solidFill>
                          <a:schemeClr val="bg1"/>
                        </a:solidFill>
                      </a:rPr>
                      <a:t>μ</a:t>
                    </a:r>
                    <a:r>
                      <a:rPr lang="en-US" sz="1100" dirty="0">
                        <a:solidFill>
                          <a:schemeClr val="bg1"/>
                        </a:solidFill>
                      </a:rPr>
                      <a:t>m</a:t>
                    </a:r>
                    <a:endParaRPr lang="en-GB" sz="1100" dirty="0">
                      <a:solidFill>
                        <a:schemeClr val="bg1"/>
                      </a:solidFill>
                    </a:endParaRPr>
                  </a:p>
                </p:txBody>
              </p:sp>
              <p:cxnSp>
                <p:nvCxnSpPr>
                  <p:cNvPr id="253" name="Straight Connector 252">
                    <a:extLst>
                      <a:ext uri="{FF2B5EF4-FFF2-40B4-BE49-F238E27FC236}">
                        <a16:creationId xmlns:a16="http://schemas.microsoft.com/office/drawing/2014/main" id="{8391925C-77B1-4AB1-BF48-F031AEEFEFB0}"/>
                      </a:ext>
                    </a:extLst>
                  </p:cNvPr>
                  <p:cNvCxnSpPr/>
                  <p:nvPr/>
                </p:nvCxnSpPr>
                <p:spPr>
                  <a:xfrm>
                    <a:off x="15707838" y="15558940"/>
                    <a:ext cx="12711" cy="3027509"/>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4" name="Straight Connector 253">
                    <a:extLst>
                      <a:ext uri="{FF2B5EF4-FFF2-40B4-BE49-F238E27FC236}">
                        <a16:creationId xmlns:a16="http://schemas.microsoft.com/office/drawing/2014/main" id="{6455631A-A69E-40FC-A083-B59367D195CF}"/>
                      </a:ext>
                    </a:extLst>
                  </p:cNvPr>
                  <p:cNvCxnSpPr>
                    <a:cxnSpLocks/>
                  </p:cNvCxnSpPr>
                  <p:nvPr/>
                </p:nvCxnSpPr>
                <p:spPr>
                  <a:xfrm>
                    <a:off x="17028625" y="15588205"/>
                    <a:ext cx="12712" cy="3027509"/>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grpSp>
            <p:sp>
              <p:nvSpPr>
                <p:cNvPr id="256" name="TextBox 255">
                  <a:extLst>
                    <a:ext uri="{FF2B5EF4-FFF2-40B4-BE49-F238E27FC236}">
                      <a16:creationId xmlns:a16="http://schemas.microsoft.com/office/drawing/2014/main" id="{9CBDA1A1-0857-4A4B-A98E-ED7326E3872F}"/>
                    </a:ext>
                  </a:extLst>
                </p:cNvPr>
                <p:cNvSpPr txBox="1"/>
                <p:nvPr/>
              </p:nvSpPr>
              <p:spPr>
                <a:xfrm>
                  <a:off x="17109948" y="13605897"/>
                  <a:ext cx="1239465" cy="589395"/>
                </a:xfrm>
                <a:prstGeom prst="rect">
                  <a:avLst/>
                </a:prstGeom>
                <a:noFill/>
              </p:spPr>
              <p:txBody>
                <a:bodyPr wrap="none" rtlCol="0">
                  <a:spAutoFit/>
                </a:bodyPr>
                <a:lstStyle/>
                <a:p>
                  <a:r>
                    <a:rPr lang="en-US" sz="1100" dirty="0">
                      <a:solidFill>
                        <a:schemeClr val="bg1"/>
                      </a:solidFill>
                    </a:rPr>
                    <a:t>-8 min</a:t>
                  </a:r>
                  <a:endParaRPr lang="en-GB" sz="1100" dirty="0">
                    <a:solidFill>
                      <a:schemeClr val="bg1"/>
                    </a:solidFill>
                  </a:endParaRPr>
                </a:p>
              </p:txBody>
            </p:sp>
            <p:sp>
              <p:nvSpPr>
                <p:cNvPr id="257" name="TextBox 256">
                  <a:extLst>
                    <a:ext uri="{FF2B5EF4-FFF2-40B4-BE49-F238E27FC236}">
                      <a16:creationId xmlns:a16="http://schemas.microsoft.com/office/drawing/2014/main" id="{CE05F78E-D7F0-4129-9E2B-917E7260B140}"/>
                    </a:ext>
                  </a:extLst>
                </p:cNvPr>
                <p:cNvSpPr txBox="1"/>
                <p:nvPr/>
              </p:nvSpPr>
              <p:spPr>
                <a:xfrm>
                  <a:off x="17182644" y="16551576"/>
                  <a:ext cx="1239465" cy="589395"/>
                </a:xfrm>
                <a:prstGeom prst="rect">
                  <a:avLst/>
                </a:prstGeom>
                <a:noFill/>
              </p:spPr>
              <p:txBody>
                <a:bodyPr wrap="none" rtlCol="0">
                  <a:spAutoFit/>
                </a:bodyPr>
                <a:lstStyle/>
                <a:p>
                  <a:r>
                    <a:rPr lang="en-US" sz="1100" dirty="0">
                      <a:solidFill>
                        <a:schemeClr val="bg1"/>
                      </a:solidFill>
                    </a:rPr>
                    <a:t>-4 min</a:t>
                  </a:r>
                  <a:endParaRPr lang="en-GB" sz="1100" dirty="0">
                    <a:solidFill>
                      <a:schemeClr val="bg1"/>
                    </a:solidFill>
                  </a:endParaRPr>
                </a:p>
              </p:txBody>
            </p:sp>
          </p:grpSp>
          <p:cxnSp>
            <p:nvCxnSpPr>
              <p:cNvPr id="177" name="Straight Connector 176">
                <a:extLst>
                  <a:ext uri="{FF2B5EF4-FFF2-40B4-BE49-F238E27FC236}">
                    <a16:creationId xmlns:a16="http://schemas.microsoft.com/office/drawing/2014/main" id="{CA957CDB-4584-4D64-921A-0C900A95A2D1}"/>
                  </a:ext>
                </a:extLst>
              </p:cNvPr>
              <p:cNvCxnSpPr/>
              <p:nvPr/>
            </p:nvCxnSpPr>
            <p:spPr>
              <a:xfrm>
                <a:off x="27352646" y="8984153"/>
                <a:ext cx="5642" cy="1343795"/>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185" name="Straight Connector 184">
                <a:extLst>
                  <a:ext uri="{FF2B5EF4-FFF2-40B4-BE49-F238E27FC236}">
                    <a16:creationId xmlns:a16="http://schemas.microsoft.com/office/drawing/2014/main" id="{E3E5DF04-C35C-4444-B718-11A7CE26D2CE}"/>
                  </a:ext>
                </a:extLst>
              </p:cNvPr>
              <p:cNvCxnSpPr/>
              <p:nvPr/>
            </p:nvCxnSpPr>
            <p:spPr>
              <a:xfrm>
                <a:off x="28156980" y="8992557"/>
                <a:ext cx="5642" cy="1343795"/>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grpSp>
      </p:grpSp>
      <p:grpSp>
        <p:nvGrpSpPr>
          <p:cNvPr id="75" name="Group 74">
            <a:extLst>
              <a:ext uri="{FF2B5EF4-FFF2-40B4-BE49-F238E27FC236}">
                <a16:creationId xmlns:a16="http://schemas.microsoft.com/office/drawing/2014/main" id="{5FAC6C07-4322-4A4D-A7C7-8F0A15253B82}"/>
              </a:ext>
            </a:extLst>
          </p:cNvPr>
          <p:cNvGrpSpPr/>
          <p:nvPr/>
        </p:nvGrpSpPr>
        <p:grpSpPr>
          <a:xfrm>
            <a:off x="23245100" y="9168029"/>
            <a:ext cx="1785486" cy="2860920"/>
            <a:chOff x="23230926" y="7977785"/>
            <a:chExt cx="2028820" cy="2993791"/>
          </a:xfrm>
        </p:grpSpPr>
        <p:pic>
          <p:nvPicPr>
            <p:cNvPr id="107" name="Picture 106">
              <a:extLst>
                <a:ext uri="{FF2B5EF4-FFF2-40B4-BE49-F238E27FC236}">
                  <a16:creationId xmlns:a16="http://schemas.microsoft.com/office/drawing/2014/main" id="{B9012E80-7009-4059-A2B3-DCE58EE328F4}"/>
                </a:ext>
              </a:extLst>
            </p:cNvPr>
            <p:cNvPicPr>
              <a:picLocks noChangeAspect="1"/>
            </p:cNvPicPr>
            <p:nvPr/>
          </p:nvPicPr>
          <p:blipFill rotWithShape="1">
            <a:blip r:embed="rId18"/>
            <a:srcRect t="24649"/>
            <a:stretch/>
          </p:blipFill>
          <p:spPr>
            <a:xfrm>
              <a:off x="23230926" y="7977785"/>
              <a:ext cx="2028820" cy="2993791"/>
            </a:xfrm>
            <a:prstGeom prst="rect">
              <a:avLst/>
            </a:prstGeom>
          </p:spPr>
        </p:pic>
        <p:sp>
          <p:nvSpPr>
            <p:cNvPr id="25" name="Oval 24">
              <a:extLst>
                <a:ext uri="{FF2B5EF4-FFF2-40B4-BE49-F238E27FC236}">
                  <a16:creationId xmlns:a16="http://schemas.microsoft.com/office/drawing/2014/main" id="{1A97F7A3-5587-4A87-9A95-2A7C412BFFF3}"/>
                </a:ext>
              </a:extLst>
            </p:cNvPr>
            <p:cNvSpPr/>
            <p:nvPr/>
          </p:nvSpPr>
          <p:spPr>
            <a:xfrm>
              <a:off x="24192200" y="833340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318EC76D-6170-429E-92EA-7195BE0401B4}"/>
                </a:ext>
              </a:extLst>
            </p:cNvPr>
            <p:cNvSpPr/>
            <p:nvPr/>
          </p:nvSpPr>
          <p:spPr>
            <a:xfrm>
              <a:off x="24192199" y="867554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CE65EB5C-64AA-44B6-8198-E0606EA59FBA}"/>
                </a:ext>
              </a:extLst>
            </p:cNvPr>
            <p:cNvSpPr/>
            <p:nvPr/>
          </p:nvSpPr>
          <p:spPr>
            <a:xfrm>
              <a:off x="24057755" y="92783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550086BD-F10C-4599-9F8E-9EBE69C99A04}"/>
                </a:ext>
              </a:extLst>
            </p:cNvPr>
            <p:cNvSpPr/>
            <p:nvPr/>
          </p:nvSpPr>
          <p:spPr>
            <a:xfrm>
              <a:off x="24379782" y="929356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7DFB95EE-E194-45B8-9A6A-D03B45A08783}"/>
                </a:ext>
              </a:extLst>
            </p:cNvPr>
            <p:cNvSpPr/>
            <p:nvPr/>
          </p:nvSpPr>
          <p:spPr>
            <a:xfrm>
              <a:off x="24029162" y="102278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35E5E42A-B28C-4B27-890D-A7E7241D10B0}"/>
                </a:ext>
              </a:extLst>
            </p:cNvPr>
            <p:cNvSpPr/>
            <p:nvPr/>
          </p:nvSpPr>
          <p:spPr>
            <a:xfrm>
              <a:off x="24454709" y="102106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9" name="TextBox 218">
            <a:extLst>
              <a:ext uri="{FF2B5EF4-FFF2-40B4-BE49-F238E27FC236}">
                <a16:creationId xmlns:a16="http://schemas.microsoft.com/office/drawing/2014/main" id="{89CD3E6A-08A7-4718-878D-BB7FBBEAFB4F}"/>
              </a:ext>
            </a:extLst>
          </p:cNvPr>
          <p:cNvSpPr txBox="1"/>
          <p:nvPr/>
        </p:nvSpPr>
        <p:spPr>
          <a:xfrm>
            <a:off x="15787724" y="13464287"/>
            <a:ext cx="3068245" cy="369332"/>
          </a:xfrm>
          <a:prstGeom prst="rect">
            <a:avLst/>
          </a:prstGeom>
          <a:noFill/>
        </p:spPr>
        <p:txBody>
          <a:bodyPr wrap="square" rtlCol="0">
            <a:spAutoFit/>
          </a:bodyPr>
          <a:lstStyle/>
          <a:p>
            <a:r>
              <a:rPr lang="en-GB" dirty="0">
                <a:solidFill>
                  <a:srgbClr val="CC00CC"/>
                </a:solidFill>
                <a:latin typeface="Arial Nova" panose="020B0604020202020204" pitchFamily="34" charset="0"/>
              </a:rPr>
              <a:t>Cadherin</a:t>
            </a:r>
            <a:r>
              <a:rPr lang="en-GB" dirty="0">
                <a:latin typeface="Arial Nova" panose="020B0604020202020204" pitchFamily="34" charset="0"/>
              </a:rPr>
              <a:t> and </a:t>
            </a:r>
            <a:r>
              <a:rPr lang="en-GB" dirty="0">
                <a:solidFill>
                  <a:srgbClr val="349436"/>
                </a:solidFill>
                <a:latin typeface="Arial Nova" panose="020B0604020202020204" pitchFamily="34" charset="0"/>
              </a:rPr>
              <a:t>Myosin II</a:t>
            </a:r>
          </a:p>
        </p:txBody>
      </p:sp>
      <p:cxnSp>
        <p:nvCxnSpPr>
          <p:cNvPr id="72" name="Straight Arrow Connector 71">
            <a:extLst>
              <a:ext uri="{FF2B5EF4-FFF2-40B4-BE49-F238E27FC236}">
                <a16:creationId xmlns:a16="http://schemas.microsoft.com/office/drawing/2014/main" id="{7C91911C-EE22-438E-8648-BDC60E3FE854}"/>
              </a:ext>
            </a:extLst>
          </p:cNvPr>
          <p:cNvCxnSpPr>
            <a:cxnSpLocks/>
          </p:cNvCxnSpPr>
          <p:nvPr/>
        </p:nvCxnSpPr>
        <p:spPr>
          <a:xfrm flipH="1" flipV="1">
            <a:off x="18652822" y="19592543"/>
            <a:ext cx="423161" cy="255800"/>
          </a:xfrm>
          <a:prstGeom prst="straightConnector1">
            <a:avLst/>
          </a:prstGeom>
          <a:ln>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220" name="TextBox 219">
            <a:extLst>
              <a:ext uri="{FF2B5EF4-FFF2-40B4-BE49-F238E27FC236}">
                <a16:creationId xmlns:a16="http://schemas.microsoft.com/office/drawing/2014/main" id="{3B5E2274-E991-4155-BF1E-5CA62F0AE913}"/>
              </a:ext>
            </a:extLst>
          </p:cNvPr>
          <p:cNvSpPr txBox="1"/>
          <p:nvPr/>
        </p:nvSpPr>
        <p:spPr>
          <a:xfrm>
            <a:off x="19274902" y="16695796"/>
            <a:ext cx="3807945" cy="1200329"/>
          </a:xfrm>
          <a:prstGeom prst="rect">
            <a:avLst/>
          </a:prstGeom>
          <a:noFill/>
        </p:spPr>
        <p:txBody>
          <a:bodyPr wrap="square" rtlCol="0">
            <a:spAutoFit/>
          </a:bodyPr>
          <a:lstStyle/>
          <a:p>
            <a:r>
              <a:rPr lang="en-US" dirty="0">
                <a:latin typeface="Arial Nova" panose="020B0604020202020204" pitchFamily="34" charset="0"/>
              </a:rPr>
              <a:t>Cytoplasmic myosin appears to increase more in the basal cytoplasm than the apical cytoplasm</a:t>
            </a:r>
            <a:endParaRPr lang="en-GB" dirty="0">
              <a:latin typeface="Arial Nova" panose="020B0604020202020204" pitchFamily="34" charset="0"/>
            </a:endParaRPr>
          </a:p>
        </p:txBody>
      </p:sp>
      <p:sp>
        <p:nvSpPr>
          <p:cNvPr id="229" name="TextBox 228">
            <a:extLst>
              <a:ext uri="{FF2B5EF4-FFF2-40B4-BE49-F238E27FC236}">
                <a16:creationId xmlns:a16="http://schemas.microsoft.com/office/drawing/2014/main" id="{601952C5-C1E3-4183-A08B-EF70ADC6B7B4}"/>
              </a:ext>
            </a:extLst>
          </p:cNvPr>
          <p:cNvSpPr txBox="1"/>
          <p:nvPr/>
        </p:nvSpPr>
        <p:spPr>
          <a:xfrm>
            <a:off x="19262583" y="18117036"/>
            <a:ext cx="3610253" cy="923330"/>
          </a:xfrm>
          <a:prstGeom prst="rect">
            <a:avLst/>
          </a:prstGeom>
          <a:noFill/>
        </p:spPr>
        <p:txBody>
          <a:bodyPr wrap="square" rtlCol="0">
            <a:spAutoFit/>
          </a:bodyPr>
          <a:lstStyle/>
          <a:p>
            <a:r>
              <a:rPr lang="en-US" dirty="0">
                <a:latin typeface="Arial Nova" panose="020B0604020202020204" pitchFamily="34" charset="0"/>
              </a:rPr>
              <a:t>Cells begin to wedge open apically - concurrent to the loss of apical cortical myosin</a:t>
            </a:r>
            <a:endParaRPr lang="en-GB" dirty="0">
              <a:latin typeface="Arial Nova" panose="020B0604020202020204" pitchFamily="34" charset="0"/>
            </a:endParaRPr>
          </a:p>
        </p:txBody>
      </p:sp>
      <p:sp>
        <p:nvSpPr>
          <p:cNvPr id="259" name="TextBox 258">
            <a:extLst>
              <a:ext uri="{FF2B5EF4-FFF2-40B4-BE49-F238E27FC236}">
                <a16:creationId xmlns:a16="http://schemas.microsoft.com/office/drawing/2014/main" id="{BFC95213-495C-4060-907A-0326C2FCBDDF}"/>
              </a:ext>
            </a:extLst>
          </p:cNvPr>
          <p:cNvSpPr txBox="1"/>
          <p:nvPr/>
        </p:nvSpPr>
        <p:spPr>
          <a:xfrm>
            <a:off x="19363454" y="14298460"/>
            <a:ext cx="3157027" cy="1754326"/>
          </a:xfrm>
          <a:prstGeom prst="rect">
            <a:avLst/>
          </a:prstGeom>
          <a:noFill/>
        </p:spPr>
        <p:txBody>
          <a:bodyPr wrap="square" rtlCol="0">
            <a:spAutoFit/>
          </a:bodyPr>
          <a:lstStyle/>
          <a:p>
            <a:r>
              <a:rPr lang="en-US" dirty="0">
                <a:latin typeface="Arial Nova" panose="020B0604020202020204" pitchFamily="34" charset="0"/>
              </a:rPr>
              <a:t>Individual cells are aligned along future cell division axis and averaged. This reveals patterns obscured in highly variable single cell observations</a:t>
            </a:r>
          </a:p>
        </p:txBody>
      </p:sp>
      <p:sp>
        <p:nvSpPr>
          <p:cNvPr id="76" name="TextBox 75">
            <a:extLst>
              <a:ext uri="{FF2B5EF4-FFF2-40B4-BE49-F238E27FC236}">
                <a16:creationId xmlns:a16="http://schemas.microsoft.com/office/drawing/2014/main" id="{EFD55F5B-B74E-46E1-889F-F8447A887D8E}"/>
              </a:ext>
            </a:extLst>
          </p:cNvPr>
          <p:cNvSpPr txBox="1"/>
          <p:nvPr/>
        </p:nvSpPr>
        <p:spPr>
          <a:xfrm>
            <a:off x="11899149" y="8231879"/>
            <a:ext cx="779170" cy="369332"/>
          </a:xfrm>
          <a:prstGeom prst="rect">
            <a:avLst/>
          </a:prstGeom>
          <a:noFill/>
        </p:spPr>
        <p:txBody>
          <a:bodyPr wrap="square" rtlCol="0">
            <a:spAutoFit/>
          </a:bodyPr>
          <a:lstStyle/>
          <a:p>
            <a:r>
              <a:rPr lang="en-US" dirty="0"/>
              <a:t>N=66</a:t>
            </a:r>
            <a:endParaRPr lang="en-GB" dirty="0"/>
          </a:p>
        </p:txBody>
      </p:sp>
      <p:grpSp>
        <p:nvGrpSpPr>
          <p:cNvPr id="260" name="Group">
            <a:extLst>
              <a:ext uri="{FF2B5EF4-FFF2-40B4-BE49-F238E27FC236}">
                <a16:creationId xmlns:a16="http://schemas.microsoft.com/office/drawing/2014/main" id="{0FDD0185-F9DF-4D5B-855E-44343282B311}"/>
              </a:ext>
            </a:extLst>
          </p:cNvPr>
          <p:cNvGrpSpPr/>
          <p:nvPr/>
        </p:nvGrpSpPr>
        <p:grpSpPr>
          <a:xfrm>
            <a:off x="16611825" y="14470488"/>
            <a:ext cx="2475636" cy="425787"/>
            <a:chOff x="436649" y="-91591"/>
            <a:chExt cx="3862380" cy="647155"/>
          </a:xfrm>
          <a:noFill/>
        </p:grpSpPr>
        <p:sp>
          <p:nvSpPr>
            <p:cNvPr id="261" name="Rectangle">
              <a:extLst>
                <a:ext uri="{FF2B5EF4-FFF2-40B4-BE49-F238E27FC236}">
                  <a16:creationId xmlns:a16="http://schemas.microsoft.com/office/drawing/2014/main" id="{37A2BEA2-763F-402A-8B0F-6D5C8EED915C}"/>
                </a:ext>
              </a:extLst>
            </p:cNvPr>
            <p:cNvSpPr/>
            <p:nvPr/>
          </p:nvSpPr>
          <p:spPr>
            <a:xfrm>
              <a:off x="436649" y="-91591"/>
              <a:ext cx="3862380" cy="485288"/>
            </a:xfrm>
            <a:prstGeom prst="rect">
              <a:avLst/>
            </a:prstGeom>
            <a:grp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262" name="Rectangle">
              <a:extLst>
                <a:ext uri="{FF2B5EF4-FFF2-40B4-BE49-F238E27FC236}">
                  <a16:creationId xmlns:a16="http://schemas.microsoft.com/office/drawing/2014/main" id="{C7B8729B-0855-4A31-A211-306B400A3B38}"/>
                </a:ext>
              </a:extLst>
            </p:cNvPr>
            <p:cNvSpPr/>
            <p:nvPr/>
          </p:nvSpPr>
          <p:spPr>
            <a:xfrm>
              <a:off x="436649" y="395638"/>
              <a:ext cx="3862379" cy="159926"/>
            </a:xfrm>
            <a:prstGeom prst="rect">
              <a:avLst/>
            </a:prstGeom>
            <a:grp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grpSp>
      <p:sp>
        <p:nvSpPr>
          <p:cNvPr id="78" name="TextBox 77">
            <a:extLst>
              <a:ext uri="{FF2B5EF4-FFF2-40B4-BE49-F238E27FC236}">
                <a16:creationId xmlns:a16="http://schemas.microsoft.com/office/drawing/2014/main" id="{B32B0F90-0BDE-4EB7-A12E-B42C6FFD408D}"/>
              </a:ext>
            </a:extLst>
          </p:cNvPr>
          <p:cNvSpPr txBox="1"/>
          <p:nvPr/>
        </p:nvSpPr>
        <p:spPr>
          <a:xfrm>
            <a:off x="23198196" y="6025334"/>
            <a:ext cx="35676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may occur to increase the area for the spindle to orient itself in the apical plane</a:t>
            </a:r>
            <a:r>
              <a:rPr lang="en-US" baseline="30000" dirty="0"/>
              <a:t>[7]</a:t>
            </a:r>
            <a:endParaRPr lang="en-US" dirty="0"/>
          </a:p>
          <a:p>
            <a:pPr marL="285750" indent="-285750">
              <a:buFont typeface="Arial" panose="020B0604020202020204" pitchFamily="34" charset="0"/>
              <a:buChar char="•"/>
            </a:pPr>
            <a:r>
              <a:rPr lang="en-US" dirty="0"/>
              <a:t>Using the same aligning-averaging technique on Cadherin/Tubulin movies reveals spindles take up more space than is available before the 2</a:t>
            </a:r>
            <a:r>
              <a:rPr lang="en-US" baseline="30000" dirty="0"/>
              <a:t>nd</a:t>
            </a:r>
            <a:r>
              <a:rPr lang="en-US" dirty="0"/>
              <a:t> round of area increase, but this requires further analysis</a:t>
            </a:r>
            <a:endParaRPr lang="en-GB" dirty="0"/>
          </a:p>
          <a:p>
            <a:endParaRPr lang="en-GB" dirty="0"/>
          </a:p>
        </p:txBody>
      </p:sp>
      <p:sp>
        <p:nvSpPr>
          <p:cNvPr id="263" name="TextBox 262">
            <a:extLst>
              <a:ext uri="{FF2B5EF4-FFF2-40B4-BE49-F238E27FC236}">
                <a16:creationId xmlns:a16="http://schemas.microsoft.com/office/drawing/2014/main" id="{1CF6D72E-B5D4-43D8-B005-3FC11F480BBA}"/>
              </a:ext>
            </a:extLst>
          </p:cNvPr>
          <p:cNvSpPr txBox="1"/>
          <p:nvPr/>
        </p:nvSpPr>
        <p:spPr>
          <a:xfrm>
            <a:off x="8444452" y="5323761"/>
            <a:ext cx="5031695" cy="646331"/>
          </a:xfrm>
          <a:prstGeom prst="rect">
            <a:avLst/>
          </a:prstGeom>
          <a:noFill/>
        </p:spPr>
        <p:txBody>
          <a:bodyPr wrap="square" rtlCol="0">
            <a:spAutoFit/>
          </a:bodyPr>
          <a:lstStyle/>
          <a:p>
            <a:r>
              <a:rPr lang="en-US" dirty="0">
                <a:latin typeface="Arial Nova" panose="020B0604020202020204" pitchFamily="34" charset="0"/>
              </a:rPr>
              <a:t>The second increase in area is only found in apical cross-sections</a:t>
            </a:r>
            <a:endParaRPr lang="en-GB" dirty="0">
              <a:latin typeface="Arial Nova" panose="020B0604020202020204" pitchFamily="34" charset="0"/>
            </a:endParaRPr>
          </a:p>
        </p:txBody>
      </p:sp>
      <p:sp>
        <p:nvSpPr>
          <p:cNvPr id="79" name="TextBox 78">
            <a:extLst>
              <a:ext uri="{FF2B5EF4-FFF2-40B4-BE49-F238E27FC236}">
                <a16:creationId xmlns:a16="http://schemas.microsoft.com/office/drawing/2014/main" id="{5DAE0CE2-DC09-4739-B450-7E2778BE328F}"/>
              </a:ext>
            </a:extLst>
          </p:cNvPr>
          <p:cNvSpPr txBox="1"/>
          <p:nvPr/>
        </p:nvSpPr>
        <p:spPr>
          <a:xfrm>
            <a:off x="25013812" y="8910356"/>
            <a:ext cx="2092441" cy="369332"/>
          </a:xfrm>
          <a:prstGeom prst="rect">
            <a:avLst/>
          </a:prstGeom>
          <a:noFill/>
        </p:spPr>
        <p:txBody>
          <a:bodyPr wrap="square" rtlCol="0">
            <a:spAutoFit/>
          </a:bodyPr>
          <a:lstStyle/>
          <a:p>
            <a:r>
              <a:rPr lang="en-US" u="sng" dirty="0"/>
              <a:t>The current model</a:t>
            </a:r>
            <a:endParaRPr lang="en-GB" u="sng" dirty="0"/>
          </a:p>
        </p:txBody>
      </p:sp>
      <p:sp>
        <p:nvSpPr>
          <p:cNvPr id="266" name="TextBox 265">
            <a:extLst>
              <a:ext uri="{FF2B5EF4-FFF2-40B4-BE49-F238E27FC236}">
                <a16:creationId xmlns:a16="http://schemas.microsoft.com/office/drawing/2014/main" id="{CFE9C4A5-CB5A-428E-BD0B-CF46C3F09454}"/>
              </a:ext>
            </a:extLst>
          </p:cNvPr>
          <p:cNvSpPr txBox="1"/>
          <p:nvPr/>
        </p:nvSpPr>
        <p:spPr>
          <a:xfrm>
            <a:off x="25032864" y="9249948"/>
            <a:ext cx="4330481" cy="923330"/>
          </a:xfrm>
          <a:prstGeom prst="rect">
            <a:avLst/>
          </a:prstGeom>
          <a:noFill/>
        </p:spPr>
        <p:txBody>
          <a:bodyPr wrap="square" rtlCol="0">
            <a:spAutoFit/>
          </a:bodyPr>
          <a:lstStyle/>
          <a:p>
            <a:r>
              <a:rPr lang="en-US" dirty="0"/>
              <a:t>Planar apical area increases but there is not sufficient space for the spindle to orient itself</a:t>
            </a:r>
            <a:endParaRPr lang="en-GB" dirty="0"/>
          </a:p>
        </p:txBody>
      </p:sp>
      <p:sp>
        <p:nvSpPr>
          <p:cNvPr id="267" name="TextBox 266">
            <a:extLst>
              <a:ext uri="{FF2B5EF4-FFF2-40B4-BE49-F238E27FC236}">
                <a16:creationId xmlns:a16="http://schemas.microsoft.com/office/drawing/2014/main" id="{A8274B41-BBCC-476B-9943-A0952AD0C47D}"/>
              </a:ext>
            </a:extLst>
          </p:cNvPr>
          <p:cNvSpPr txBox="1"/>
          <p:nvPr/>
        </p:nvSpPr>
        <p:spPr>
          <a:xfrm>
            <a:off x="25023437" y="10150716"/>
            <a:ext cx="4475526" cy="923330"/>
          </a:xfrm>
          <a:prstGeom prst="rect">
            <a:avLst/>
          </a:prstGeom>
          <a:noFill/>
        </p:spPr>
        <p:txBody>
          <a:bodyPr wrap="square" rtlCol="0">
            <a:spAutoFit/>
          </a:bodyPr>
          <a:lstStyle/>
          <a:p>
            <a:r>
              <a:rPr lang="en-US" dirty="0"/>
              <a:t>Myosin II moves from the cortex to cytoplasm, allowing the apical area to increase and the spindle to come into plane.</a:t>
            </a:r>
            <a:endParaRPr lang="en-GB" dirty="0"/>
          </a:p>
        </p:txBody>
      </p:sp>
      <p:sp>
        <p:nvSpPr>
          <p:cNvPr id="268" name="TextBox 267">
            <a:extLst>
              <a:ext uri="{FF2B5EF4-FFF2-40B4-BE49-F238E27FC236}">
                <a16:creationId xmlns:a16="http://schemas.microsoft.com/office/drawing/2014/main" id="{B266E110-E2F2-431A-8D0D-8782847FFC82}"/>
              </a:ext>
            </a:extLst>
          </p:cNvPr>
          <p:cNvSpPr txBox="1"/>
          <p:nvPr/>
        </p:nvSpPr>
        <p:spPr>
          <a:xfrm>
            <a:off x="25031725" y="11139420"/>
            <a:ext cx="4257272" cy="923330"/>
          </a:xfrm>
          <a:prstGeom prst="rect">
            <a:avLst/>
          </a:prstGeom>
          <a:noFill/>
        </p:spPr>
        <p:txBody>
          <a:bodyPr wrap="square" rtlCol="0">
            <a:spAutoFit/>
          </a:bodyPr>
          <a:lstStyle/>
          <a:p>
            <a:r>
              <a:rPr lang="en-US" dirty="0"/>
              <a:t>Followed by a further decrease in cortical myosin as it is deposited on the contractile ring</a:t>
            </a:r>
            <a:endParaRPr lang="en-GB" dirty="0"/>
          </a:p>
        </p:txBody>
      </p:sp>
      <p:sp>
        <p:nvSpPr>
          <p:cNvPr id="295" name="TextBox 294">
            <a:extLst>
              <a:ext uri="{FF2B5EF4-FFF2-40B4-BE49-F238E27FC236}">
                <a16:creationId xmlns:a16="http://schemas.microsoft.com/office/drawing/2014/main" id="{42FF72AC-8275-429F-9589-8F6BFCA4FD3C}"/>
              </a:ext>
            </a:extLst>
          </p:cNvPr>
          <p:cNvSpPr txBox="1"/>
          <p:nvPr/>
        </p:nvSpPr>
        <p:spPr>
          <a:xfrm>
            <a:off x="9884760" y="12857819"/>
            <a:ext cx="29809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Arial Nova" panose="020B0604020202020204" pitchFamily="34" charset="0"/>
              </a:rPr>
              <a:t>Time to Cytokinesis (min)</a:t>
            </a:r>
            <a:endParaRPr lang="en-US" sz="1200" dirty="0">
              <a:latin typeface="Arial Nova" panose="020B0604020202020204" pitchFamily="34" charset="0"/>
            </a:endParaRPr>
          </a:p>
        </p:txBody>
      </p:sp>
      <p:grpSp>
        <p:nvGrpSpPr>
          <p:cNvPr id="114" name="Group 113">
            <a:extLst>
              <a:ext uri="{FF2B5EF4-FFF2-40B4-BE49-F238E27FC236}">
                <a16:creationId xmlns:a16="http://schemas.microsoft.com/office/drawing/2014/main" id="{DD28241C-A1DB-471F-8606-47E55B4FEBCA}"/>
              </a:ext>
            </a:extLst>
          </p:cNvPr>
          <p:cNvGrpSpPr/>
          <p:nvPr/>
        </p:nvGrpSpPr>
        <p:grpSpPr>
          <a:xfrm>
            <a:off x="7832680" y="16358564"/>
            <a:ext cx="6407248" cy="4168072"/>
            <a:chOff x="7806621" y="13106974"/>
            <a:chExt cx="6407248" cy="4168072"/>
          </a:xfrm>
        </p:grpSpPr>
        <p:grpSp>
          <p:nvGrpSpPr>
            <p:cNvPr id="104" name="Group 103">
              <a:extLst>
                <a:ext uri="{FF2B5EF4-FFF2-40B4-BE49-F238E27FC236}">
                  <a16:creationId xmlns:a16="http://schemas.microsoft.com/office/drawing/2014/main" id="{77C4CE4A-E144-4791-B1B9-13E439A3FC78}"/>
                </a:ext>
              </a:extLst>
            </p:cNvPr>
            <p:cNvGrpSpPr/>
            <p:nvPr/>
          </p:nvGrpSpPr>
          <p:grpSpPr>
            <a:xfrm>
              <a:off x="7806621" y="13977113"/>
              <a:ext cx="5940318" cy="3120888"/>
              <a:chOff x="7800959" y="13678808"/>
              <a:chExt cx="5940318" cy="3120888"/>
            </a:xfrm>
          </p:grpSpPr>
          <p:grpSp>
            <p:nvGrpSpPr>
              <p:cNvPr id="83" name="Group 82">
                <a:extLst>
                  <a:ext uri="{FF2B5EF4-FFF2-40B4-BE49-F238E27FC236}">
                    <a16:creationId xmlns:a16="http://schemas.microsoft.com/office/drawing/2014/main" id="{861187F7-C7F7-42D8-9C8C-C6AE71F8D67A}"/>
                  </a:ext>
                </a:extLst>
              </p:cNvPr>
              <p:cNvGrpSpPr/>
              <p:nvPr/>
            </p:nvGrpSpPr>
            <p:grpSpPr>
              <a:xfrm>
                <a:off x="7800959" y="13678808"/>
                <a:ext cx="5940318" cy="3120888"/>
                <a:chOff x="7252276" y="9764817"/>
                <a:chExt cx="5940318" cy="3120888"/>
              </a:xfrm>
            </p:grpSpPr>
            <p:grpSp>
              <p:nvGrpSpPr>
                <p:cNvPr id="71" name="Group 70">
                  <a:extLst>
                    <a:ext uri="{FF2B5EF4-FFF2-40B4-BE49-F238E27FC236}">
                      <a16:creationId xmlns:a16="http://schemas.microsoft.com/office/drawing/2014/main" id="{8FFDC653-5CBD-4668-A2C8-A7270B40A403}"/>
                    </a:ext>
                  </a:extLst>
                </p:cNvPr>
                <p:cNvGrpSpPr/>
                <p:nvPr/>
              </p:nvGrpSpPr>
              <p:grpSpPr>
                <a:xfrm>
                  <a:off x="7252276" y="9764817"/>
                  <a:ext cx="5418199" cy="3120888"/>
                  <a:chOff x="13447474" y="7485464"/>
                  <a:chExt cx="4000910" cy="2350294"/>
                </a:xfrm>
              </p:grpSpPr>
              <p:pic>
                <p:nvPicPr>
                  <p:cNvPr id="22" name="Picture 21">
                    <a:extLst>
                      <a:ext uri="{FF2B5EF4-FFF2-40B4-BE49-F238E27FC236}">
                        <a16:creationId xmlns:a16="http://schemas.microsoft.com/office/drawing/2014/main" id="{F85E93E7-6CF9-43B2-8807-BE8EF2BDFD3A}"/>
                      </a:ext>
                    </a:extLst>
                  </p:cNvPr>
                  <p:cNvPicPr>
                    <a:picLocks noChangeAspect="1"/>
                  </p:cNvPicPr>
                  <p:nvPr/>
                </p:nvPicPr>
                <p:blipFill rotWithShape="1">
                  <a:blip r:embed="rId19"/>
                  <a:srcRect l="1191" b="7158"/>
                  <a:stretch/>
                </p:blipFill>
                <p:spPr>
                  <a:xfrm>
                    <a:off x="13978253" y="7707435"/>
                    <a:ext cx="3470131" cy="2128323"/>
                  </a:xfrm>
                  <a:prstGeom prst="rect">
                    <a:avLst/>
                  </a:prstGeom>
                </p:spPr>
              </p:pic>
              <p:sp>
                <p:nvSpPr>
                  <p:cNvPr id="2" name="TextBox 1">
                    <a:extLst>
                      <a:ext uri="{FF2B5EF4-FFF2-40B4-BE49-F238E27FC236}">
                        <a16:creationId xmlns:a16="http://schemas.microsoft.com/office/drawing/2014/main" id="{B17C7B77-FC9A-4B53-9D40-AB8E3AEA372B}"/>
                      </a:ext>
                    </a:extLst>
                  </p:cNvPr>
                  <p:cNvSpPr txBox="1"/>
                  <p:nvPr/>
                </p:nvSpPr>
                <p:spPr>
                  <a:xfrm rot="16200000">
                    <a:off x="12558298" y="8374640"/>
                    <a:ext cx="2323797" cy="545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dirty="0">
                        <a:latin typeface="Arial Nova" panose="020B0604020202020204" pitchFamily="34" charset="0"/>
                        <a:cs typeface="Calibri"/>
                      </a:rPr>
                      <a:t>Rate of Change of Average Cytoplasmic myosin II fluorescence intensity (min</a:t>
                    </a:r>
                    <a:r>
                      <a:rPr lang="en-GB" sz="1400" baseline="30000" dirty="0">
                        <a:latin typeface="Arial Nova" panose="020B0604020202020204" pitchFamily="34" charset="0"/>
                        <a:cs typeface="Calibri"/>
                      </a:rPr>
                      <a:t>-1</a:t>
                    </a:r>
                    <a:r>
                      <a:rPr lang="en-GB" sz="1400" dirty="0">
                        <a:latin typeface="Arial Nova" panose="020B0604020202020204" pitchFamily="34" charset="0"/>
                        <a:cs typeface="Calibri"/>
                      </a:rPr>
                      <a:t>)</a:t>
                    </a:r>
                  </a:p>
                </p:txBody>
              </p:sp>
            </p:grpSp>
            <p:grpSp>
              <p:nvGrpSpPr>
                <p:cNvPr id="81" name="Group 80">
                  <a:extLst>
                    <a:ext uri="{FF2B5EF4-FFF2-40B4-BE49-F238E27FC236}">
                      <a16:creationId xmlns:a16="http://schemas.microsoft.com/office/drawing/2014/main" id="{CA8F21CF-2568-45F2-A44B-18F6A8B49CBF}"/>
                    </a:ext>
                  </a:extLst>
                </p:cNvPr>
                <p:cNvGrpSpPr/>
                <p:nvPr/>
              </p:nvGrpSpPr>
              <p:grpSpPr>
                <a:xfrm>
                  <a:off x="12413496" y="10394009"/>
                  <a:ext cx="779098" cy="1262328"/>
                  <a:chOff x="12397644" y="10443446"/>
                  <a:chExt cx="779098" cy="1262328"/>
                </a:xfrm>
              </p:grpSpPr>
              <p:grpSp>
                <p:nvGrpSpPr>
                  <p:cNvPr id="158" name="Group 157">
                    <a:extLst>
                      <a:ext uri="{FF2B5EF4-FFF2-40B4-BE49-F238E27FC236}">
                        <a16:creationId xmlns:a16="http://schemas.microsoft.com/office/drawing/2014/main" id="{0A49DB90-3999-4489-AF91-B594BFDBCAB7}"/>
                      </a:ext>
                    </a:extLst>
                  </p:cNvPr>
                  <p:cNvGrpSpPr/>
                  <p:nvPr/>
                </p:nvGrpSpPr>
                <p:grpSpPr>
                  <a:xfrm>
                    <a:off x="12397644" y="10443446"/>
                    <a:ext cx="779098" cy="1261473"/>
                    <a:chOff x="12424383" y="7551741"/>
                    <a:chExt cx="779098" cy="1261473"/>
                  </a:xfrm>
                  <a:solidFill>
                    <a:schemeClr val="tx1">
                      <a:alpha val="31000"/>
                    </a:schemeClr>
                  </a:solidFill>
                </p:grpSpPr>
                <p:grpSp>
                  <p:nvGrpSpPr>
                    <p:cNvPr id="159" name="Group 158">
                      <a:extLst>
                        <a:ext uri="{FF2B5EF4-FFF2-40B4-BE49-F238E27FC236}">
                          <a16:creationId xmlns:a16="http://schemas.microsoft.com/office/drawing/2014/main" id="{ED76F203-43DB-4CB2-B64A-6865C2C945F0}"/>
                        </a:ext>
                      </a:extLst>
                    </p:cNvPr>
                    <p:cNvGrpSpPr/>
                    <p:nvPr/>
                  </p:nvGrpSpPr>
                  <p:grpSpPr>
                    <a:xfrm>
                      <a:off x="12424383" y="7551741"/>
                      <a:ext cx="678005" cy="1261473"/>
                      <a:chOff x="12395084" y="10684017"/>
                      <a:chExt cx="1489357" cy="2323585"/>
                    </a:xfrm>
                    <a:grpFill/>
                  </p:grpSpPr>
                  <p:cxnSp>
                    <p:nvCxnSpPr>
                      <p:cNvPr id="169" name="Straight Connector 168">
                        <a:extLst>
                          <a:ext uri="{FF2B5EF4-FFF2-40B4-BE49-F238E27FC236}">
                            <a16:creationId xmlns:a16="http://schemas.microsoft.com/office/drawing/2014/main" id="{30BCB3BC-7304-4275-AC84-7F7683160820}"/>
                          </a:ext>
                        </a:extLst>
                      </p:cNvPr>
                      <p:cNvCxnSpPr>
                        <a:cxnSpLocks/>
                      </p:cNvCxnSpPr>
                      <p:nvPr/>
                    </p:nvCxnSpPr>
                    <p:spPr>
                      <a:xfrm flipH="1">
                        <a:off x="12395084" y="10862468"/>
                        <a:ext cx="27590" cy="1981966"/>
                      </a:xfrm>
                      <a:prstGeom prst="line">
                        <a:avLst/>
                      </a:prstGeom>
                      <a:grpFill/>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1" name="Straight Connector 170">
                        <a:extLst>
                          <a:ext uri="{FF2B5EF4-FFF2-40B4-BE49-F238E27FC236}">
                            <a16:creationId xmlns:a16="http://schemas.microsoft.com/office/drawing/2014/main" id="{958B92F5-6B3D-4774-B044-0F98C034F0EC}"/>
                          </a:ext>
                        </a:extLst>
                      </p:cNvPr>
                      <p:cNvCxnSpPr>
                        <a:cxnSpLocks/>
                        <a:endCxn id="172" idx="0"/>
                      </p:cNvCxnSpPr>
                      <p:nvPr/>
                    </p:nvCxnSpPr>
                    <p:spPr>
                      <a:xfrm flipH="1">
                        <a:off x="13847287" y="10863615"/>
                        <a:ext cx="28466" cy="1977895"/>
                      </a:xfrm>
                      <a:prstGeom prst="line">
                        <a:avLst/>
                      </a:prstGeom>
                      <a:grpFill/>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2" name="Hexagon 171">
                        <a:extLst>
                          <a:ext uri="{FF2B5EF4-FFF2-40B4-BE49-F238E27FC236}">
                            <a16:creationId xmlns:a16="http://schemas.microsoft.com/office/drawing/2014/main" id="{2DE54618-229F-446A-ADFA-5D2CFB999318}"/>
                          </a:ext>
                        </a:extLst>
                      </p:cNvPr>
                      <p:cNvSpPr/>
                      <p:nvPr/>
                    </p:nvSpPr>
                    <p:spPr>
                      <a:xfrm>
                        <a:off x="12401170" y="12675417"/>
                        <a:ext cx="1446117" cy="332185"/>
                      </a:xfrm>
                      <a:prstGeom prst="hexagon">
                        <a:avLst>
                          <a:gd name="adj" fmla="val 60863"/>
                          <a:gd name="vf" fmla="val 115470"/>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ova" panose="020B0604020202020204" pitchFamily="34" charset="0"/>
                        </a:endParaRPr>
                      </a:p>
                    </p:txBody>
                  </p:sp>
                  <p:sp>
                    <p:nvSpPr>
                      <p:cNvPr id="173" name="Hexagon 172">
                        <a:extLst>
                          <a:ext uri="{FF2B5EF4-FFF2-40B4-BE49-F238E27FC236}">
                            <a16:creationId xmlns:a16="http://schemas.microsoft.com/office/drawing/2014/main" id="{D494E1F6-1A52-4B9C-9437-7C1BD297589F}"/>
                          </a:ext>
                        </a:extLst>
                      </p:cNvPr>
                      <p:cNvSpPr/>
                      <p:nvPr/>
                    </p:nvSpPr>
                    <p:spPr>
                      <a:xfrm>
                        <a:off x="12412367" y="10684017"/>
                        <a:ext cx="1472074" cy="430163"/>
                      </a:xfrm>
                      <a:prstGeom prst="hexagon">
                        <a:avLst>
                          <a:gd name="adj" fmla="val 60863"/>
                          <a:gd name="vf" fmla="val 115470"/>
                        </a:avLst>
                      </a:prstGeom>
                      <a:grp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latin typeface="Arial Nova" panose="020B0604020202020204" pitchFamily="34" charset="0"/>
                        </a:endParaRPr>
                      </a:p>
                    </p:txBody>
                  </p:sp>
                </p:grpSp>
                <p:grpSp>
                  <p:nvGrpSpPr>
                    <p:cNvPr id="160" name="Group 159">
                      <a:extLst>
                        <a:ext uri="{FF2B5EF4-FFF2-40B4-BE49-F238E27FC236}">
                          <a16:creationId xmlns:a16="http://schemas.microsoft.com/office/drawing/2014/main" id="{C4CCE80E-17EF-4BE0-96B8-9393543FA0DE}"/>
                        </a:ext>
                      </a:extLst>
                    </p:cNvPr>
                    <p:cNvGrpSpPr/>
                    <p:nvPr/>
                  </p:nvGrpSpPr>
                  <p:grpSpPr>
                    <a:xfrm>
                      <a:off x="12437787" y="7680435"/>
                      <a:ext cx="765694" cy="395582"/>
                      <a:chOff x="12437787" y="7680435"/>
                      <a:chExt cx="765694" cy="395582"/>
                    </a:xfrm>
                    <a:grpFill/>
                  </p:grpSpPr>
                  <p:sp>
                    <p:nvSpPr>
                      <p:cNvPr id="165" name="Parallelogram 164">
                        <a:extLst>
                          <a:ext uri="{FF2B5EF4-FFF2-40B4-BE49-F238E27FC236}">
                            <a16:creationId xmlns:a16="http://schemas.microsoft.com/office/drawing/2014/main" id="{C144B2CC-4FF1-43FE-A54F-9BAEBE70EA14}"/>
                          </a:ext>
                        </a:extLst>
                      </p:cNvPr>
                      <p:cNvSpPr/>
                      <p:nvPr/>
                    </p:nvSpPr>
                    <p:spPr>
                      <a:xfrm rot="5400000">
                        <a:off x="12305648" y="7812574"/>
                        <a:ext cx="384242" cy="119963"/>
                      </a:xfrm>
                      <a:prstGeom prst="parallelogram">
                        <a:avLst>
                          <a:gd name="adj" fmla="val 72838"/>
                        </a:avLst>
                      </a:prstGeom>
                      <a:grp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latin typeface="Arial Nova" panose="020B0604020202020204" pitchFamily="34" charset="0"/>
                        </a:endParaRPr>
                      </a:p>
                    </p:txBody>
                  </p:sp>
                  <p:sp>
                    <p:nvSpPr>
                      <p:cNvPr id="166" name="Parallelogram 165">
                        <a:extLst>
                          <a:ext uri="{FF2B5EF4-FFF2-40B4-BE49-F238E27FC236}">
                            <a16:creationId xmlns:a16="http://schemas.microsoft.com/office/drawing/2014/main" id="{891AFCE6-9A96-4982-B664-81AB6FEF3EEE}"/>
                          </a:ext>
                        </a:extLst>
                      </p:cNvPr>
                      <p:cNvSpPr/>
                      <p:nvPr/>
                    </p:nvSpPr>
                    <p:spPr>
                      <a:xfrm rot="8691688">
                        <a:off x="12869813" y="7758525"/>
                        <a:ext cx="333668" cy="253522"/>
                      </a:xfrm>
                      <a:prstGeom prst="parallelogram">
                        <a:avLst>
                          <a:gd name="adj" fmla="val 71052"/>
                        </a:avLst>
                      </a:prstGeom>
                      <a:grp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latin typeface="Arial Nova" panose="020B0604020202020204" pitchFamily="34" charset="0"/>
                        </a:endParaRPr>
                      </a:p>
                    </p:txBody>
                  </p:sp>
                  <p:sp>
                    <p:nvSpPr>
                      <p:cNvPr id="167" name="Rectangle 166">
                        <a:extLst>
                          <a:ext uri="{FF2B5EF4-FFF2-40B4-BE49-F238E27FC236}">
                            <a16:creationId xmlns:a16="http://schemas.microsoft.com/office/drawing/2014/main" id="{1FF10C44-FCBD-4051-A46C-E73F71A3F740}"/>
                          </a:ext>
                        </a:extLst>
                      </p:cNvPr>
                      <p:cNvSpPr/>
                      <p:nvPr/>
                    </p:nvSpPr>
                    <p:spPr>
                      <a:xfrm>
                        <a:off x="12558587" y="7785274"/>
                        <a:ext cx="420631" cy="290743"/>
                      </a:xfrm>
                      <a:prstGeom prst="rect">
                        <a:avLst/>
                      </a:prstGeom>
                      <a:grp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latin typeface="Arial Nova" panose="020B0604020202020204" pitchFamily="34" charset="0"/>
                        </a:endParaRPr>
                      </a:p>
                    </p:txBody>
                  </p:sp>
                </p:grpSp>
                <p:grpSp>
                  <p:nvGrpSpPr>
                    <p:cNvPr id="161" name="Group 160">
                      <a:extLst>
                        <a:ext uri="{FF2B5EF4-FFF2-40B4-BE49-F238E27FC236}">
                          <a16:creationId xmlns:a16="http://schemas.microsoft.com/office/drawing/2014/main" id="{3F46EE35-20E5-4BFF-9DA6-9FCF4DF840EA}"/>
                        </a:ext>
                      </a:extLst>
                    </p:cNvPr>
                    <p:cNvGrpSpPr/>
                    <p:nvPr/>
                  </p:nvGrpSpPr>
                  <p:grpSpPr>
                    <a:xfrm>
                      <a:off x="12427848" y="7974270"/>
                      <a:ext cx="703086" cy="225520"/>
                      <a:chOff x="12423157" y="7670323"/>
                      <a:chExt cx="703086" cy="319722"/>
                    </a:xfrm>
                    <a:grpFill/>
                  </p:grpSpPr>
                  <p:sp>
                    <p:nvSpPr>
                      <p:cNvPr id="162" name="Parallelogram 161">
                        <a:extLst>
                          <a:ext uri="{FF2B5EF4-FFF2-40B4-BE49-F238E27FC236}">
                            <a16:creationId xmlns:a16="http://schemas.microsoft.com/office/drawing/2014/main" id="{9F9E9722-3C49-4D7E-AA7C-2992661A16B6}"/>
                          </a:ext>
                        </a:extLst>
                      </p:cNvPr>
                      <p:cNvSpPr/>
                      <p:nvPr/>
                    </p:nvSpPr>
                    <p:spPr>
                      <a:xfrm rot="5400000">
                        <a:off x="12334213" y="7759267"/>
                        <a:ext cx="300023" cy="122135"/>
                      </a:xfrm>
                      <a:prstGeom prst="parallelogram">
                        <a:avLst>
                          <a:gd name="adj" fmla="val 72838"/>
                        </a:avLst>
                      </a:prstGeom>
                      <a:solidFill>
                        <a:schemeClr val="accent5">
                          <a:alpha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Arial Nova" panose="020B0604020202020204" pitchFamily="34" charset="0"/>
                        </a:endParaRPr>
                      </a:p>
                    </p:txBody>
                  </p:sp>
                  <p:sp>
                    <p:nvSpPr>
                      <p:cNvPr id="163" name="Parallelogram 162">
                        <a:extLst>
                          <a:ext uri="{FF2B5EF4-FFF2-40B4-BE49-F238E27FC236}">
                            <a16:creationId xmlns:a16="http://schemas.microsoft.com/office/drawing/2014/main" id="{FD12DECA-232B-43AC-A30F-E429A956AD3E}"/>
                          </a:ext>
                        </a:extLst>
                      </p:cNvPr>
                      <p:cNvSpPr/>
                      <p:nvPr/>
                    </p:nvSpPr>
                    <p:spPr>
                      <a:xfrm rot="8691688">
                        <a:off x="12931581" y="7776746"/>
                        <a:ext cx="194662" cy="136582"/>
                      </a:xfrm>
                      <a:prstGeom prst="parallelogram">
                        <a:avLst>
                          <a:gd name="adj" fmla="val 71052"/>
                        </a:avLst>
                      </a:prstGeom>
                      <a:solidFill>
                        <a:schemeClr val="accent5">
                          <a:alpha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Arial Nova" panose="020B0604020202020204" pitchFamily="34" charset="0"/>
                        </a:endParaRPr>
                      </a:p>
                    </p:txBody>
                  </p:sp>
                  <p:sp>
                    <p:nvSpPr>
                      <p:cNvPr id="164" name="Rectangle 163">
                        <a:extLst>
                          <a:ext uri="{FF2B5EF4-FFF2-40B4-BE49-F238E27FC236}">
                            <a16:creationId xmlns:a16="http://schemas.microsoft.com/office/drawing/2014/main" id="{4A6E4706-0C25-4EDE-9B1D-37CF917E4DF0}"/>
                          </a:ext>
                        </a:extLst>
                      </p:cNvPr>
                      <p:cNvSpPr/>
                      <p:nvPr/>
                    </p:nvSpPr>
                    <p:spPr>
                      <a:xfrm>
                        <a:off x="12559425" y="7811182"/>
                        <a:ext cx="399391" cy="178863"/>
                      </a:xfrm>
                      <a:prstGeom prst="rect">
                        <a:avLst/>
                      </a:prstGeom>
                      <a:solidFill>
                        <a:schemeClr val="accent5">
                          <a:alpha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latin typeface="Arial Nova" panose="020B0604020202020204" pitchFamily="34" charset="0"/>
                        </a:endParaRPr>
                      </a:p>
                    </p:txBody>
                  </p:sp>
                </p:grpSp>
              </p:grpSp>
              <p:sp>
                <p:nvSpPr>
                  <p:cNvPr id="181" name="Hexagon 180">
                    <a:extLst>
                      <a:ext uri="{FF2B5EF4-FFF2-40B4-BE49-F238E27FC236}">
                        <a16:creationId xmlns:a16="http://schemas.microsoft.com/office/drawing/2014/main" id="{3076D207-8BF2-47CC-BBE3-E00694A32F06}"/>
                      </a:ext>
                    </a:extLst>
                  </p:cNvPr>
                  <p:cNvSpPr/>
                  <p:nvPr/>
                </p:nvSpPr>
                <p:spPr>
                  <a:xfrm>
                    <a:off x="12407942" y="10907487"/>
                    <a:ext cx="670137" cy="170421"/>
                  </a:xfrm>
                  <a:prstGeom prst="hexagon">
                    <a:avLst>
                      <a:gd name="adj" fmla="val 75767"/>
                      <a:gd name="vf" fmla="val 115470"/>
                    </a:avLst>
                  </a:prstGeom>
                  <a:solidFill>
                    <a:schemeClr val="accent5">
                      <a:alpha val="31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latin typeface="Arial Nova" panose="020B0604020202020204" pitchFamily="34" charset="0"/>
                    </a:endParaRPr>
                  </a:p>
                </p:txBody>
              </p:sp>
              <p:sp>
                <p:nvSpPr>
                  <p:cNvPr id="182" name="Hexagon 181">
                    <a:extLst>
                      <a:ext uri="{FF2B5EF4-FFF2-40B4-BE49-F238E27FC236}">
                        <a16:creationId xmlns:a16="http://schemas.microsoft.com/office/drawing/2014/main" id="{B33E478F-6A94-4663-97A8-1887FE7E6D93}"/>
                      </a:ext>
                    </a:extLst>
                  </p:cNvPr>
                  <p:cNvSpPr/>
                  <p:nvPr/>
                </p:nvSpPr>
                <p:spPr>
                  <a:xfrm>
                    <a:off x="12408467" y="10793675"/>
                    <a:ext cx="670137" cy="170421"/>
                  </a:xfrm>
                  <a:prstGeom prst="hexagon">
                    <a:avLst>
                      <a:gd name="adj" fmla="val 75767"/>
                      <a:gd name="vf" fmla="val 115470"/>
                    </a:avLst>
                  </a:prstGeom>
                  <a:solidFill>
                    <a:schemeClr val="accent5">
                      <a:alpha val="31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latin typeface="Arial Nova" panose="020B0604020202020204" pitchFamily="34" charset="0"/>
                    </a:endParaRPr>
                  </a:p>
                </p:txBody>
              </p:sp>
              <p:cxnSp>
                <p:nvCxnSpPr>
                  <p:cNvPr id="149" name="Straight Connector 148">
                    <a:extLst>
                      <a:ext uri="{FF2B5EF4-FFF2-40B4-BE49-F238E27FC236}">
                        <a16:creationId xmlns:a16="http://schemas.microsoft.com/office/drawing/2014/main" id="{75CF4B76-E782-4367-8070-A5B30B9BE6E3}"/>
                      </a:ext>
                    </a:extLst>
                  </p:cNvPr>
                  <p:cNvCxnSpPr>
                    <a:cxnSpLocks/>
                  </p:cNvCxnSpPr>
                  <p:nvPr/>
                </p:nvCxnSpPr>
                <p:spPr>
                  <a:xfrm flipH="1">
                    <a:off x="12524325" y="10661597"/>
                    <a:ext cx="7523" cy="1042705"/>
                  </a:xfrm>
                  <a:prstGeom prst="line">
                    <a:avLst/>
                  </a:prstGeom>
                  <a:solidFill>
                    <a:schemeClr val="tx1">
                      <a:alpha val="31000"/>
                    </a:schemeClr>
                  </a:solidFill>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5" name="Straight Connector 174">
                    <a:extLst>
                      <a:ext uri="{FF2B5EF4-FFF2-40B4-BE49-F238E27FC236}">
                        <a16:creationId xmlns:a16="http://schemas.microsoft.com/office/drawing/2014/main" id="{9B7D6861-4697-4994-97AD-FD65C1CCF78A}"/>
                      </a:ext>
                    </a:extLst>
                  </p:cNvPr>
                  <p:cNvCxnSpPr/>
                  <p:nvPr/>
                </p:nvCxnSpPr>
                <p:spPr>
                  <a:xfrm flipH="1">
                    <a:off x="12941102" y="10663069"/>
                    <a:ext cx="7523" cy="1042705"/>
                  </a:xfrm>
                  <a:prstGeom prst="line">
                    <a:avLst/>
                  </a:prstGeom>
                  <a:solidFill>
                    <a:schemeClr val="tx1">
                      <a:alpha val="31000"/>
                    </a:schemeClr>
                  </a:solidFill>
                  <a:ln>
                    <a:solidFill>
                      <a:schemeClr val="accent4"/>
                    </a:solidFill>
                  </a:ln>
                </p:spPr>
                <p:style>
                  <a:lnRef idx="3">
                    <a:schemeClr val="accent1"/>
                  </a:lnRef>
                  <a:fillRef idx="0">
                    <a:schemeClr val="accent1"/>
                  </a:fillRef>
                  <a:effectRef idx="2">
                    <a:schemeClr val="accent1"/>
                  </a:effectRef>
                  <a:fontRef idx="minor">
                    <a:schemeClr val="tx1"/>
                  </a:fontRef>
                </p:style>
              </p:cxnSp>
            </p:grpSp>
          </p:grpSp>
          <p:cxnSp>
            <p:nvCxnSpPr>
              <p:cNvPr id="221" name="Straight Connector 220">
                <a:extLst>
                  <a:ext uri="{FF2B5EF4-FFF2-40B4-BE49-F238E27FC236}">
                    <a16:creationId xmlns:a16="http://schemas.microsoft.com/office/drawing/2014/main" id="{4E084A22-45DD-4B83-B6E0-ADFB9A13B613}"/>
                  </a:ext>
                </a:extLst>
              </p:cNvPr>
              <p:cNvCxnSpPr>
                <a:cxnSpLocks/>
              </p:cNvCxnSpPr>
              <p:nvPr/>
            </p:nvCxnSpPr>
            <p:spPr>
              <a:xfrm flipH="1">
                <a:off x="11790498" y="14134708"/>
                <a:ext cx="9118" cy="2439416"/>
              </a:xfrm>
              <a:prstGeom prst="line">
                <a:avLst/>
              </a:prstGeom>
            </p:spPr>
            <p:style>
              <a:lnRef idx="3">
                <a:schemeClr val="accent6"/>
              </a:lnRef>
              <a:fillRef idx="0">
                <a:schemeClr val="accent6"/>
              </a:fillRef>
              <a:effectRef idx="2">
                <a:schemeClr val="accent6"/>
              </a:effectRef>
              <a:fontRef idx="minor">
                <a:schemeClr val="tx1"/>
              </a:fontRef>
            </p:style>
          </p:cxnSp>
          <p:cxnSp>
            <p:nvCxnSpPr>
              <p:cNvPr id="222" name="Straight Connector 221">
                <a:extLst>
                  <a:ext uri="{FF2B5EF4-FFF2-40B4-BE49-F238E27FC236}">
                    <a16:creationId xmlns:a16="http://schemas.microsoft.com/office/drawing/2014/main" id="{1567F569-F5E1-4C1A-A113-A460FF5DE539}"/>
                  </a:ext>
                </a:extLst>
              </p:cNvPr>
              <p:cNvCxnSpPr>
                <a:cxnSpLocks/>
              </p:cNvCxnSpPr>
              <p:nvPr/>
            </p:nvCxnSpPr>
            <p:spPr>
              <a:xfrm flipH="1">
                <a:off x="10880890" y="14134708"/>
                <a:ext cx="9913" cy="2452706"/>
              </a:xfrm>
              <a:prstGeom prst="line">
                <a:avLst/>
              </a:prstGeom>
            </p:spPr>
            <p:style>
              <a:lnRef idx="3">
                <a:schemeClr val="accent6"/>
              </a:lnRef>
              <a:fillRef idx="0">
                <a:schemeClr val="accent6"/>
              </a:fillRef>
              <a:effectRef idx="2">
                <a:schemeClr val="accent6"/>
              </a:effectRef>
              <a:fontRef idx="minor">
                <a:schemeClr val="tx1"/>
              </a:fontRef>
            </p:style>
          </p:cxnSp>
        </p:grpSp>
        <p:sp>
          <p:nvSpPr>
            <p:cNvPr id="252" name="TextBox 251">
              <a:extLst>
                <a:ext uri="{FF2B5EF4-FFF2-40B4-BE49-F238E27FC236}">
                  <a16:creationId xmlns:a16="http://schemas.microsoft.com/office/drawing/2014/main" id="{710C579F-020A-4990-8EAB-EBA1943DE007}"/>
                </a:ext>
              </a:extLst>
            </p:cNvPr>
            <p:cNvSpPr txBox="1"/>
            <p:nvPr/>
          </p:nvSpPr>
          <p:spPr>
            <a:xfrm>
              <a:off x="12855353" y="13106974"/>
              <a:ext cx="1358516" cy="415498"/>
            </a:xfrm>
            <a:prstGeom prst="rect">
              <a:avLst/>
            </a:prstGeom>
            <a:noFill/>
          </p:spPr>
          <p:txBody>
            <a:bodyPr wrap="square" rtlCol="0">
              <a:spAutoFit/>
            </a:bodyPr>
            <a:lstStyle/>
            <a:p>
              <a:r>
                <a:rPr lang="en-US" sz="1050" dirty="0">
                  <a:latin typeface="Arial Nova" panose="020B0604020202020204" pitchFamily="34" charset="0"/>
                </a:rPr>
                <a:t>Cytoplasmic myosin</a:t>
              </a:r>
              <a:endParaRPr lang="en-GB" dirty="0">
                <a:latin typeface="Arial Nova" panose="020B0604020202020204" pitchFamily="34" charset="0"/>
              </a:endParaRPr>
            </a:p>
          </p:txBody>
        </p:sp>
        <p:sp>
          <p:nvSpPr>
            <p:cNvPr id="296" name="TextBox 295">
              <a:extLst>
                <a:ext uri="{FF2B5EF4-FFF2-40B4-BE49-F238E27FC236}">
                  <a16:creationId xmlns:a16="http://schemas.microsoft.com/office/drawing/2014/main" id="{973FFAA7-83B5-4D49-A9CF-5772A8412CBA}"/>
                </a:ext>
              </a:extLst>
            </p:cNvPr>
            <p:cNvSpPr txBox="1"/>
            <p:nvPr/>
          </p:nvSpPr>
          <p:spPr>
            <a:xfrm>
              <a:off x="9895575" y="16998047"/>
              <a:ext cx="29809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Arial Nova" panose="020B0604020202020204" pitchFamily="34" charset="0"/>
                </a:rPr>
                <a:t>Time to Cytokinesis (min)</a:t>
              </a:r>
              <a:endParaRPr lang="en-US" sz="1200" dirty="0">
                <a:latin typeface="Arial Nova" panose="020B0604020202020204" pitchFamily="34" charset="0"/>
              </a:endParaRPr>
            </a:p>
          </p:txBody>
        </p:sp>
      </p:grpSp>
      <p:sp>
        <p:nvSpPr>
          <p:cNvPr id="301" name="TextBox 300">
            <a:extLst>
              <a:ext uri="{FF2B5EF4-FFF2-40B4-BE49-F238E27FC236}">
                <a16:creationId xmlns:a16="http://schemas.microsoft.com/office/drawing/2014/main" id="{C761804E-48BC-4812-899B-2EE94EE4491F}"/>
              </a:ext>
            </a:extLst>
          </p:cNvPr>
          <p:cNvSpPr txBox="1"/>
          <p:nvPr/>
        </p:nvSpPr>
        <p:spPr>
          <a:xfrm>
            <a:off x="12854391" y="19204512"/>
            <a:ext cx="1358516" cy="415498"/>
          </a:xfrm>
          <a:prstGeom prst="rect">
            <a:avLst/>
          </a:prstGeom>
          <a:noFill/>
        </p:spPr>
        <p:txBody>
          <a:bodyPr wrap="square" rtlCol="0">
            <a:spAutoFit/>
          </a:bodyPr>
          <a:lstStyle/>
          <a:p>
            <a:r>
              <a:rPr lang="en-US" sz="1050" dirty="0">
                <a:latin typeface="Arial Nova" panose="020B0604020202020204" pitchFamily="34" charset="0"/>
              </a:rPr>
              <a:t>Cytoplasmic myosin</a:t>
            </a:r>
            <a:endParaRPr lang="en-GB" dirty="0">
              <a:latin typeface="Arial Nova" panose="020B0604020202020204" pitchFamily="34" charset="0"/>
            </a:endParaRPr>
          </a:p>
        </p:txBody>
      </p:sp>
      <p:sp>
        <p:nvSpPr>
          <p:cNvPr id="243" name="TextBox 242">
            <a:extLst>
              <a:ext uri="{FF2B5EF4-FFF2-40B4-BE49-F238E27FC236}">
                <a16:creationId xmlns:a16="http://schemas.microsoft.com/office/drawing/2014/main" id="{5798608E-E676-4914-A203-0A83ED1F4CA7}"/>
              </a:ext>
            </a:extLst>
          </p:cNvPr>
          <p:cNvSpPr txBox="1"/>
          <p:nvPr/>
        </p:nvSpPr>
        <p:spPr>
          <a:xfrm>
            <a:off x="9786895" y="8818833"/>
            <a:ext cx="29809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Arial Nova" panose="020B0604020202020204" pitchFamily="34" charset="0"/>
              </a:rPr>
              <a:t>Time to Cytokinesis (min)</a:t>
            </a:r>
            <a:endParaRPr lang="en-US" sz="1200" dirty="0">
              <a:latin typeface="Arial Nova" panose="020B0604020202020204" pitchFamily="34" charset="0"/>
            </a:endParaRPr>
          </a:p>
        </p:txBody>
      </p:sp>
      <p:sp>
        <p:nvSpPr>
          <p:cNvPr id="244" name="TextBox 243">
            <a:extLst>
              <a:ext uri="{FF2B5EF4-FFF2-40B4-BE49-F238E27FC236}">
                <a16:creationId xmlns:a16="http://schemas.microsoft.com/office/drawing/2014/main" id="{7FBF7B69-8986-4C72-8BFB-53F7CECB000A}"/>
              </a:ext>
            </a:extLst>
          </p:cNvPr>
          <p:cNvSpPr txBox="1"/>
          <p:nvPr/>
        </p:nvSpPr>
        <p:spPr>
          <a:xfrm>
            <a:off x="9921634" y="17112855"/>
            <a:ext cx="29809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Arial Nova" panose="020B0604020202020204" pitchFamily="34" charset="0"/>
              </a:rPr>
              <a:t>Time to Cytokinesis (min)</a:t>
            </a:r>
            <a:endParaRPr lang="en-US" sz="1200" dirty="0">
              <a:latin typeface="Arial Nova" panose="020B0604020202020204" pitchFamily="34" charset="0"/>
            </a:endParaRPr>
          </a:p>
        </p:txBody>
      </p:sp>
      <p:sp>
        <p:nvSpPr>
          <p:cNvPr id="264" name="TextBox 263">
            <a:extLst>
              <a:ext uri="{FF2B5EF4-FFF2-40B4-BE49-F238E27FC236}">
                <a16:creationId xmlns:a16="http://schemas.microsoft.com/office/drawing/2014/main" id="{EBF38D39-E257-4561-BA9A-ABB47729839A}"/>
              </a:ext>
            </a:extLst>
          </p:cNvPr>
          <p:cNvSpPr txBox="1"/>
          <p:nvPr/>
        </p:nvSpPr>
        <p:spPr>
          <a:xfrm rot="16200000">
            <a:off x="12941209" y="10603653"/>
            <a:ext cx="35190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dirty="0">
                <a:latin typeface="Arial Nova" panose="020B0604020202020204" pitchFamily="34" charset="0"/>
                <a:cs typeface="Calibri"/>
              </a:rPr>
              <a:t>Wedging </a:t>
            </a:r>
          </a:p>
        </p:txBody>
      </p:sp>
      <p:sp>
        <p:nvSpPr>
          <p:cNvPr id="265" name="TextBox 264">
            <a:extLst>
              <a:ext uri="{FF2B5EF4-FFF2-40B4-BE49-F238E27FC236}">
                <a16:creationId xmlns:a16="http://schemas.microsoft.com/office/drawing/2014/main" id="{39105569-893C-4E7B-94A7-881E86AFCF2D}"/>
              </a:ext>
            </a:extLst>
          </p:cNvPr>
          <p:cNvSpPr txBox="1"/>
          <p:nvPr/>
        </p:nvSpPr>
        <p:spPr>
          <a:xfrm>
            <a:off x="16837434" y="7800395"/>
            <a:ext cx="29809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Arial Nova" panose="020B0604020202020204" pitchFamily="34" charset="0"/>
              </a:rPr>
              <a:t>Time to Cytokinesis (min)</a:t>
            </a:r>
            <a:endParaRPr lang="en-US" sz="1200" dirty="0">
              <a:latin typeface="Arial Nova" panose="020B0604020202020204" pitchFamily="34" charset="0"/>
            </a:endParaRPr>
          </a:p>
        </p:txBody>
      </p:sp>
      <p:grpSp>
        <p:nvGrpSpPr>
          <p:cNvPr id="16" name="Group 15">
            <a:extLst>
              <a:ext uri="{FF2B5EF4-FFF2-40B4-BE49-F238E27FC236}">
                <a16:creationId xmlns:a16="http://schemas.microsoft.com/office/drawing/2014/main" id="{FF0A23FB-BD94-40D5-A87A-081E2C6DCC0C}"/>
              </a:ext>
            </a:extLst>
          </p:cNvPr>
          <p:cNvGrpSpPr/>
          <p:nvPr/>
        </p:nvGrpSpPr>
        <p:grpSpPr>
          <a:xfrm>
            <a:off x="14766003" y="8337031"/>
            <a:ext cx="8040943" cy="4103159"/>
            <a:chOff x="14852405" y="7728749"/>
            <a:chExt cx="8040943" cy="4103159"/>
          </a:xfrm>
        </p:grpSpPr>
        <p:grpSp>
          <p:nvGrpSpPr>
            <p:cNvPr id="68" name="Group 67">
              <a:extLst>
                <a:ext uri="{FF2B5EF4-FFF2-40B4-BE49-F238E27FC236}">
                  <a16:creationId xmlns:a16="http://schemas.microsoft.com/office/drawing/2014/main" id="{7B883EAF-E954-4430-96EC-332D6B4F1B7A}"/>
                </a:ext>
              </a:extLst>
            </p:cNvPr>
            <p:cNvGrpSpPr/>
            <p:nvPr/>
          </p:nvGrpSpPr>
          <p:grpSpPr>
            <a:xfrm>
              <a:off x="14852405" y="7728749"/>
              <a:ext cx="8040943" cy="4056299"/>
              <a:chOff x="14864601" y="8327232"/>
              <a:chExt cx="8040943" cy="4056299"/>
            </a:xfrm>
          </p:grpSpPr>
          <p:grpSp>
            <p:nvGrpSpPr>
              <p:cNvPr id="7" name="Group 6">
                <a:extLst>
                  <a:ext uri="{FF2B5EF4-FFF2-40B4-BE49-F238E27FC236}">
                    <a16:creationId xmlns:a16="http://schemas.microsoft.com/office/drawing/2014/main" id="{1E27FACB-F4C0-4BDB-BA66-12811BA6CA19}"/>
                  </a:ext>
                </a:extLst>
              </p:cNvPr>
              <p:cNvGrpSpPr/>
              <p:nvPr/>
            </p:nvGrpSpPr>
            <p:grpSpPr>
              <a:xfrm>
                <a:off x="14864601" y="8327232"/>
                <a:ext cx="8040943" cy="4056299"/>
                <a:chOff x="14864601" y="8624572"/>
                <a:chExt cx="8040943" cy="4056299"/>
              </a:xfrm>
            </p:grpSpPr>
            <p:sp>
              <p:nvSpPr>
                <p:cNvPr id="230" name="TextBox 229">
                  <a:extLst>
                    <a:ext uri="{FF2B5EF4-FFF2-40B4-BE49-F238E27FC236}">
                      <a16:creationId xmlns:a16="http://schemas.microsoft.com/office/drawing/2014/main" id="{59DBACC7-D253-4C45-8F1E-52C66100637A}"/>
                    </a:ext>
                  </a:extLst>
                </p:cNvPr>
                <p:cNvSpPr txBox="1"/>
                <p:nvPr/>
              </p:nvSpPr>
              <p:spPr>
                <a:xfrm>
                  <a:off x="14864601" y="8624572"/>
                  <a:ext cx="6371702" cy="830997"/>
                </a:xfrm>
                <a:prstGeom prst="rect">
                  <a:avLst/>
                </a:prstGeom>
                <a:noFill/>
              </p:spPr>
              <p:txBody>
                <a:bodyPr wrap="square" rtlCol="0">
                  <a:spAutoFit/>
                </a:bodyPr>
                <a:lstStyle/>
                <a:p>
                  <a:r>
                    <a:rPr lang="en-US" sz="2400" b="1" dirty="0">
                      <a:latin typeface="Arial Nova" panose="020B0604020202020204" pitchFamily="34" charset="0"/>
                    </a:rPr>
                    <a:t>(3) Cells wedge during mitosis, beginning alongside loss of cortical myosin II</a:t>
                  </a:r>
                  <a:endParaRPr lang="en-GB" sz="2400" b="1" dirty="0">
                    <a:latin typeface="Arial Nova" panose="020B0604020202020204" pitchFamily="34" charset="0"/>
                  </a:endParaRPr>
                </a:p>
              </p:txBody>
            </p:sp>
            <p:pic>
              <p:nvPicPr>
                <p:cNvPr id="232" name="Picture 2">
                  <a:extLst>
                    <a:ext uri="{FF2B5EF4-FFF2-40B4-BE49-F238E27FC236}">
                      <a16:creationId xmlns:a16="http://schemas.microsoft.com/office/drawing/2014/main" id="{1ECEE19B-FDDB-41D8-926E-417BA439101F}"/>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4290" t="2020" r="-706" b="5340"/>
                <a:stretch/>
              </p:blipFill>
              <p:spPr bwMode="auto">
                <a:xfrm>
                  <a:off x="14953217" y="9652889"/>
                  <a:ext cx="4558590" cy="2876028"/>
                </a:xfrm>
                <a:prstGeom prst="rect">
                  <a:avLst/>
                </a:prstGeom>
                <a:noFill/>
                <a:extLst>
                  <a:ext uri="{909E8E84-426E-40DD-AFC4-6F175D3DCCD1}">
                    <a14:hiddenFill xmlns:a14="http://schemas.microsoft.com/office/drawing/2010/main">
                      <a:solidFill>
                        <a:srgbClr val="FFFFFF"/>
                      </a:solidFill>
                    </a14:hiddenFill>
                  </a:ext>
                </a:extLst>
              </p:spPr>
            </p:pic>
            <p:grpSp>
              <p:nvGrpSpPr>
                <p:cNvPr id="233" name="Group 232">
                  <a:extLst>
                    <a:ext uri="{FF2B5EF4-FFF2-40B4-BE49-F238E27FC236}">
                      <a16:creationId xmlns:a16="http://schemas.microsoft.com/office/drawing/2014/main" id="{69304342-2EF7-4A77-B203-14802C3594DF}"/>
                    </a:ext>
                  </a:extLst>
                </p:cNvPr>
                <p:cNvGrpSpPr/>
                <p:nvPr/>
              </p:nvGrpSpPr>
              <p:grpSpPr>
                <a:xfrm>
                  <a:off x="19571707" y="11143449"/>
                  <a:ext cx="2865725" cy="1537422"/>
                  <a:chOff x="245500" y="2808694"/>
                  <a:chExt cx="3518687" cy="1608967"/>
                </a:xfrm>
              </p:grpSpPr>
              <p:sp>
                <p:nvSpPr>
                  <p:cNvPr id="234" name="Trapezoid 233">
                    <a:extLst>
                      <a:ext uri="{FF2B5EF4-FFF2-40B4-BE49-F238E27FC236}">
                        <a16:creationId xmlns:a16="http://schemas.microsoft.com/office/drawing/2014/main" id="{95C69F76-0A6F-4013-B452-8CCDDE1DC841}"/>
                      </a:ext>
                    </a:extLst>
                  </p:cNvPr>
                  <p:cNvSpPr/>
                  <p:nvPr/>
                </p:nvSpPr>
                <p:spPr>
                  <a:xfrm flipV="1">
                    <a:off x="897923" y="2985824"/>
                    <a:ext cx="538543" cy="886350"/>
                  </a:xfrm>
                  <a:prstGeom prst="trapezoid">
                    <a:avLst/>
                  </a:prstGeom>
                  <a:solidFill>
                    <a:srgbClr val="0070C0"/>
                  </a:solidFill>
                  <a:ln w="12700" cap="flat" cmpd="sng" algn="ctr">
                    <a:solidFill>
                      <a:srgbClr val="29AF8C">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5" name="Trapezoid 234">
                    <a:extLst>
                      <a:ext uri="{FF2B5EF4-FFF2-40B4-BE49-F238E27FC236}">
                        <a16:creationId xmlns:a16="http://schemas.microsoft.com/office/drawing/2014/main" id="{F34B8809-6FB6-4FA0-A132-6DDAD898A010}"/>
                      </a:ext>
                    </a:extLst>
                  </p:cNvPr>
                  <p:cNvSpPr/>
                  <p:nvPr/>
                </p:nvSpPr>
                <p:spPr>
                  <a:xfrm rot="10800000" flipV="1">
                    <a:off x="1992419" y="2985825"/>
                    <a:ext cx="538543" cy="886350"/>
                  </a:xfrm>
                  <a:prstGeom prst="trapezoid">
                    <a:avLst/>
                  </a:prstGeom>
                  <a:solidFill>
                    <a:srgbClr val="0070C0"/>
                  </a:solidFill>
                  <a:ln w="12700" cap="flat" cmpd="sng" algn="ctr">
                    <a:solidFill>
                      <a:srgbClr val="29AF8C">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TextBox 235">
                    <a:extLst>
                      <a:ext uri="{FF2B5EF4-FFF2-40B4-BE49-F238E27FC236}">
                        <a16:creationId xmlns:a16="http://schemas.microsoft.com/office/drawing/2014/main" id="{235CD750-EDB8-4DC4-81AA-5425523DDC45}"/>
                      </a:ext>
                    </a:extLst>
                  </p:cNvPr>
                  <p:cNvSpPr txBox="1"/>
                  <p:nvPr/>
                </p:nvSpPr>
                <p:spPr>
                  <a:xfrm>
                    <a:off x="2726371" y="2808694"/>
                    <a:ext cx="103781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rPr>
                      <a:t>apex</a:t>
                    </a:r>
                  </a:p>
                </p:txBody>
              </p:sp>
              <p:sp>
                <p:nvSpPr>
                  <p:cNvPr id="237" name="TextBox 236">
                    <a:extLst>
                      <a:ext uri="{FF2B5EF4-FFF2-40B4-BE49-F238E27FC236}">
                        <a16:creationId xmlns:a16="http://schemas.microsoft.com/office/drawing/2014/main" id="{A350DF48-63A3-4259-843E-273E7D35EB18}"/>
                      </a:ext>
                    </a:extLst>
                  </p:cNvPr>
                  <p:cNvSpPr txBox="1"/>
                  <p:nvPr/>
                </p:nvSpPr>
                <p:spPr>
                  <a:xfrm>
                    <a:off x="2726371" y="3579997"/>
                    <a:ext cx="103781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rPr>
                      <a:t>base</a:t>
                    </a:r>
                  </a:p>
                </p:txBody>
              </p:sp>
              <p:sp>
                <p:nvSpPr>
                  <p:cNvPr id="238" name="Oval 237">
                    <a:extLst>
                      <a:ext uri="{FF2B5EF4-FFF2-40B4-BE49-F238E27FC236}">
                        <a16:creationId xmlns:a16="http://schemas.microsoft.com/office/drawing/2014/main" id="{58680F28-0405-4B84-86B1-0A8C0173ACDC}"/>
                      </a:ext>
                    </a:extLst>
                  </p:cNvPr>
                  <p:cNvSpPr/>
                  <p:nvPr/>
                </p:nvSpPr>
                <p:spPr>
                  <a:xfrm>
                    <a:off x="1089479" y="3385327"/>
                    <a:ext cx="134636" cy="318357"/>
                  </a:xfrm>
                  <a:prstGeom prst="ellipse">
                    <a:avLst/>
                  </a:prstGeom>
                  <a:solidFill>
                    <a:srgbClr val="002060"/>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9" name="Oval 238">
                    <a:extLst>
                      <a:ext uri="{FF2B5EF4-FFF2-40B4-BE49-F238E27FC236}">
                        <a16:creationId xmlns:a16="http://schemas.microsoft.com/office/drawing/2014/main" id="{19EB2F49-50AF-4772-AE7A-01246532B932}"/>
                      </a:ext>
                    </a:extLst>
                  </p:cNvPr>
                  <p:cNvSpPr/>
                  <p:nvPr/>
                </p:nvSpPr>
                <p:spPr>
                  <a:xfrm>
                    <a:off x="2183975" y="3385327"/>
                    <a:ext cx="134636" cy="318357"/>
                  </a:xfrm>
                  <a:prstGeom prst="ellipse">
                    <a:avLst/>
                  </a:prstGeom>
                  <a:solidFill>
                    <a:srgbClr val="002060"/>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40" name="Straight Connector 239">
                    <a:extLst>
                      <a:ext uri="{FF2B5EF4-FFF2-40B4-BE49-F238E27FC236}">
                        <a16:creationId xmlns:a16="http://schemas.microsoft.com/office/drawing/2014/main" id="{6D12E6D8-1DB4-4F97-B2C3-26329A3F062E}"/>
                      </a:ext>
                    </a:extLst>
                  </p:cNvPr>
                  <p:cNvCxnSpPr/>
                  <p:nvPr/>
                </p:nvCxnSpPr>
                <p:spPr>
                  <a:xfrm>
                    <a:off x="572201" y="3949329"/>
                    <a:ext cx="2114901" cy="0"/>
                  </a:xfrm>
                  <a:prstGeom prst="line">
                    <a:avLst/>
                  </a:prstGeom>
                  <a:noFill/>
                  <a:ln w="76200" cap="flat" cmpd="sng" algn="ctr">
                    <a:solidFill>
                      <a:sysClr val="windowText" lastClr="000000"/>
                    </a:solidFill>
                    <a:prstDash val="solid"/>
                    <a:miter lim="800000"/>
                  </a:ln>
                  <a:effectLst/>
                </p:spPr>
              </p:cxnSp>
              <p:sp>
                <p:nvSpPr>
                  <p:cNvPr id="241" name="TextBox 240">
                    <a:extLst>
                      <a:ext uri="{FF2B5EF4-FFF2-40B4-BE49-F238E27FC236}">
                        <a16:creationId xmlns:a16="http://schemas.microsoft.com/office/drawing/2014/main" id="{0B43BDF5-C03F-47BB-A589-1C8A4001EB54}"/>
                      </a:ext>
                    </a:extLst>
                  </p:cNvPr>
                  <p:cNvSpPr txBox="1"/>
                  <p:nvPr/>
                </p:nvSpPr>
                <p:spPr>
                  <a:xfrm>
                    <a:off x="245500" y="4063352"/>
                    <a:ext cx="1795139" cy="3543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black"/>
                        </a:solidFill>
                        <a:effectLst/>
                        <a:uLnTx/>
                        <a:uFillTx/>
                      </a:rPr>
                      <a:t>+ve wedging</a:t>
                    </a:r>
                  </a:p>
                </p:txBody>
              </p:sp>
              <p:sp>
                <p:nvSpPr>
                  <p:cNvPr id="242" name="TextBox 241">
                    <a:extLst>
                      <a:ext uri="{FF2B5EF4-FFF2-40B4-BE49-F238E27FC236}">
                        <a16:creationId xmlns:a16="http://schemas.microsoft.com/office/drawing/2014/main" id="{710A85FD-FA10-420D-9A9C-0F18502FAC83}"/>
                      </a:ext>
                    </a:extLst>
                  </p:cNvPr>
                  <p:cNvSpPr txBox="1"/>
                  <p:nvPr/>
                </p:nvSpPr>
                <p:spPr>
                  <a:xfrm>
                    <a:off x="1828801" y="4039761"/>
                    <a:ext cx="1795139" cy="3543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black"/>
                        </a:solidFill>
                        <a:effectLst/>
                        <a:uLnTx/>
                        <a:uFillTx/>
                      </a:rPr>
                      <a:t>-ve wedging</a:t>
                    </a:r>
                  </a:p>
                </p:txBody>
              </p:sp>
            </p:grpSp>
            <p:sp>
              <p:nvSpPr>
                <p:cNvPr id="245" name="TextBox 244">
                  <a:extLst>
                    <a:ext uri="{FF2B5EF4-FFF2-40B4-BE49-F238E27FC236}">
                      <a16:creationId xmlns:a16="http://schemas.microsoft.com/office/drawing/2014/main" id="{59E34F45-EDC3-4933-B452-C2CFEA804952}"/>
                    </a:ext>
                  </a:extLst>
                </p:cNvPr>
                <p:cNvSpPr txBox="1"/>
                <p:nvPr/>
              </p:nvSpPr>
              <p:spPr>
                <a:xfrm>
                  <a:off x="19511807" y="9595809"/>
                  <a:ext cx="3393737" cy="1477328"/>
                </a:xfrm>
                <a:prstGeom prst="rect">
                  <a:avLst/>
                </a:prstGeom>
                <a:noFill/>
              </p:spPr>
              <p:txBody>
                <a:bodyPr wrap="square" rtlCol="0">
                  <a:spAutoFit/>
                </a:bodyPr>
                <a:lstStyle/>
                <a:p>
                  <a:r>
                    <a:rPr lang="en-US" dirty="0">
                      <a:latin typeface="Arial Nova" panose="020B0604020202020204" pitchFamily="34" charset="0"/>
                    </a:rPr>
                    <a:t>Cells wedge in the timepoint of lost cortical myosin/increased apical area</a:t>
                  </a:r>
                </a:p>
                <a:p>
                  <a:r>
                    <a:rPr lang="en-US" dirty="0">
                      <a:latin typeface="Arial Nova" panose="020B0604020202020204" pitchFamily="34" charset="0"/>
                    </a:rPr>
                    <a:t>This is independent of how cells are wedged before mitosis</a:t>
                  </a:r>
                  <a:endParaRPr lang="en-GB" dirty="0">
                    <a:latin typeface="Arial Nova" panose="020B0604020202020204" pitchFamily="34" charset="0"/>
                  </a:endParaRPr>
                </a:p>
              </p:txBody>
            </p:sp>
          </p:grpSp>
          <p:sp>
            <p:nvSpPr>
              <p:cNvPr id="118" name="TextBox 117">
                <a:extLst>
                  <a:ext uri="{FF2B5EF4-FFF2-40B4-BE49-F238E27FC236}">
                    <a16:creationId xmlns:a16="http://schemas.microsoft.com/office/drawing/2014/main" id="{1B28735F-FF03-4B0D-9CCB-B2A42555A210}"/>
                  </a:ext>
                </a:extLst>
              </p:cNvPr>
              <p:cNvSpPr txBox="1"/>
              <p:nvPr/>
            </p:nvSpPr>
            <p:spPr>
              <a:xfrm>
                <a:off x="15729006" y="10868725"/>
                <a:ext cx="1743798" cy="307777"/>
              </a:xfrm>
              <a:prstGeom prst="rect">
                <a:avLst/>
              </a:prstGeom>
              <a:solidFill>
                <a:schemeClr val="bg1"/>
              </a:solidFill>
              <a:ln>
                <a:noFill/>
              </a:ln>
            </p:spPr>
            <p:txBody>
              <a:bodyPr wrap="square" rtlCol="0">
                <a:spAutoFit/>
              </a:bodyPr>
              <a:lstStyle/>
              <a:p>
                <a:r>
                  <a:rPr lang="en-US" sz="1400" dirty="0">
                    <a:solidFill>
                      <a:srgbClr val="33CCCC"/>
                    </a:solidFill>
                  </a:rPr>
                  <a:t>DV oriented divisions</a:t>
                </a:r>
                <a:endParaRPr lang="en-GB" sz="1400" dirty="0">
                  <a:solidFill>
                    <a:srgbClr val="33CCCC"/>
                  </a:solidFill>
                </a:endParaRPr>
              </a:p>
            </p:txBody>
          </p:sp>
          <p:sp>
            <p:nvSpPr>
              <p:cNvPr id="246" name="TextBox 245">
                <a:extLst>
                  <a:ext uri="{FF2B5EF4-FFF2-40B4-BE49-F238E27FC236}">
                    <a16:creationId xmlns:a16="http://schemas.microsoft.com/office/drawing/2014/main" id="{320A26F7-416F-4838-A9F0-C2998605ABC4}"/>
                  </a:ext>
                </a:extLst>
              </p:cNvPr>
              <p:cNvSpPr txBox="1"/>
              <p:nvPr/>
            </p:nvSpPr>
            <p:spPr>
              <a:xfrm>
                <a:off x="15751690" y="11158816"/>
                <a:ext cx="1743798" cy="307777"/>
              </a:xfrm>
              <a:prstGeom prst="rect">
                <a:avLst/>
              </a:prstGeom>
              <a:solidFill>
                <a:schemeClr val="bg1"/>
              </a:solidFill>
              <a:ln>
                <a:noFill/>
              </a:ln>
            </p:spPr>
            <p:txBody>
              <a:bodyPr wrap="square" rtlCol="0">
                <a:spAutoFit/>
              </a:bodyPr>
              <a:lstStyle/>
              <a:p>
                <a:r>
                  <a:rPr lang="en-US" sz="1400" dirty="0"/>
                  <a:t>AP oriented divisions</a:t>
                </a:r>
                <a:endParaRPr lang="en-GB" sz="1400" dirty="0"/>
              </a:p>
            </p:txBody>
          </p:sp>
          <p:cxnSp>
            <p:nvCxnSpPr>
              <p:cNvPr id="197" name="Straight Connector 196">
                <a:extLst>
                  <a:ext uri="{FF2B5EF4-FFF2-40B4-BE49-F238E27FC236}">
                    <a16:creationId xmlns:a16="http://schemas.microsoft.com/office/drawing/2014/main" id="{B7D135E5-CB8E-4AAE-9218-079843E5DEE5}"/>
                  </a:ext>
                </a:extLst>
              </p:cNvPr>
              <p:cNvCxnSpPr>
                <a:cxnSpLocks/>
              </p:cNvCxnSpPr>
              <p:nvPr/>
            </p:nvCxnSpPr>
            <p:spPr>
              <a:xfrm>
                <a:off x="18469708" y="9400559"/>
                <a:ext cx="1475" cy="2595027"/>
              </a:xfrm>
              <a:prstGeom prst="line">
                <a:avLst/>
              </a:prstGeom>
            </p:spPr>
            <p:style>
              <a:lnRef idx="3">
                <a:schemeClr val="accent6"/>
              </a:lnRef>
              <a:fillRef idx="0">
                <a:schemeClr val="accent6"/>
              </a:fillRef>
              <a:effectRef idx="2">
                <a:schemeClr val="accent6"/>
              </a:effectRef>
              <a:fontRef idx="minor">
                <a:schemeClr val="tx1"/>
              </a:fontRef>
            </p:style>
          </p:cxnSp>
          <p:cxnSp>
            <p:nvCxnSpPr>
              <p:cNvPr id="198" name="Straight Connector 197">
                <a:extLst>
                  <a:ext uri="{FF2B5EF4-FFF2-40B4-BE49-F238E27FC236}">
                    <a16:creationId xmlns:a16="http://schemas.microsoft.com/office/drawing/2014/main" id="{264A040A-6F9B-4596-82EF-A71157ACA7EB}"/>
                  </a:ext>
                </a:extLst>
              </p:cNvPr>
              <p:cNvCxnSpPr>
                <a:cxnSpLocks/>
              </p:cNvCxnSpPr>
              <p:nvPr/>
            </p:nvCxnSpPr>
            <p:spPr>
              <a:xfrm>
                <a:off x="18937518" y="9386557"/>
                <a:ext cx="1475" cy="2595027"/>
              </a:xfrm>
              <a:prstGeom prst="line">
                <a:avLst/>
              </a:prstGeom>
            </p:spPr>
            <p:style>
              <a:lnRef idx="3">
                <a:schemeClr val="accent6"/>
              </a:lnRef>
              <a:fillRef idx="0">
                <a:schemeClr val="accent6"/>
              </a:fillRef>
              <a:effectRef idx="2">
                <a:schemeClr val="accent6"/>
              </a:effectRef>
              <a:fontRef idx="minor">
                <a:schemeClr val="tx1"/>
              </a:fontRef>
            </p:style>
          </p:cxnSp>
        </p:grpSp>
        <p:sp>
          <p:nvSpPr>
            <p:cNvPr id="272" name="TextBox 271">
              <a:extLst>
                <a:ext uri="{FF2B5EF4-FFF2-40B4-BE49-F238E27FC236}">
                  <a16:creationId xmlns:a16="http://schemas.microsoft.com/office/drawing/2014/main" id="{7896670A-5FD4-4039-B6C6-184EDA2C5F27}"/>
                </a:ext>
              </a:extLst>
            </p:cNvPr>
            <p:cNvSpPr txBox="1"/>
            <p:nvPr/>
          </p:nvSpPr>
          <p:spPr>
            <a:xfrm>
              <a:off x="16319821" y="11554909"/>
              <a:ext cx="29809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Arial Nova" panose="020B0604020202020204" pitchFamily="34" charset="0"/>
                </a:rPr>
                <a:t>Time to Cytokinesis (min)</a:t>
              </a:r>
              <a:endParaRPr lang="en-US" sz="1200" dirty="0">
                <a:latin typeface="Arial Nova" panose="020B0604020202020204" pitchFamily="34" charset="0"/>
              </a:endParaRPr>
            </a:p>
          </p:txBody>
        </p:sp>
      </p:grpSp>
      <p:sp>
        <p:nvSpPr>
          <p:cNvPr id="297" name="Rectangle">
            <a:extLst>
              <a:ext uri="{FF2B5EF4-FFF2-40B4-BE49-F238E27FC236}">
                <a16:creationId xmlns:a16="http://schemas.microsoft.com/office/drawing/2014/main" id="{7F81D31B-EB45-49C0-9113-24C14E413930}"/>
              </a:ext>
            </a:extLst>
          </p:cNvPr>
          <p:cNvSpPr/>
          <p:nvPr/>
        </p:nvSpPr>
        <p:spPr>
          <a:xfrm>
            <a:off x="16644151" y="15710568"/>
            <a:ext cx="2475636" cy="319289"/>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302" name="Rectangle">
            <a:extLst>
              <a:ext uri="{FF2B5EF4-FFF2-40B4-BE49-F238E27FC236}">
                <a16:creationId xmlns:a16="http://schemas.microsoft.com/office/drawing/2014/main" id="{7EF850DD-85DF-43D8-B578-26822E1FEE56}"/>
              </a:ext>
            </a:extLst>
          </p:cNvPr>
          <p:cNvSpPr/>
          <p:nvPr/>
        </p:nvSpPr>
        <p:spPr>
          <a:xfrm>
            <a:off x="16644151" y="16031134"/>
            <a:ext cx="2475635" cy="105221"/>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303" name="Rectangle">
            <a:extLst>
              <a:ext uri="{FF2B5EF4-FFF2-40B4-BE49-F238E27FC236}">
                <a16:creationId xmlns:a16="http://schemas.microsoft.com/office/drawing/2014/main" id="{596521FF-594F-40C4-AA08-D3674EA9176E}"/>
              </a:ext>
            </a:extLst>
          </p:cNvPr>
          <p:cNvSpPr/>
          <p:nvPr/>
        </p:nvSpPr>
        <p:spPr>
          <a:xfrm>
            <a:off x="16614289" y="16931051"/>
            <a:ext cx="2475636" cy="319289"/>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304" name="Rectangle">
            <a:extLst>
              <a:ext uri="{FF2B5EF4-FFF2-40B4-BE49-F238E27FC236}">
                <a16:creationId xmlns:a16="http://schemas.microsoft.com/office/drawing/2014/main" id="{05A2C695-384B-4627-A6BF-6EC1CA774DA7}"/>
              </a:ext>
            </a:extLst>
          </p:cNvPr>
          <p:cNvSpPr/>
          <p:nvPr/>
        </p:nvSpPr>
        <p:spPr>
          <a:xfrm>
            <a:off x="16614289" y="17251617"/>
            <a:ext cx="2475635" cy="105221"/>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305" name="Rectangle">
            <a:extLst>
              <a:ext uri="{FF2B5EF4-FFF2-40B4-BE49-F238E27FC236}">
                <a16:creationId xmlns:a16="http://schemas.microsoft.com/office/drawing/2014/main" id="{6B7D4E29-75DA-4F35-B1F6-1B59360809BA}"/>
              </a:ext>
            </a:extLst>
          </p:cNvPr>
          <p:cNvSpPr/>
          <p:nvPr/>
        </p:nvSpPr>
        <p:spPr>
          <a:xfrm>
            <a:off x="16626078" y="18118872"/>
            <a:ext cx="2493708" cy="319289"/>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306" name="Rectangle">
            <a:extLst>
              <a:ext uri="{FF2B5EF4-FFF2-40B4-BE49-F238E27FC236}">
                <a16:creationId xmlns:a16="http://schemas.microsoft.com/office/drawing/2014/main" id="{810FA5EB-F17B-43BF-A3E7-D8F25B104AC1}"/>
              </a:ext>
            </a:extLst>
          </p:cNvPr>
          <p:cNvSpPr/>
          <p:nvPr/>
        </p:nvSpPr>
        <p:spPr>
          <a:xfrm>
            <a:off x="16626078" y="18439438"/>
            <a:ext cx="2493707" cy="105221"/>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307" name="Rectangle">
            <a:extLst>
              <a:ext uri="{FF2B5EF4-FFF2-40B4-BE49-F238E27FC236}">
                <a16:creationId xmlns:a16="http://schemas.microsoft.com/office/drawing/2014/main" id="{41091829-8836-49CA-9B22-58131E799D70}"/>
              </a:ext>
            </a:extLst>
          </p:cNvPr>
          <p:cNvSpPr/>
          <p:nvPr/>
        </p:nvSpPr>
        <p:spPr>
          <a:xfrm>
            <a:off x="16613075" y="19279296"/>
            <a:ext cx="2493708" cy="319289"/>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sp>
        <p:nvSpPr>
          <p:cNvPr id="308" name="Rectangle">
            <a:extLst>
              <a:ext uri="{FF2B5EF4-FFF2-40B4-BE49-F238E27FC236}">
                <a16:creationId xmlns:a16="http://schemas.microsoft.com/office/drawing/2014/main" id="{4120A8A7-FD5C-4CC3-9843-F66D6FCFAF7F}"/>
              </a:ext>
            </a:extLst>
          </p:cNvPr>
          <p:cNvSpPr/>
          <p:nvPr/>
        </p:nvSpPr>
        <p:spPr>
          <a:xfrm>
            <a:off x="16613075" y="19599862"/>
            <a:ext cx="2493707" cy="105221"/>
          </a:xfrm>
          <a:prstGeom prst="rect">
            <a:avLst/>
          </a:prstGeom>
          <a:noFill/>
          <a:ln/>
        </p:spPr>
        <p:style>
          <a:lnRef idx="2">
            <a:schemeClr val="accent6"/>
          </a:lnRef>
          <a:fillRef idx="1">
            <a:schemeClr val="lt1"/>
          </a:fillRef>
          <a:effectRef idx="0">
            <a:schemeClr val="accent6"/>
          </a:effectRef>
          <a:fontRef idx="minor">
            <a:schemeClr val="dk1"/>
          </a:fontRef>
        </p:style>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dirty="0"/>
          </a:p>
        </p:txBody>
      </p:sp>
      <p:cxnSp>
        <p:nvCxnSpPr>
          <p:cNvPr id="14" name="Straight Arrow Connector 13">
            <a:extLst>
              <a:ext uri="{FF2B5EF4-FFF2-40B4-BE49-F238E27FC236}">
                <a16:creationId xmlns:a16="http://schemas.microsoft.com/office/drawing/2014/main" id="{6CD54F46-6EF5-4DC3-A804-5B5D114B59ED}"/>
              </a:ext>
            </a:extLst>
          </p:cNvPr>
          <p:cNvCxnSpPr>
            <a:cxnSpLocks/>
          </p:cNvCxnSpPr>
          <p:nvPr/>
        </p:nvCxnSpPr>
        <p:spPr>
          <a:xfrm flipH="1" flipV="1">
            <a:off x="17220316" y="18178709"/>
            <a:ext cx="1782935" cy="139341"/>
          </a:xfrm>
          <a:prstGeom prst="straightConnector1">
            <a:avLst/>
          </a:prstGeom>
          <a:ln>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BB8123E0-1512-4DFA-A5D3-2551FD07F7B5}"/>
              </a:ext>
            </a:extLst>
          </p:cNvPr>
          <p:cNvGrpSpPr/>
          <p:nvPr/>
        </p:nvGrpSpPr>
        <p:grpSpPr>
          <a:xfrm>
            <a:off x="7814215" y="13554711"/>
            <a:ext cx="6641700" cy="3552508"/>
            <a:chOff x="7814215" y="13554711"/>
            <a:chExt cx="6641700" cy="3552508"/>
          </a:xfrm>
        </p:grpSpPr>
        <p:grpSp>
          <p:nvGrpSpPr>
            <p:cNvPr id="105" name="Group 104">
              <a:extLst>
                <a:ext uri="{FF2B5EF4-FFF2-40B4-BE49-F238E27FC236}">
                  <a16:creationId xmlns:a16="http://schemas.microsoft.com/office/drawing/2014/main" id="{BB367233-3CA4-4780-AC81-66D205E91E97}"/>
                </a:ext>
              </a:extLst>
            </p:cNvPr>
            <p:cNvGrpSpPr/>
            <p:nvPr/>
          </p:nvGrpSpPr>
          <p:grpSpPr>
            <a:xfrm>
              <a:off x="7814215" y="13554711"/>
              <a:ext cx="5126273" cy="3552508"/>
              <a:chOff x="7786349" y="16274457"/>
              <a:chExt cx="5126273" cy="3552508"/>
            </a:xfrm>
          </p:grpSpPr>
          <p:grpSp>
            <p:nvGrpSpPr>
              <p:cNvPr id="37" name="Group 36">
                <a:extLst>
                  <a:ext uri="{FF2B5EF4-FFF2-40B4-BE49-F238E27FC236}">
                    <a16:creationId xmlns:a16="http://schemas.microsoft.com/office/drawing/2014/main" id="{0BD3E9E9-BBDF-4013-9954-1161410F2C34}"/>
                  </a:ext>
                </a:extLst>
              </p:cNvPr>
              <p:cNvGrpSpPr/>
              <p:nvPr/>
            </p:nvGrpSpPr>
            <p:grpSpPr>
              <a:xfrm>
                <a:off x="7786349" y="16274457"/>
                <a:ext cx="5126273" cy="3552508"/>
                <a:chOff x="17642019" y="6496876"/>
                <a:chExt cx="2817508" cy="1918125"/>
              </a:xfrm>
            </p:grpSpPr>
            <p:pic>
              <p:nvPicPr>
                <p:cNvPr id="29" name="Picture 36" descr="Chart, line chart&#10;&#10;Description automatically generated">
                  <a:extLst>
                    <a:ext uri="{FF2B5EF4-FFF2-40B4-BE49-F238E27FC236}">
                      <a16:creationId xmlns:a16="http://schemas.microsoft.com/office/drawing/2014/main" id="{EC94882B-602C-4B30-A21D-957252DEE971}"/>
                    </a:ext>
                  </a:extLst>
                </p:cNvPr>
                <p:cNvPicPr>
                  <a:picLocks noChangeAspect="1"/>
                </p:cNvPicPr>
                <p:nvPr/>
              </p:nvPicPr>
              <p:blipFill rotWithShape="1">
                <a:blip r:embed="rId21"/>
                <a:srcRect l="5465" t="9504" r="3813" b="6897"/>
                <a:stretch/>
              </p:blipFill>
              <p:spPr>
                <a:xfrm>
                  <a:off x="17957588" y="6895907"/>
                  <a:ext cx="2501939" cy="1519094"/>
                </a:xfrm>
                <a:prstGeom prst="rect">
                  <a:avLst/>
                </a:prstGeom>
              </p:spPr>
            </p:pic>
            <p:sp>
              <p:nvSpPr>
                <p:cNvPr id="9" name="TextBox 8">
                  <a:extLst>
                    <a:ext uri="{FF2B5EF4-FFF2-40B4-BE49-F238E27FC236}">
                      <a16:creationId xmlns:a16="http://schemas.microsoft.com/office/drawing/2014/main" id="{2B6AB800-F2D8-468B-9148-EDCD15763B21}"/>
                    </a:ext>
                  </a:extLst>
                </p:cNvPr>
                <p:cNvSpPr txBox="1"/>
                <p:nvPr/>
              </p:nvSpPr>
              <p:spPr>
                <a:xfrm rot="16200000">
                  <a:off x="16849408" y="7289487"/>
                  <a:ext cx="1872796" cy="2875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b="1" dirty="0">
                      <a:latin typeface="Arial Nova" panose="020B0604020202020204" pitchFamily="34" charset="0"/>
                    </a:rPr>
                    <a:t>Total</a:t>
                  </a:r>
                  <a:r>
                    <a:rPr lang="en-GB" sz="1400" dirty="0">
                      <a:latin typeface="Arial Nova" panose="020B0604020202020204" pitchFamily="34" charset="0"/>
                    </a:rPr>
                    <a:t> cytoplasmic myosin II fluorescence intensity (cell</a:t>
                  </a:r>
                  <a:r>
                    <a:rPr lang="en-GB" sz="1400" baseline="30000" dirty="0">
                      <a:latin typeface="Arial Nova" panose="020B0604020202020204" pitchFamily="34" charset="0"/>
                    </a:rPr>
                    <a:t>-1</a:t>
                  </a:r>
                  <a:r>
                    <a:rPr lang="en-GB" sz="1400" dirty="0">
                      <a:latin typeface="Arial Nova" panose="020B0604020202020204" pitchFamily="34" charset="0"/>
                    </a:rPr>
                    <a:t>)</a:t>
                  </a:r>
                </a:p>
              </p:txBody>
            </p:sp>
          </p:grpSp>
          <p:cxnSp>
            <p:nvCxnSpPr>
              <p:cNvPr id="223" name="Straight Connector 222">
                <a:extLst>
                  <a:ext uri="{FF2B5EF4-FFF2-40B4-BE49-F238E27FC236}">
                    <a16:creationId xmlns:a16="http://schemas.microsoft.com/office/drawing/2014/main" id="{06E1179D-D0DC-4F18-9F6C-77BD6A032801}"/>
                  </a:ext>
                </a:extLst>
              </p:cNvPr>
              <p:cNvCxnSpPr>
                <a:cxnSpLocks/>
              </p:cNvCxnSpPr>
              <p:nvPr/>
            </p:nvCxnSpPr>
            <p:spPr>
              <a:xfrm flipH="1">
                <a:off x="11806124" y="17049278"/>
                <a:ext cx="4295" cy="2519189"/>
              </a:xfrm>
              <a:prstGeom prst="line">
                <a:avLst/>
              </a:prstGeom>
            </p:spPr>
            <p:style>
              <a:lnRef idx="3">
                <a:schemeClr val="accent6"/>
              </a:lnRef>
              <a:fillRef idx="0">
                <a:schemeClr val="accent6"/>
              </a:fillRef>
              <a:effectRef idx="2">
                <a:schemeClr val="accent6"/>
              </a:effectRef>
              <a:fontRef idx="minor">
                <a:schemeClr val="tx1"/>
              </a:fontRef>
            </p:style>
          </p:cxnSp>
          <p:cxnSp>
            <p:nvCxnSpPr>
              <p:cNvPr id="224" name="Straight Connector 223">
                <a:extLst>
                  <a:ext uri="{FF2B5EF4-FFF2-40B4-BE49-F238E27FC236}">
                    <a16:creationId xmlns:a16="http://schemas.microsoft.com/office/drawing/2014/main" id="{AE2AB432-9C9F-4CFF-B697-BBCEB6616969}"/>
                  </a:ext>
                </a:extLst>
              </p:cNvPr>
              <p:cNvCxnSpPr>
                <a:cxnSpLocks/>
              </p:cNvCxnSpPr>
              <p:nvPr/>
            </p:nvCxnSpPr>
            <p:spPr>
              <a:xfrm>
                <a:off x="10894658" y="17062900"/>
                <a:ext cx="0" cy="2505567"/>
              </a:xfrm>
              <a:prstGeom prst="line">
                <a:avLst/>
              </a:prstGeom>
            </p:spPr>
            <p:style>
              <a:lnRef idx="3">
                <a:schemeClr val="accent6"/>
              </a:lnRef>
              <a:fillRef idx="0">
                <a:schemeClr val="accent6"/>
              </a:fillRef>
              <a:effectRef idx="2">
                <a:schemeClr val="accent6"/>
              </a:effectRef>
              <a:fontRef idx="minor">
                <a:schemeClr val="tx1"/>
              </a:fontRef>
            </p:style>
          </p:cxnSp>
        </p:grpSp>
        <p:pic>
          <p:nvPicPr>
            <p:cNvPr id="101" name="Picture 100">
              <a:extLst>
                <a:ext uri="{FF2B5EF4-FFF2-40B4-BE49-F238E27FC236}">
                  <a16:creationId xmlns:a16="http://schemas.microsoft.com/office/drawing/2014/main" id="{B6CA13CB-50DF-421C-8FE6-9BC1DF4BF37C}"/>
                </a:ext>
              </a:extLst>
            </p:cNvPr>
            <p:cNvPicPr>
              <a:picLocks noChangeAspect="1"/>
            </p:cNvPicPr>
            <p:nvPr/>
          </p:nvPicPr>
          <p:blipFill>
            <a:blip r:embed="rId22"/>
            <a:stretch>
              <a:fillRect/>
            </a:stretch>
          </p:blipFill>
          <p:spPr>
            <a:xfrm>
              <a:off x="12945080" y="14956536"/>
              <a:ext cx="733860" cy="1329728"/>
            </a:xfrm>
            <a:prstGeom prst="rect">
              <a:avLst/>
            </a:prstGeom>
          </p:spPr>
        </p:pic>
        <p:sp>
          <p:nvSpPr>
            <p:cNvPr id="275" name="TextBox 274">
              <a:extLst>
                <a:ext uri="{FF2B5EF4-FFF2-40B4-BE49-F238E27FC236}">
                  <a16:creationId xmlns:a16="http://schemas.microsoft.com/office/drawing/2014/main" id="{BA28FF69-F9E8-4D74-BCBE-38DDE87ED5BB}"/>
                </a:ext>
              </a:extLst>
            </p:cNvPr>
            <p:cNvSpPr txBox="1"/>
            <p:nvPr/>
          </p:nvSpPr>
          <p:spPr>
            <a:xfrm>
              <a:off x="13606907" y="15327250"/>
              <a:ext cx="849008" cy="253916"/>
            </a:xfrm>
            <a:prstGeom prst="rect">
              <a:avLst/>
            </a:prstGeom>
            <a:noFill/>
          </p:spPr>
          <p:txBody>
            <a:bodyPr wrap="square" rtlCol="0">
              <a:spAutoFit/>
            </a:bodyPr>
            <a:lstStyle/>
            <a:p>
              <a:r>
                <a:rPr lang="en-US" sz="1050" dirty="0">
                  <a:solidFill>
                    <a:srgbClr val="C00000"/>
                  </a:solidFill>
                  <a:latin typeface="Arial Nova" panose="020B0604020202020204" pitchFamily="34" charset="0"/>
                </a:rPr>
                <a:t>Mid-cell</a:t>
              </a:r>
              <a:endParaRPr lang="en-GB" dirty="0">
                <a:solidFill>
                  <a:srgbClr val="C00000"/>
                </a:solidFill>
                <a:latin typeface="Arial Nova" panose="020B0604020202020204" pitchFamily="34" charset="0"/>
              </a:endParaRPr>
            </a:p>
          </p:txBody>
        </p:sp>
        <p:sp>
          <p:nvSpPr>
            <p:cNvPr id="276" name="TextBox 275">
              <a:extLst>
                <a:ext uri="{FF2B5EF4-FFF2-40B4-BE49-F238E27FC236}">
                  <a16:creationId xmlns:a16="http://schemas.microsoft.com/office/drawing/2014/main" id="{7FE6A0BC-1333-424A-8782-882B3442C758}"/>
                </a:ext>
              </a:extLst>
            </p:cNvPr>
            <p:cNvSpPr txBox="1"/>
            <p:nvPr/>
          </p:nvSpPr>
          <p:spPr>
            <a:xfrm>
              <a:off x="13602655" y="15049881"/>
              <a:ext cx="620088" cy="253916"/>
            </a:xfrm>
            <a:prstGeom prst="rect">
              <a:avLst/>
            </a:prstGeom>
            <a:noFill/>
          </p:spPr>
          <p:txBody>
            <a:bodyPr wrap="square" rtlCol="0">
              <a:spAutoFit/>
            </a:bodyPr>
            <a:lstStyle/>
            <a:p>
              <a:r>
                <a:rPr lang="en-US" sz="1050" dirty="0">
                  <a:latin typeface="Arial Nova" panose="020B0604020202020204" pitchFamily="34" charset="0"/>
                </a:rPr>
                <a:t>apical</a:t>
              </a:r>
              <a:endParaRPr lang="en-GB" dirty="0">
                <a:latin typeface="Arial Nova" panose="020B0604020202020204" pitchFamily="34" charset="0"/>
              </a:endParaRPr>
            </a:p>
          </p:txBody>
        </p:sp>
      </p:grpSp>
      <p:grpSp>
        <p:nvGrpSpPr>
          <p:cNvPr id="50" name="Group 49">
            <a:extLst>
              <a:ext uri="{FF2B5EF4-FFF2-40B4-BE49-F238E27FC236}">
                <a16:creationId xmlns:a16="http://schemas.microsoft.com/office/drawing/2014/main" id="{B62AA13E-F79D-46ED-8A8D-31E56F551680}"/>
              </a:ext>
            </a:extLst>
          </p:cNvPr>
          <p:cNvGrpSpPr/>
          <p:nvPr/>
        </p:nvGrpSpPr>
        <p:grpSpPr>
          <a:xfrm>
            <a:off x="7791925" y="9905224"/>
            <a:ext cx="6591785" cy="3267604"/>
            <a:chOff x="7791925" y="9905224"/>
            <a:chExt cx="6591785" cy="3267604"/>
          </a:xfrm>
        </p:grpSpPr>
        <p:sp>
          <p:nvSpPr>
            <p:cNvPr id="231" name="TextBox 230">
              <a:extLst>
                <a:ext uri="{FF2B5EF4-FFF2-40B4-BE49-F238E27FC236}">
                  <a16:creationId xmlns:a16="http://schemas.microsoft.com/office/drawing/2014/main" id="{0ECB66D3-23F9-4D21-92EA-A37661EDB09B}"/>
                </a:ext>
              </a:extLst>
            </p:cNvPr>
            <p:cNvSpPr txBox="1"/>
            <p:nvPr/>
          </p:nvSpPr>
          <p:spPr>
            <a:xfrm>
              <a:off x="12940488" y="12030039"/>
              <a:ext cx="723526" cy="415498"/>
            </a:xfrm>
            <a:prstGeom prst="rect">
              <a:avLst/>
            </a:prstGeom>
            <a:noFill/>
          </p:spPr>
          <p:txBody>
            <a:bodyPr wrap="square" rtlCol="0">
              <a:spAutoFit/>
            </a:bodyPr>
            <a:lstStyle/>
            <a:p>
              <a:r>
                <a:rPr lang="en-US" sz="1050" dirty="0">
                  <a:latin typeface="Arial Nova" panose="020B0604020202020204" pitchFamily="34" charset="0"/>
                </a:rPr>
                <a:t>Cortical myosin</a:t>
              </a:r>
              <a:endParaRPr lang="en-GB" dirty="0">
                <a:latin typeface="Arial Nova" panose="020B0604020202020204" pitchFamily="34" charset="0"/>
              </a:endParaRPr>
            </a:p>
          </p:txBody>
        </p:sp>
        <p:sp>
          <p:nvSpPr>
            <p:cNvPr id="271" name="TextBox 270">
              <a:extLst>
                <a:ext uri="{FF2B5EF4-FFF2-40B4-BE49-F238E27FC236}">
                  <a16:creationId xmlns:a16="http://schemas.microsoft.com/office/drawing/2014/main" id="{2114545F-02A1-449E-B588-1B7CFA9F2215}"/>
                </a:ext>
              </a:extLst>
            </p:cNvPr>
            <p:cNvSpPr txBox="1"/>
            <p:nvPr/>
          </p:nvSpPr>
          <p:spPr>
            <a:xfrm>
              <a:off x="13534702" y="11119417"/>
              <a:ext cx="849008" cy="253916"/>
            </a:xfrm>
            <a:prstGeom prst="rect">
              <a:avLst/>
            </a:prstGeom>
            <a:noFill/>
          </p:spPr>
          <p:txBody>
            <a:bodyPr wrap="square" rtlCol="0">
              <a:spAutoFit/>
            </a:bodyPr>
            <a:lstStyle/>
            <a:p>
              <a:r>
                <a:rPr lang="en-US" sz="1050" dirty="0">
                  <a:solidFill>
                    <a:srgbClr val="C00000"/>
                  </a:solidFill>
                  <a:latin typeface="Arial Nova" panose="020B0604020202020204" pitchFamily="34" charset="0"/>
                </a:rPr>
                <a:t>Mid-cell</a:t>
              </a:r>
              <a:endParaRPr lang="en-GB" dirty="0">
                <a:solidFill>
                  <a:srgbClr val="C00000"/>
                </a:solidFill>
                <a:latin typeface="Arial Nova" panose="020B0604020202020204" pitchFamily="34" charset="0"/>
              </a:endParaRPr>
            </a:p>
          </p:txBody>
        </p:sp>
        <p:sp>
          <p:nvSpPr>
            <p:cNvPr id="274" name="TextBox 273">
              <a:extLst>
                <a:ext uri="{FF2B5EF4-FFF2-40B4-BE49-F238E27FC236}">
                  <a16:creationId xmlns:a16="http://schemas.microsoft.com/office/drawing/2014/main" id="{DD343452-BB85-4C31-95BB-852E60DDFF38}"/>
                </a:ext>
              </a:extLst>
            </p:cNvPr>
            <p:cNvSpPr txBox="1"/>
            <p:nvPr/>
          </p:nvSpPr>
          <p:spPr>
            <a:xfrm>
              <a:off x="13530450" y="10842048"/>
              <a:ext cx="620088" cy="253916"/>
            </a:xfrm>
            <a:prstGeom prst="rect">
              <a:avLst/>
            </a:prstGeom>
            <a:noFill/>
          </p:spPr>
          <p:txBody>
            <a:bodyPr wrap="square" rtlCol="0">
              <a:spAutoFit/>
            </a:bodyPr>
            <a:lstStyle/>
            <a:p>
              <a:r>
                <a:rPr lang="en-US" sz="1050" dirty="0">
                  <a:latin typeface="Arial Nova" panose="020B0604020202020204" pitchFamily="34" charset="0"/>
                </a:rPr>
                <a:t>apical</a:t>
              </a:r>
              <a:endParaRPr lang="en-GB" dirty="0">
                <a:latin typeface="Arial Nova" panose="020B0604020202020204" pitchFamily="34" charset="0"/>
              </a:endParaRPr>
            </a:p>
          </p:txBody>
        </p:sp>
        <p:grpSp>
          <p:nvGrpSpPr>
            <p:cNvPr id="18" name="Group 17">
              <a:extLst>
                <a:ext uri="{FF2B5EF4-FFF2-40B4-BE49-F238E27FC236}">
                  <a16:creationId xmlns:a16="http://schemas.microsoft.com/office/drawing/2014/main" id="{652ADAD3-ABFB-44AC-88EA-DFE93C2FCD42}"/>
                </a:ext>
              </a:extLst>
            </p:cNvPr>
            <p:cNvGrpSpPr/>
            <p:nvPr/>
          </p:nvGrpSpPr>
          <p:grpSpPr>
            <a:xfrm>
              <a:off x="7791925" y="9905224"/>
              <a:ext cx="5888788" cy="3267604"/>
              <a:chOff x="7791925" y="10116899"/>
              <a:chExt cx="5888788" cy="3267604"/>
            </a:xfrm>
          </p:grpSpPr>
          <p:grpSp>
            <p:nvGrpSpPr>
              <p:cNvPr id="82" name="Group 81">
                <a:extLst>
                  <a:ext uri="{FF2B5EF4-FFF2-40B4-BE49-F238E27FC236}">
                    <a16:creationId xmlns:a16="http://schemas.microsoft.com/office/drawing/2014/main" id="{A3BDDACB-DDB1-4A5E-8A8D-A34891F30BD0}"/>
                  </a:ext>
                </a:extLst>
              </p:cNvPr>
              <p:cNvGrpSpPr/>
              <p:nvPr/>
            </p:nvGrpSpPr>
            <p:grpSpPr>
              <a:xfrm>
                <a:off x="7791925" y="10116899"/>
                <a:ext cx="5888788" cy="3267604"/>
                <a:chOff x="7242907" y="6767705"/>
                <a:chExt cx="5888788" cy="3267604"/>
              </a:xfrm>
            </p:grpSpPr>
            <p:sp>
              <p:nvSpPr>
                <p:cNvPr id="3" name="TextBox 2">
                  <a:extLst>
                    <a:ext uri="{FF2B5EF4-FFF2-40B4-BE49-F238E27FC236}">
                      <a16:creationId xmlns:a16="http://schemas.microsoft.com/office/drawing/2014/main" id="{31A10681-2E4B-430C-AB97-C95D6799860A}"/>
                    </a:ext>
                  </a:extLst>
                </p:cNvPr>
                <p:cNvSpPr txBox="1"/>
                <p:nvPr/>
              </p:nvSpPr>
              <p:spPr>
                <a:xfrm rot="16200000">
                  <a:off x="5978437" y="8032175"/>
                  <a:ext cx="32676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a:latin typeface="Arial Nova" panose="020B0604020202020204" pitchFamily="34" charset="0"/>
                    </a:rPr>
                    <a:t>Rate of Change of Average Cortical Myosin II fluorescence intensity </a:t>
                  </a:r>
                </a:p>
                <a:p>
                  <a:pPr algn="ctr"/>
                  <a:r>
                    <a:rPr lang="en-GB" sz="1400">
                      <a:latin typeface="Arial Nova" panose="020B0604020202020204" pitchFamily="34" charset="0"/>
                    </a:rPr>
                    <a:t>(</a:t>
                  </a:r>
                  <a:r>
                    <a:rPr lang="el-GR" sz="1400">
                      <a:latin typeface="Arial Nova" panose="020B0604020202020204" pitchFamily="34" charset="0"/>
                    </a:rPr>
                    <a:t>μ</a:t>
                  </a:r>
                  <a:r>
                    <a:rPr lang="en-US" sz="1400">
                      <a:latin typeface="Arial Nova" panose="020B0604020202020204" pitchFamily="34" charset="0"/>
                    </a:rPr>
                    <a:t>m</a:t>
                  </a:r>
                  <a:r>
                    <a:rPr lang="en-US" sz="1400" baseline="30000">
                      <a:latin typeface="Arial Nova" panose="020B0604020202020204" pitchFamily="34" charset="0"/>
                    </a:rPr>
                    <a:t>-2 </a:t>
                  </a:r>
                  <a:r>
                    <a:rPr lang="en-GB" sz="1400">
                      <a:latin typeface="Arial Nova" panose="020B0604020202020204" pitchFamily="34" charset="0"/>
                    </a:rPr>
                    <a:t>min</a:t>
                  </a:r>
                  <a:r>
                    <a:rPr lang="en-GB" sz="1400" baseline="30000">
                      <a:latin typeface="Arial Nova" panose="020B0604020202020204" pitchFamily="34" charset="0"/>
                    </a:rPr>
                    <a:t>-1</a:t>
                  </a:r>
                  <a:r>
                    <a:rPr lang="en-GB" sz="1400">
                      <a:latin typeface="Arial Nova" panose="020B0604020202020204" pitchFamily="34" charset="0"/>
                    </a:rPr>
                    <a:t>)</a:t>
                  </a:r>
                  <a:endParaRPr lang="en-US" sz="1400">
                    <a:latin typeface="Arial Nova" panose="020B0604020202020204" pitchFamily="34" charset="0"/>
                  </a:endParaRPr>
                </a:p>
              </p:txBody>
            </p:sp>
            <p:grpSp>
              <p:nvGrpSpPr>
                <p:cNvPr id="157" name="Group 156">
                  <a:extLst>
                    <a:ext uri="{FF2B5EF4-FFF2-40B4-BE49-F238E27FC236}">
                      <a16:creationId xmlns:a16="http://schemas.microsoft.com/office/drawing/2014/main" id="{91AD1152-850F-4B7D-AE91-22BFBFA6A805}"/>
                    </a:ext>
                  </a:extLst>
                </p:cNvPr>
                <p:cNvGrpSpPr/>
                <p:nvPr/>
              </p:nvGrpSpPr>
              <p:grpSpPr>
                <a:xfrm>
                  <a:off x="12354336" y="7629732"/>
                  <a:ext cx="777359" cy="1278093"/>
                  <a:chOff x="12423883" y="7535981"/>
                  <a:chExt cx="777359" cy="1278093"/>
                </a:xfrm>
              </p:grpSpPr>
              <p:grpSp>
                <p:nvGrpSpPr>
                  <p:cNvPr id="127" name="Group 126">
                    <a:extLst>
                      <a:ext uri="{FF2B5EF4-FFF2-40B4-BE49-F238E27FC236}">
                        <a16:creationId xmlns:a16="http://schemas.microsoft.com/office/drawing/2014/main" id="{3D438DEE-AED3-4531-AA09-74E7441CC4B3}"/>
                      </a:ext>
                    </a:extLst>
                  </p:cNvPr>
                  <p:cNvGrpSpPr/>
                  <p:nvPr/>
                </p:nvGrpSpPr>
                <p:grpSpPr>
                  <a:xfrm>
                    <a:off x="12426189" y="7535981"/>
                    <a:ext cx="672488" cy="1278093"/>
                    <a:chOff x="12398572" y="10654982"/>
                    <a:chExt cx="1477181" cy="2354197"/>
                  </a:xfrm>
                </p:grpSpPr>
                <p:cxnSp>
                  <p:nvCxnSpPr>
                    <p:cNvPr id="128" name="Straight Connector 127">
                      <a:extLst>
                        <a:ext uri="{FF2B5EF4-FFF2-40B4-BE49-F238E27FC236}">
                          <a16:creationId xmlns:a16="http://schemas.microsoft.com/office/drawing/2014/main" id="{FC9FD44F-40E7-42FA-A387-52CF3674BA11}"/>
                        </a:ext>
                      </a:extLst>
                    </p:cNvPr>
                    <p:cNvCxnSpPr>
                      <a:cxnSpLocks/>
                    </p:cNvCxnSpPr>
                    <p:nvPr/>
                  </p:nvCxnSpPr>
                  <p:spPr>
                    <a:xfrm flipH="1">
                      <a:off x="12673361" y="11085845"/>
                      <a:ext cx="16525" cy="1920623"/>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29" name="Straight Connector 128">
                      <a:extLst>
                        <a:ext uri="{FF2B5EF4-FFF2-40B4-BE49-F238E27FC236}">
                          <a16:creationId xmlns:a16="http://schemas.microsoft.com/office/drawing/2014/main" id="{DC4786A1-08C7-4929-BA36-AC92E176EB05}"/>
                        </a:ext>
                      </a:extLst>
                    </p:cNvPr>
                    <p:cNvCxnSpPr>
                      <a:cxnSpLocks/>
                    </p:cNvCxnSpPr>
                    <p:nvPr/>
                  </p:nvCxnSpPr>
                  <p:spPr>
                    <a:xfrm flipH="1">
                      <a:off x="12398572" y="10859544"/>
                      <a:ext cx="27590" cy="1981965"/>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30" name="Straight Connector 129">
                      <a:extLst>
                        <a:ext uri="{FF2B5EF4-FFF2-40B4-BE49-F238E27FC236}">
                          <a16:creationId xmlns:a16="http://schemas.microsoft.com/office/drawing/2014/main" id="{D030D986-7C9C-43B1-8B4E-4FEC276CE2DD}"/>
                        </a:ext>
                      </a:extLst>
                    </p:cNvPr>
                    <p:cNvCxnSpPr/>
                    <p:nvPr/>
                  </p:nvCxnSpPr>
                  <p:spPr>
                    <a:xfrm flipH="1">
                      <a:off x="13588885" y="11088556"/>
                      <a:ext cx="16525" cy="1920623"/>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31" name="Straight Connector 130">
                      <a:extLst>
                        <a:ext uri="{FF2B5EF4-FFF2-40B4-BE49-F238E27FC236}">
                          <a16:creationId xmlns:a16="http://schemas.microsoft.com/office/drawing/2014/main" id="{56F16A7F-EC64-4A88-816B-E05B4FBF2219}"/>
                        </a:ext>
                      </a:extLst>
                    </p:cNvPr>
                    <p:cNvCxnSpPr>
                      <a:cxnSpLocks/>
                      <a:endCxn id="132" idx="0"/>
                    </p:cNvCxnSpPr>
                    <p:nvPr/>
                  </p:nvCxnSpPr>
                  <p:spPr>
                    <a:xfrm flipH="1">
                      <a:off x="13847287" y="10863615"/>
                      <a:ext cx="28466" cy="1977895"/>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32" name="Hexagon 131">
                      <a:extLst>
                        <a:ext uri="{FF2B5EF4-FFF2-40B4-BE49-F238E27FC236}">
                          <a16:creationId xmlns:a16="http://schemas.microsoft.com/office/drawing/2014/main" id="{21373D58-2DC3-4784-BC17-912284953C81}"/>
                        </a:ext>
                      </a:extLst>
                    </p:cNvPr>
                    <p:cNvSpPr/>
                    <p:nvPr/>
                  </p:nvSpPr>
                  <p:spPr>
                    <a:xfrm>
                      <a:off x="12401170" y="12675417"/>
                      <a:ext cx="1446117" cy="332185"/>
                    </a:xfrm>
                    <a:prstGeom prst="hexagon">
                      <a:avLst>
                        <a:gd name="adj" fmla="val 60863"/>
                        <a:gd name="vf" fmla="val 11547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Nova" panose="020B0604020202020204" pitchFamily="34" charset="0"/>
                      </a:endParaRPr>
                    </a:p>
                  </p:txBody>
                </p:sp>
                <p:sp>
                  <p:nvSpPr>
                    <p:cNvPr id="133" name="Hexagon 132">
                      <a:extLst>
                        <a:ext uri="{FF2B5EF4-FFF2-40B4-BE49-F238E27FC236}">
                          <a16:creationId xmlns:a16="http://schemas.microsoft.com/office/drawing/2014/main" id="{A97F2CB3-0B7D-41DE-8496-E95940C141D3}"/>
                        </a:ext>
                      </a:extLst>
                    </p:cNvPr>
                    <p:cNvSpPr/>
                    <p:nvPr/>
                  </p:nvSpPr>
                  <p:spPr>
                    <a:xfrm>
                      <a:off x="12398572" y="10654982"/>
                      <a:ext cx="1472074" cy="468632"/>
                    </a:xfrm>
                    <a:prstGeom prst="hexagon">
                      <a:avLst>
                        <a:gd name="adj" fmla="val 60863"/>
                        <a:gd name="vf" fmla="val 115470"/>
                      </a:avLst>
                    </a:prstGeom>
                    <a:ln>
                      <a:solidFill>
                        <a:srgbClr val="34943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Arial Nova" panose="020B0604020202020204" pitchFamily="34" charset="0"/>
                      </a:endParaRPr>
                    </a:p>
                  </p:txBody>
                </p:sp>
              </p:grpSp>
              <p:grpSp>
                <p:nvGrpSpPr>
                  <p:cNvPr id="152" name="Group 151">
                    <a:extLst>
                      <a:ext uri="{FF2B5EF4-FFF2-40B4-BE49-F238E27FC236}">
                        <a16:creationId xmlns:a16="http://schemas.microsoft.com/office/drawing/2014/main" id="{B0A02E71-4804-46FA-A625-14735C0B1848}"/>
                      </a:ext>
                    </a:extLst>
                  </p:cNvPr>
                  <p:cNvGrpSpPr/>
                  <p:nvPr/>
                </p:nvGrpSpPr>
                <p:grpSpPr>
                  <a:xfrm>
                    <a:off x="12437787" y="7680435"/>
                    <a:ext cx="763455" cy="404534"/>
                    <a:chOff x="12437787" y="7680435"/>
                    <a:chExt cx="763455" cy="404534"/>
                  </a:xfrm>
                </p:grpSpPr>
                <p:sp>
                  <p:nvSpPr>
                    <p:cNvPr id="148" name="Parallelogram 147">
                      <a:extLst>
                        <a:ext uri="{FF2B5EF4-FFF2-40B4-BE49-F238E27FC236}">
                          <a16:creationId xmlns:a16="http://schemas.microsoft.com/office/drawing/2014/main" id="{3D508DF7-D4EA-4232-BA85-F69CAEC0CA76}"/>
                        </a:ext>
                      </a:extLst>
                    </p:cNvPr>
                    <p:cNvSpPr/>
                    <p:nvPr/>
                  </p:nvSpPr>
                  <p:spPr>
                    <a:xfrm rot="5400000">
                      <a:off x="12301890" y="7816332"/>
                      <a:ext cx="404534" cy="132740"/>
                    </a:xfrm>
                    <a:prstGeom prst="parallelogram">
                      <a:avLst>
                        <a:gd name="adj" fmla="val 72838"/>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latin typeface="Arial Nova" panose="020B0604020202020204" pitchFamily="34" charset="0"/>
                      </a:endParaRPr>
                    </a:p>
                  </p:txBody>
                </p:sp>
                <p:sp>
                  <p:nvSpPr>
                    <p:cNvPr id="150" name="Parallelogram 149">
                      <a:extLst>
                        <a:ext uri="{FF2B5EF4-FFF2-40B4-BE49-F238E27FC236}">
                          <a16:creationId xmlns:a16="http://schemas.microsoft.com/office/drawing/2014/main" id="{D515F830-C409-4F1D-9550-E6FC7344B908}"/>
                        </a:ext>
                      </a:extLst>
                    </p:cNvPr>
                    <p:cNvSpPr/>
                    <p:nvPr/>
                  </p:nvSpPr>
                  <p:spPr>
                    <a:xfrm rot="8691688">
                      <a:off x="12867574" y="7751454"/>
                      <a:ext cx="333668" cy="261302"/>
                    </a:xfrm>
                    <a:prstGeom prst="parallelogram">
                      <a:avLst>
                        <a:gd name="adj" fmla="val 71052"/>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latin typeface="Arial Nova" panose="020B0604020202020204" pitchFamily="34" charset="0"/>
                      </a:endParaRPr>
                    </a:p>
                  </p:txBody>
                </p:sp>
                <p:sp>
                  <p:nvSpPr>
                    <p:cNvPr id="151" name="Rectangle 150">
                      <a:extLst>
                        <a:ext uri="{FF2B5EF4-FFF2-40B4-BE49-F238E27FC236}">
                          <a16:creationId xmlns:a16="http://schemas.microsoft.com/office/drawing/2014/main" id="{776C62B5-E9AE-46F5-9895-B3ABEB5DF0EA}"/>
                        </a:ext>
                      </a:extLst>
                    </p:cNvPr>
                    <p:cNvSpPr/>
                    <p:nvPr/>
                  </p:nvSpPr>
                  <p:spPr>
                    <a:xfrm>
                      <a:off x="12558587" y="7769892"/>
                      <a:ext cx="420631" cy="3061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latin typeface="Arial Nova" panose="020B0604020202020204" pitchFamily="34" charset="0"/>
                      </a:endParaRPr>
                    </a:p>
                  </p:txBody>
                </p:sp>
              </p:grpSp>
              <p:grpSp>
                <p:nvGrpSpPr>
                  <p:cNvPr id="153" name="Group 152">
                    <a:extLst>
                      <a:ext uri="{FF2B5EF4-FFF2-40B4-BE49-F238E27FC236}">
                        <a16:creationId xmlns:a16="http://schemas.microsoft.com/office/drawing/2014/main" id="{A80426FC-DD0D-41EF-A1AC-30A5F3011D82}"/>
                      </a:ext>
                    </a:extLst>
                  </p:cNvPr>
                  <p:cNvGrpSpPr/>
                  <p:nvPr/>
                </p:nvGrpSpPr>
                <p:grpSpPr>
                  <a:xfrm>
                    <a:off x="12423883" y="7977498"/>
                    <a:ext cx="728970" cy="215899"/>
                    <a:chOff x="12419192" y="7674895"/>
                    <a:chExt cx="728970" cy="306082"/>
                  </a:xfrm>
                </p:grpSpPr>
                <p:sp>
                  <p:nvSpPr>
                    <p:cNvPr id="154" name="Parallelogram 153">
                      <a:extLst>
                        <a:ext uri="{FF2B5EF4-FFF2-40B4-BE49-F238E27FC236}">
                          <a16:creationId xmlns:a16="http://schemas.microsoft.com/office/drawing/2014/main" id="{0BCAA958-2A27-4F2C-AEC8-A09CB40A2130}"/>
                        </a:ext>
                      </a:extLst>
                    </p:cNvPr>
                    <p:cNvSpPr/>
                    <p:nvPr/>
                  </p:nvSpPr>
                  <p:spPr>
                    <a:xfrm rot="5400000">
                      <a:off x="12332521" y="7761566"/>
                      <a:ext cx="306082" cy="132740"/>
                    </a:xfrm>
                    <a:prstGeom prst="parallelogram">
                      <a:avLst>
                        <a:gd name="adj" fmla="val 72838"/>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latin typeface="Arial Nova" panose="020B0604020202020204" pitchFamily="34" charset="0"/>
                      </a:endParaRPr>
                    </a:p>
                  </p:txBody>
                </p:sp>
                <p:sp>
                  <p:nvSpPr>
                    <p:cNvPr id="155" name="Parallelogram 154">
                      <a:extLst>
                        <a:ext uri="{FF2B5EF4-FFF2-40B4-BE49-F238E27FC236}">
                          <a16:creationId xmlns:a16="http://schemas.microsoft.com/office/drawing/2014/main" id="{67117666-A183-4F3C-BE90-7B418869ED8D}"/>
                        </a:ext>
                      </a:extLst>
                    </p:cNvPr>
                    <p:cNvSpPr/>
                    <p:nvPr/>
                  </p:nvSpPr>
                  <p:spPr>
                    <a:xfrm rot="8691688">
                      <a:off x="12911271" y="7760766"/>
                      <a:ext cx="236891" cy="137916"/>
                    </a:xfrm>
                    <a:prstGeom prst="parallelogram">
                      <a:avLst>
                        <a:gd name="adj" fmla="val 71052"/>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latin typeface="Arial Nova" panose="020B0604020202020204" pitchFamily="34" charset="0"/>
                      </a:endParaRPr>
                    </a:p>
                  </p:txBody>
                </p:sp>
                <p:sp>
                  <p:nvSpPr>
                    <p:cNvPr id="156" name="Rectangle 155">
                      <a:extLst>
                        <a:ext uri="{FF2B5EF4-FFF2-40B4-BE49-F238E27FC236}">
                          <a16:creationId xmlns:a16="http://schemas.microsoft.com/office/drawing/2014/main" id="{027CD064-CE64-43EC-978B-48543177DE4C}"/>
                        </a:ext>
                      </a:extLst>
                    </p:cNvPr>
                    <p:cNvSpPr/>
                    <p:nvPr/>
                  </p:nvSpPr>
                  <p:spPr>
                    <a:xfrm>
                      <a:off x="12545213" y="7811181"/>
                      <a:ext cx="420631" cy="16979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latin typeface="Arial Nova" panose="020B0604020202020204" pitchFamily="34" charset="0"/>
                      </a:endParaRPr>
                    </a:p>
                  </p:txBody>
                </p:sp>
              </p:grpSp>
            </p:grpSp>
          </p:grpSp>
          <p:pic>
            <p:nvPicPr>
              <p:cNvPr id="15" name="Picture 16" descr="Chart, line chart&#10;&#10;Description automatically generated">
                <a:extLst>
                  <a:ext uri="{FF2B5EF4-FFF2-40B4-BE49-F238E27FC236}">
                    <a16:creationId xmlns:a16="http://schemas.microsoft.com/office/drawing/2014/main" id="{88AC09F9-0CB1-45A2-A96C-F57CBAD78F28}"/>
                  </a:ext>
                </a:extLst>
              </p:cNvPr>
              <p:cNvPicPr>
                <a:picLocks noChangeAspect="1"/>
              </p:cNvPicPr>
              <p:nvPr/>
            </p:nvPicPr>
            <p:blipFill rotWithShape="1">
              <a:blip r:embed="rId23"/>
              <a:srcRect l="3525" t="3711" r="7243" b="8712"/>
              <a:stretch/>
            </p:blipFill>
            <p:spPr>
              <a:xfrm>
                <a:off x="8560189" y="10360644"/>
                <a:ext cx="4267852" cy="2751545"/>
              </a:xfrm>
              <a:prstGeom prst="rect">
                <a:avLst/>
              </a:prstGeom>
            </p:spPr>
          </p:pic>
        </p:grpSp>
      </p:grpSp>
      <p:cxnSp>
        <p:nvCxnSpPr>
          <p:cNvPr id="217" name="Straight Connector 216">
            <a:extLst>
              <a:ext uri="{FF2B5EF4-FFF2-40B4-BE49-F238E27FC236}">
                <a16:creationId xmlns:a16="http://schemas.microsoft.com/office/drawing/2014/main" id="{50404C1B-D81E-4448-A60D-947B6ED58630}"/>
              </a:ext>
            </a:extLst>
          </p:cNvPr>
          <p:cNvCxnSpPr>
            <a:cxnSpLocks/>
          </p:cNvCxnSpPr>
          <p:nvPr/>
        </p:nvCxnSpPr>
        <p:spPr>
          <a:xfrm>
            <a:off x="11772321" y="10322569"/>
            <a:ext cx="5534" cy="2388190"/>
          </a:xfrm>
          <a:prstGeom prst="line">
            <a:avLst/>
          </a:prstGeom>
        </p:spPr>
        <p:style>
          <a:lnRef idx="3">
            <a:schemeClr val="accent6"/>
          </a:lnRef>
          <a:fillRef idx="0">
            <a:schemeClr val="accent6"/>
          </a:fillRef>
          <a:effectRef idx="2">
            <a:schemeClr val="accent6"/>
          </a:effectRef>
          <a:fontRef idx="minor">
            <a:schemeClr val="tx1"/>
          </a:fontRef>
        </p:style>
      </p:cxnSp>
      <p:cxnSp>
        <p:nvCxnSpPr>
          <p:cNvPr id="218" name="Straight Connector 217">
            <a:extLst>
              <a:ext uri="{FF2B5EF4-FFF2-40B4-BE49-F238E27FC236}">
                <a16:creationId xmlns:a16="http://schemas.microsoft.com/office/drawing/2014/main" id="{1B1D5973-4A8B-4CA2-A52F-DA3FF4E81D79}"/>
              </a:ext>
            </a:extLst>
          </p:cNvPr>
          <p:cNvCxnSpPr>
            <a:cxnSpLocks/>
          </p:cNvCxnSpPr>
          <p:nvPr/>
        </p:nvCxnSpPr>
        <p:spPr>
          <a:xfrm flipH="1">
            <a:off x="10861412" y="10265586"/>
            <a:ext cx="5534" cy="2445173"/>
          </a:xfrm>
          <a:prstGeom prst="line">
            <a:avLst/>
          </a:prstGeom>
        </p:spPr>
        <p:style>
          <a:lnRef idx="3">
            <a:schemeClr val="accent6"/>
          </a:lnRef>
          <a:fillRef idx="0">
            <a:schemeClr val="accent6"/>
          </a:fillRef>
          <a:effectRef idx="2">
            <a:schemeClr val="accent6"/>
          </a:effectRef>
          <a:fontRef idx="minor">
            <a:schemeClr val="tx1"/>
          </a:fontRef>
        </p:style>
      </p:cxnSp>
      <p:sp>
        <p:nvSpPr>
          <p:cNvPr id="277" name="TextBox 276">
            <a:extLst>
              <a:ext uri="{FF2B5EF4-FFF2-40B4-BE49-F238E27FC236}">
                <a16:creationId xmlns:a16="http://schemas.microsoft.com/office/drawing/2014/main" id="{3736775B-90C0-4786-B48C-FC43C9A55369}"/>
              </a:ext>
            </a:extLst>
          </p:cNvPr>
          <p:cNvSpPr txBox="1"/>
          <p:nvPr/>
        </p:nvSpPr>
        <p:spPr>
          <a:xfrm>
            <a:off x="12025700" y="12341113"/>
            <a:ext cx="779170" cy="369332"/>
          </a:xfrm>
          <a:prstGeom prst="rect">
            <a:avLst/>
          </a:prstGeom>
          <a:noFill/>
        </p:spPr>
        <p:txBody>
          <a:bodyPr wrap="square" rtlCol="0">
            <a:spAutoFit/>
          </a:bodyPr>
          <a:lstStyle/>
          <a:p>
            <a:r>
              <a:rPr lang="en-US" dirty="0"/>
              <a:t>N=66</a:t>
            </a:r>
            <a:endParaRPr lang="en-GB" dirty="0"/>
          </a:p>
        </p:txBody>
      </p:sp>
      <p:sp>
        <p:nvSpPr>
          <p:cNvPr id="278" name="TextBox 277">
            <a:extLst>
              <a:ext uri="{FF2B5EF4-FFF2-40B4-BE49-F238E27FC236}">
                <a16:creationId xmlns:a16="http://schemas.microsoft.com/office/drawing/2014/main" id="{857A4F22-2399-43A6-832E-4234F02FAC6F}"/>
              </a:ext>
            </a:extLst>
          </p:cNvPr>
          <p:cNvSpPr txBox="1"/>
          <p:nvPr/>
        </p:nvSpPr>
        <p:spPr>
          <a:xfrm>
            <a:off x="12165382" y="16479846"/>
            <a:ext cx="779170" cy="369332"/>
          </a:xfrm>
          <a:prstGeom prst="rect">
            <a:avLst/>
          </a:prstGeom>
          <a:noFill/>
        </p:spPr>
        <p:txBody>
          <a:bodyPr wrap="square" rtlCol="0">
            <a:spAutoFit/>
          </a:bodyPr>
          <a:lstStyle/>
          <a:p>
            <a:r>
              <a:rPr lang="en-US" dirty="0"/>
              <a:t>N=66</a:t>
            </a:r>
            <a:endParaRPr lang="en-GB" dirty="0"/>
          </a:p>
        </p:txBody>
      </p:sp>
      <p:sp>
        <p:nvSpPr>
          <p:cNvPr id="279" name="TextBox 278">
            <a:extLst>
              <a:ext uri="{FF2B5EF4-FFF2-40B4-BE49-F238E27FC236}">
                <a16:creationId xmlns:a16="http://schemas.microsoft.com/office/drawing/2014/main" id="{5ABEE1CF-5832-4047-89C4-A3CF80740CB5}"/>
              </a:ext>
            </a:extLst>
          </p:cNvPr>
          <p:cNvSpPr txBox="1"/>
          <p:nvPr/>
        </p:nvSpPr>
        <p:spPr>
          <a:xfrm>
            <a:off x="12025700" y="19647513"/>
            <a:ext cx="779170" cy="369332"/>
          </a:xfrm>
          <a:prstGeom prst="rect">
            <a:avLst/>
          </a:prstGeom>
          <a:noFill/>
        </p:spPr>
        <p:txBody>
          <a:bodyPr wrap="square" rtlCol="0">
            <a:spAutoFit/>
          </a:bodyPr>
          <a:lstStyle/>
          <a:p>
            <a:r>
              <a:rPr lang="en-US" dirty="0"/>
              <a:t>N=66</a:t>
            </a:r>
            <a:endParaRPr lang="en-GB" dirty="0"/>
          </a:p>
        </p:txBody>
      </p:sp>
      <p:sp>
        <p:nvSpPr>
          <p:cNvPr id="285" name="TextBox 284">
            <a:extLst>
              <a:ext uri="{FF2B5EF4-FFF2-40B4-BE49-F238E27FC236}">
                <a16:creationId xmlns:a16="http://schemas.microsoft.com/office/drawing/2014/main" id="{3073B156-9E58-42CD-9275-82B9DDD63727}"/>
              </a:ext>
            </a:extLst>
          </p:cNvPr>
          <p:cNvSpPr txBox="1"/>
          <p:nvPr/>
        </p:nvSpPr>
        <p:spPr>
          <a:xfrm>
            <a:off x="18818972" y="11603962"/>
            <a:ext cx="779170" cy="307777"/>
          </a:xfrm>
          <a:prstGeom prst="rect">
            <a:avLst/>
          </a:prstGeom>
          <a:noFill/>
        </p:spPr>
        <p:txBody>
          <a:bodyPr wrap="square" rtlCol="0">
            <a:spAutoFit/>
          </a:bodyPr>
          <a:lstStyle/>
          <a:p>
            <a:r>
              <a:rPr lang="en-US" sz="1400" dirty="0"/>
              <a:t>N=66</a:t>
            </a:r>
            <a:endParaRPr lang="en-GB" sz="1400" dirty="0"/>
          </a:p>
        </p:txBody>
      </p:sp>
      <p:sp>
        <p:nvSpPr>
          <p:cNvPr id="287" name="TextBox 286">
            <a:extLst>
              <a:ext uri="{FF2B5EF4-FFF2-40B4-BE49-F238E27FC236}">
                <a16:creationId xmlns:a16="http://schemas.microsoft.com/office/drawing/2014/main" id="{6FB990A5-6014-425A-817B-194C5C267579}"/>
              </a:ext>
            </a:extLst>
          </p:cNvPr>
          <p:cNvSpPr txBox="1"/>
          <p:nvPr/>
        </p:nvSpPr>
        <p:spPr>
          <a:xfrm>
            <a:off x="19060381" y="7109558"/>
            <a:ext cx="779170" cy="369332"/>
          </a:xfrm>
          <a:prstGeom prst="rect">
            <a:avLst/>
          </a:prstGeom>
          <a:noFill/>
        </p:spPr>
        <p:txBody>
          <a:bodyPr wrap="square" rtlCol="0">
            <a:spAutoFit/>
          </a:bodyPr>
          <a:lstStyle/>
          <a:p>
            <a:r>
              <a:rPr lang="en-US" dirty="0"/>
              <a:t>N=66</a:t>
            </a:r>
            <a:endParaRPr lang="en-GB" dirty="0"/>
          </a:p>
        </p:txBody>
      </p:sp>
      <p:sp>
        <p:nvSpPr>
          <p:cNvPr id="309" name="TextBox 308">
            <a:extLst>
              <a:ext uri="{FF2B5EF4-FFF2-40B4-BE49-F238E27FC236}">
                <a16:creationId xmlns:a16="http://schemas.microsoft.com/office/drawing/2014/main" id="{ECD2FDF5-2991-4DE3-AED4-269CAF11D919}"/>
              </a:ext>
            </a:extLst>
          </p:cNvPr>
          <p:cNvSpPr txBox="1"/>
          <p:nvPr/>
        </p:nvSpPr>
        <p:spPr>
          <a:xfrm>
            <a:off x="15449050" y="20291573"/>
            <a:ext cx="779170" cy="369332"/>
          </a:xfrm>
          <a:prstGeom prst="rect">
            <a:avLst/>
          </a:prstGeom>
          <a:noFill/>
        </p:spPr>
        <p:txBody>
          <a:bodyPr wrap="square" rtlCol="0">
            <a:spAutoFit/>
          </a:bodyPr>
          <a:lstStyle/>
          <a:p>
            <a:r>
              <a:rPr lang="en-US" dirty="0"/>
              <a:t>N=66</a:t>
            </a:r>
            <a:endParaRPr lang="en-GB" dirty="0"/>
          </a:p>
        </p:txBody>
      </p:sp>
      <p:sp>
        <p:nvSpPr>
          <p:cNvPr id="17" name="TextBox 16">
            <a:extLst>
              <a:ext uri="{FF2B5EF4-FFF2-40B4-BE49-F238E27FC236}">
                <a16:creationId xmlns:a16="http://schemas.microsoft.com/office/drawing/2014/main" id="{FA8A382C-C865-09F0-FD56-34767B4C5028}"/>
              </a:ext>
            </a:extLst>
          </p:cNvPr>
          <p:cNvSpPr txBox="1"/>
          <p:nvPr/>
        </p:nvSpPr>
        <p:spPr>
          <a:xfrm>
            <a:off x="424395" y="10590595"/>
            <a:ext cx="667458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b="1" dirty="0">
                <a:cs typeface="Calibri" panose="020F0502020204030204"/>
              </a:rPr>
              <a:t>BMA </a:t>
            </a:r>
            <a:r>
              <a:rPr lang="en-GB" dirty="0">
                <a:cs typeface="Calibri" panose="020F0502020204030204"/>
              </a:rPr>
              <a:t>was used to produce a </a:t>
            </a:r>
            <a:r>
              <a:rPr lang="en-GB" b="1" dirty="0">
                <a:cs typeface="Calibri" panose="020F0502020204030204"/>
              </a:rPr>
              <a:t>Boolean model </a:t>
            </a:r>
            <a:r>
              <a:rPr lang="en-GB" dirty="0">
                <a:cs typeface="Calibri" panose="020F0502020204030204"/>
              </a:rPr>
              <a:t>of the network controlling the decision between proliferation and </a:t>
            </a:r>
            <a:r>
              <a:rPr lang="en-GB" dirty="0" err="1">
                <a:cs typeface="Calibri" panose="020F0502020204030204"/>
              </a:rPr>
              <a:t>differentation</a:t>
            </a:r>
            <a:r>
              <a:rPr lang="en-GB" dirty="0">
                <a:cs typeface="Calibri" panose="020F0502020204030204"/>
              </a:rPr>
              <a:t> in keratinocytes.</a:t>
            </a:r>
            <a:endParaRPr lang="en-GB" b="1" dirty="0">
              <a:cs typeface="Calibri" panose="020F0502020204030204"/>
            </a:endParaRPr>
          </a:p>
          <a:p>
            <a:pPr marL="285750" indent="-285750">
              <a:buFont typeface="Arial"/>
              <a:buChar char="•"/>
            </a:pPr>
            <a:endParaRPr lang="en-GB" dirty="0">
              <a:cs typeface="Calibri" panose="020F0502020204030204"/>
            </a:endParaRPr>
          </a:p>
          <a:p>
            <a:pPr marL="285750" indent="-285750">
              <a:buFont typeface="Arial"/>
              <a:buChar char="•"/>
            </a:pPr>
            <a:r>
              <a:rPr lang="en-GB" b="1" dirty="0">
                <a:cs typeface="Calibri" panose="020F0502020204030204"/>
              </a:rPr>
              <a:t>MATLAB</a:t>
            </a:r>
            <a:r>
              <a:rPr lang="en-GB" dirty="0">
                <a:cs typeface="Calibri" panose="020F0502020204030204"/>
              </a:rPr>
              <a:t> was used to implement a </a:t>
            </a:r>
            <a:r>
              <a:rPr lang="en-GB" b="1" dirty="0">
                <a:cs typeface="Calibri" panose="020F0502020204030204"/>
              </a:rPr>
              <a:t>Gillespie algorithm</a:t>
            </a:r>
            <a:r>
              <a:rPr lang="en-GB" dirty="0">
                <a:cs typeface="Calibri" panose="020F0502020204030204"/>
              </a:rPr>
              <a:t> in order to stochastically model the change in numbers of keratinocytes in healthy and diseased tissue.</a:t>
            </a:r>
          </a:p>
          <a:p>
            <a:pPr marL="285750" indent="-285750">
              <a:buFont typeface="Arial"/>
              <a:buChar char="•"/>
            </a:pPr>
            <a:endParaRPr lang="en-GB" dirty="0">
              <a:cs typeface="Calibri" panose="020F0502020204030204"/>
            </a:endParaRPr>
          </a:p>
          <a:p>
            <a:pPr marL="285750" indent="-285750">
              <a:buFont typeface="Arial"/>
              <a:buChar char="•"/>
            </a:pPr>
            <a:r>
              <a:rPr lang="en-GB" dirty="0">
                <a:cs typeface="Calibri" panose="020F0502020204030204"/>
              </a:rPr>
              <a:t>PDE...</a:t>
            </a:r>
          </a:p>
          <a:p>
            <a:pPr marL="285750" indent="-285750">
              <a:buFont typeface="Arial"/>
              <a:buChar char="•"/>
            </a:pPr>
            <a:endParaRPr lang="en-GB" dirty="0">
              <a:cs typeface="Calibri" panose="020F0502020204030204"/>
            </a:endParaRPr>
          </a:p>
        </p:txBody>
      </p:sp>
    </p:spTree>
    <p:extLst>
      <p:ext uri="{BB962C8B-B14F-4D97-AF65-F5344CB8AC3E}">
        <p14:creationId xmlns:p14="http://schemas.microsoft.com/office/powerpoint/2010/main" val="1397443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43F7F69FF89A41A396123274C160C7" ma:contentTypeVersion="14" ma:contentTypeDescription="Create a new document." ma:contentTypeScope="" ma:versionID="2b213e27975854e04dcbb64a82a4ac4b">
  <xsd:schema xmlns:xsd="http://www.w3.org/2001/XMLSchema" xmlns:xs="http://www.w3.org/2001/XMLSchema" xmlns:p="http://schemas.microsoft.com/office/2006/metadata/properties" xmlns:ns3="d77cd8d4-a07c-401a-9cfb-d771ae79074f" xmlns:ns4="74e5915c-c09b-47c1-b228-f797f7bc40a8" targetNamespace="http://schemas.microsoft.com/office/2006/metadata/properties" ma:root="true" ma:fieldsID="a6c6fd5effa7e0fd9e2b33904dbe07ba" ns3:_="" ns4:_="">
    <xsd:import namespace="d77cd8d4-a07c-401a-9cfb-d771ae79074f"/>
    <xsd:import namespace="74e5915c-c09b-47c1-b228-f797f7bc40a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7cd8d4-a07c-401a-9cfb-d771ae7907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e5915c-c09b-47c1-b228-f797f7bc40a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186AC1-F0F1-48CD-8151-0628F9EB9872}">
  <ds:schemaRefs>
    <ds:schemaRef ds:uri="http://schemas.microsoft.com/sharepoint/v3/contenttype/forms"/>
  </ds:schemaRefs>
</ds:datastoreItem>
</file>

<file path=customXml/itemProps2.xml><?xml version="1.0" encoding="utf-8"?>
<ds:datastoreItem xmlns:ds="http://schemas.openxmlformats.org/officeDocument/2006/customXml" ds:itemID="{892F9E62-13CA-4FD5-856F-C871C179027D}">
  <ds:schemaRefs>
    <ds:schemaRef ds:uri="74e5915c-c09b-47c1-b228-f797f7bc40a8"/>
    <ds:schemaRef ds:uri="d77cd8d4-a07c-401a-9cfb-d771ae7907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EDF9DD0-43C8-4E0F-BE19-87CBD6737D89}">
  <ds:schemaRef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purl.org/dc/terms/"/>
    <ds:schemaRef ds:uri="d77cd8d4-a07c-401a-9cfb-d771ae79074f"/>
    <ds:schemaRef ds:uri="http://schemas.microsoft.com/office/infopath/2007/PartnerControls"/>
    <ds:schemaRef ds:uri="74e5915c-c09b-47c1-b228-f797f7bc40a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7554</TotalTime>
  <Words>1379</Words>
  <Application>Microsoft Office PowerPoint</Application>
  <PresentationFormat>Custom</PresentationFormat>
  <Paragraphs>127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Finley Webb</dc:creator>
  <cp:lastModifiedBy>Finley Webb</cp:lastModifiedBy>
  <cp:revision>81</cp:revision>
  <dcterms:created xsi:type="dcterms:W3CDTF">2022-02-01T09:22:14Z</dcterms:created>
  <dcterms:modified xsi:type="dcterms:W3CDTF">2023-03-09T15:30:18Z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0x0101008143F7F69FF89A41A396123274C160C7</vt:lpwstr>
  </property>
</Properties>
</file>