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76638" autoAdjust="0"/>
  </p:normalViewPr>
  <p:slideViewPr>
    <p:cSldViewPr snapToGrid="0">
      <p:cViewPr varScale="1">
        <p:scale>
          <a:sx n="66" d="100"/>
          <a:sy n="6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D8FC3-E268-405C-8F06-2E2F72E134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4F08C-21BD-42DD-9608-A6A2A008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ask questions/for examples of each thing</a:t>
            </a:r>
          </a:p>
          <a:p>
            <a:endParaRPr lang="en-US" dirty="0"/>
          </a:p>
          <a:p>
            <a:r>
              <a:rPr lang="en-US" dirty="0"/>
              <a:t>What is objective: Example of cats vs dogs for error min network</a:t>
            </a:r>
          </a:p>
          <a:p>
            <a:endParaRPr lang="en-US" dirty="0"/>
          </a:p>
          <a:p>
            <a:r>
              <a:rPr lang="en-US" dirty="0"/>
              <a:t>What is parameter: Example of linear slope lines, limitations of predictions with non linear decision boundaries </a:t>
            </a:r>
          </a:p>
          <a:p>
            <a:r>
              <a:rPr lang="en-US" dirty="0"/>
              <a:t>How many parameters does y= x^2 + b have? </a:t>
            </a:r>
          </a:p>
          <a:p>
            <a:r>
              <a:rPr lang="en-US" dirty="0"/>
              <a:t>How many parameters does y = ax^2 + bx + c have? </a:t>
            </a:r>
          </a:p>
          <a:p>
            <a:endParaRPr lang="en-US" dirty="0"/>
          </a:p>
          <a:p>
            <a:r>
              <a:rPr lang="en-US" dirty="0"/>
              <a:t>Regression vs classification: Examples of house prices vs classifying tank &amp; non tank</a:t>
            </a:r>
          </a:p>
          <a:p>
            <a:r>
              <a:rPr lang="en-US" dirty="0"/>
              <a:t>Identifying what type of fruit: regression or classification? </a:t>
            </a:r>
          </a:p>
          <a:p>
            <a:r>
              <a:rPr lang="en-US" dirty="0"/>
              <a:t>Predicting weather temperature: regression or classification? </a:t>
            </a:r>
          </a:p>
          <a:p>
            <a:endParaRPr lang="en-US" dirty="0"/>
          </a:p>
          <a:p>
            <a:r>
              <a:rPr lang="en-US" dirty="0"/>
              <a:t>Training and Test Data: </a:t>
            </a:r>
          </a:p>
          <a:p>
            <a:r>
              <a:rPr lang="en-US" dirty="0"/>
              <a:t>Training: you use it to improve your model with error minimization</a:t>
            </a:r>
          </a:p>
          <a:p>
            <a:r>
              <a:rPr lang="en-US" dirty="0"/>
              <a:t>Test: you use it to see how well your data is doing</a:t>
            </a:r>
          </a:p>
          <a:p>
            <a:r>
              <a:rPr lang="en-US" dirty="0"/>
              <a:t>need mixtures of both, use example of cats and dogs classification looking at indoors vs outdoors </a:t>
            </a:r>
          </a:p>
          <a:p>
            <a:endParaRPr lang="en-US" dirty="0"/>
          </a:p>
          <a:p>
            <a:r>
              <a:rPr lang="en-US" dirty="0"/>
              <a:t>Biggest Objective: generalization </a:t>
            </a:r>
          </a:p>
          <a:p>
            <a:r>
              <a:rPr lang="en-US" dirty="0"/>
              <a:t>revisit the cats and dogs example. Mention overfitting to the data instead of generalization, the concept of latent variables and modeling your population (outside dogs vs indoor cats) </a:t>
            </a:r>
          </a:p>
          <a:p>
            <a:r>
              <a:rPr lang="en-US" dirty="0"/>
              <a:t>Use the case of the line decision boundary as example for underfitting. </a:t>
            </a:r>
          </a:p>
          <a:p>
            <a:endParaRPr lang="en-US" dirty="0"/>
          </a:p>
          <a:p>
            <a:r>
              <a:rPr lang="en-US" dirty="0"/>
              <a:t>Weakness: correlation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 ice cream sales vs shark attacks -&gt; incorrect conclusions from high </a:t>
            </a:r>
          </a:p>
          <a:p>
            <a:endParaRPr lang="en-US" dirty="0"/>
          </a:p>
          <a:p>
            <a:r>
              <a:rPr lang="en-US" dirty="0"/>
              <a:t>Pipeline: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F08C-21BD-42DD-9608-A6A2A0082B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Discuss:</a:t>
            </a:r>
          </a:p>
          <a:p>
            <a:r>
              <a:rPr lang="en-US" dirty="0"/>
              <a:t>-computational complexity of neural nets</a:t>
            </a:r>
          </a:p>
          <a:p>
            <a:r>
              <a:rPr lang="en-US" dirty="0"/>
              <a:t>-runtime &amp; storage of neural nets</a:t>
            </a:r>
          </a:p>
          <a:p>
            <a:r>
              <a:rPr lang="en-US" dirty="0"/>
              <a:t>-complexity of the problem aiding in choosing a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F08C-21BD-42DD-9608-A6A2A0082B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0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code in from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Walk through code, mentioning:</a:t>
            </a:r>
          </a:p>
          <a:p>
            <a:r>
              <a:rPr lang="en-US" dirty="0"/>
              <a:t>-limitations of simple linear decision boundary in problem</a:t>
            </a:r>
          </a:p>
          <a:p>
            <a:r>
              <a:rPr lang="en-US" dirty="0"/>
              <a:t>-each component of the pipeline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F08C-21BD-42DD-9608-A6A2A0082B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4F08C-21BD-42DD-9608-A6A2A0082B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7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6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0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32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17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2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20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2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3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3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7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0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8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2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DEFE25-4F5E-4008-B043-6CB84150378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262E-204A-4E38-9943-46723AE3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36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1EAF-AC7C-A9E8-F27A-F9A623216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</a:t>
            </a:r>
            <a:r>
              <a:rPr lang="en-US" dirty="0" err="1"/>
              <a:t>Matlab</a:t>
            </a:r>
            <a:r>
              <a:rPr lang="en-US" dirty="0"/>
              <a:t> :D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AF440-167A-991A-D873-2F1BC4B12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08C1-AEDA-CCB2-F881-2CF5EDC6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Pre-module Setup &amp; What this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37303-3A46-CC2A-4455-8D6484358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Matlab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Search “install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purdue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Follow necessary procedure </a:t>
            </a:r>
          </a:p>
          <a:p>
            <a:r>
              <a:rPr lang="en-US" dirty="0"/>
              <a:t>Toolboxes to install:</a:t>
            </a:r>
          </a:p>
          <a:p>
            <a:pPr lvl="1"/>
            <a:r>
              <a:rPr lang="en-US" dirty="0"/>
              <a:t>“Statistics and Machine Learning Toolbox” “</a:t>
            </a:r>
          </a:p>
          <a:p>
            <a:pPr lvl="1"/>
            <a:r>
              <a:rPr lang="en-US" dirty="0"/>
              <a:t>“Deep Learning Toolbox Model for </a:t>
            </a:r>
            <a:r>
              <a:rPr lang="en-US" dirty="0" err="1"/>
              <a:t>GoogLeNet</a:t>
            </a:r>
            <a:r>
              <a:rPr lang="en-US" dirty="0"/>
              <a:t> Network”</a:t>
            </a:r>
          </a:p>
          <a:p>
            <a:r>
              <a:rPr lang="en-US" dirty="0"/>
              <a:t>Less about machine learning algorithms, more about conclusions and limitations </a:t>
            </a:r>
          </a:p>
        </p:txBody>
      </p:sp>
    </p:spTree>
    <p:extLst>
      <p:ext uri="{BB962C8B-B14F-4D97-AF65-F5344CB8AC3E}">
        <p14:creationId xmlns:p14="http://schemas.microsoft.com/office/powerpoint/2010/main" val="261674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B61B-1555-DC32-7701-8B5A1A13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9C4F-617B-3514-0DE6-0168CAD5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 concepts</a:t>
            </a:r>
          </a:p>
          <a:p>
            <a:pPr lvl="1"/>
            <a:r>
              <a:rPr lang="en-US" dirty="0"/>
              <a:t>What is our objective? (</a:t>
            </a:r>
            <a:r>
              <a:rPr lang="en-US" dirty="0" err="1"/>
              <a:t>blackbox</a:t>
            </a:r>
            <a:r>
              <a:rPr lang="en-US" dirty="0"/>
              <a:t> error minimization) </a:t>
            </a:r>
          </a:p>
          <a:p>
            <a:pPr lvl="1"/>
            <a:r>
              <a:rPr lang="en-US" dirty="0"/>
              <a:t>What is a parameter? Y=</a:t>
            </a:r>
            <a:r>
              <a:rPr lang="en-US" dirty="0" err="1"/>
              <a:t>mx+b</a:t>
            </a:r>
            <a:r>
              <a:rPr lang="en-US" dirty="0"/>
              <a:t>, limitations </a:t>
            </a:r>
          </a:p>
          <a:p>
            <a:r>
              <a:rPr lang="en-US" dirty="0"/>
              <a:t>Classification vs Regression 	</a:t>
            </a:r>
          </a:p>
          <a:p>
            <a:pPr lvl="1"/>
            <a:r>
              <a:rPr lang="en-US" dirty="0"/>
              <a:t>Discrete vs Continuous output </a:t>
            </a:r>
          </a:p>
          <a:p>
            <a:r>
              <a:rPr lang="en-US" dirty="0"/>
              <a:t>Training and Test Data</a:t>
            </a:r>
          </a:p>
          <a:p>
            <a:r>
              <a:rPr lang="en-US" dirty="0"/>
              <a:t>Biggest objective: generalization </a:t>
            </a:r>
          </a:p>
          <a:p>
            <a:pPr lvl="1"/>
            <a:r>
              <a:rPr lang="en-US" dirty="0"/>
              <a:t>Underfitting vs overfitting</a:t>
            </a:r>
          </a:p>
          <a:p>
            <a:r>
              <a:rPr lang="en-US" dirty="0"/>
              <a:t>Weakness: correlation vs causation</a:t>
            </a:r>
          </a:p>
          <a:p>
            <a:pPr lvl="1"/>
            <a:r>
              <a:rPr lang="en-US" dirty="0"/>
              <a:t>Sharks and ice cream</a:t>
            </a:r>
          </a:p>
          <a:p>
            <a:r>
              <a:rPr lang="en-US" dirty="0"/>
              <a:t>Pipelines</a:t>
            </a:r>
          </a:p>
          <a:p>
            <a:pPr lvl="1"/>
            <a:r>
              <a:rPr lang="en-US" dirty="0"/>
              <a:t>Access data -&gt; preprocess -&gt; develop or import model -&gt; test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7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C8B1-941E-D6DD-AD41-A05656C7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Models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D7AC-EA32-CEF5-3A4F-6CA8EA83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Models</a:t>
            </a:r>
          </a:p>
          <a:p>
            <a:pPr lvl="1"/>
            <a:r>
              <a:rPr lang="en-US" dirty="0"/>
              <a:t>Classic Polynomial regression 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Bayesian Forests etc.</a:t>
            </a:r>
          </a:p>
          <a:p>
            <a:r>
              <a:rPr lang="en-US" dirty="0"/>
              <a:t>Neural Net based models</a:t>
            </a:r>
          </a:p>
          <a:p>
            <a:pPr lvl="1"/>
            <a:r>
              <a:rPr lang="en-US" dirty="0"/>
              <a:t>Fully connected </a:t>
            </a:r>
          </a:p>
          <a:p>
            <a:pPr lvl="1"/>
            <a:r>
              <a:rPr lang="en-US" dirty="0"/>
              <a:t>Convolutional Neural Net </a:t>
            </a:r>
          </a:p>
          <a:p>
            <a:pPr lvl="1"/>
            <a:r>
              <a:rPr lang="en-US" dirty="0"/>
              <a:t>Transformers etc. </a:t>
            </a:r>
          </a:p>
        </p:txBody>
      </p:sp>
    </p:spTree>
    <p:extLst>
      <p:ext uri="{BB962C8B-B14F-4D97-AF65-F5344CB8AC3E}">
        <p14:creationId xmlns:p14="http://schemas.microsoft.com/office/powerpoint/2010/main" val="87901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0F03-BC30-5421-1AF2-D718CD23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Types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910D-F0EF-8732-D96B-C235CCD9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“Basic Algorithm Example” </a:t>
            </a:r>
          </a:p>
          <a:p>
            <a:r>
              <a:rPr lang="en-US" dirty="0"/>
              <a:t>Linear Discriminant Analysis </a:t>
            </a:r>
          </a:p>
          <a:p>
            <a:pPr lvl="1"/>
            <a:r>
              <a:rPr lang="en-US" dirty="0"/>
              <a:t>Process, not super necessary: </a:t>
            </a:r>
          </a:p>
          <a:p>
            <a:pPr lvl="2"/>
            <a:r>
              <a:rPr lang="en-US" dirty="0"/>
              <a:t>Fit gaussian about centroids</a:t>
            </a:r>
          </a:p>
          <a:p>
            <a:pPr lvl="2"/>
            <a:r>
              <a:rPr lang="en-US" dirty="0"/>
              <a:t>Equalize probabilities </a:t>
            </a:r>
          </a:p>
          <a:p>
            <a:pPr lvl="1"/>
            <a:r>
              <a:rPr lang="en-US" dirty="0"/>
              <a:t>Shown decision boundary</a:t>
            </a:r>
          </a:p>
          <a:p>
            <a:pPr lvl="1"/>
            <a:r>
              <a:rPr lang="en-US" dirty="0"/>
              <a:t>Limitations of Simpler Boundaries</a:t>
            </a:r>
          </a:p>
          <a:p>
            <a:pPr lvl="2"/>
            <a:r>
              <a:rPr lang="en-US" dirty="0"/>
              <a:t>No “holes” or “breaks” </a:t>
            </a:r>
          </a:p>
        </p:txBody>
      </p:sp>
    </p:spTree>
    <p:extLst>
      <p:ext uri="{BB962C8B-B14F-4D97-AF65-F5344CB8AC3E}">
        <p14:creationId xmlns:p14="http://schemas.microsoft.com/office/powerpoint/2010/main" val="89832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B03D-4DE3-0826-15B8-A05F3DFC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26DE-0AB8-C96B-6CCA-C8A8E9E4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Expansion in # of parameters</a:t>
            </a:r>
          </a:p>
          <a:p>
            <a:r>
              <a:rPr lang="en-US" dirty="0"/>
              <a:t>Black box: worry about input and output layers </a:t>
            </a:r>
          </a:p>
          <a:p>
            <a:r>
              <a:rPr lang="en-US" dirty="0"/>
              <a:t>Using other’s structures </a:t>
            </a:r>
          </a:p>
          <a:p>
            <a:r>
              <a:rPr lang="en-US" dirty="0"/>
              <a:t>Neural net example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deepLearningExample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422738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3F76-3E9A-E0D8-4B25-63E11C25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 &amp; Your Turn!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6335-8DD8-8D8D-CD51-9FBCCF2D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approach for machine learning:</a:t>
            </a:r>
          </a:p>
          <a:p>
            <a:pPr lvl="1"/>
            <a:r>
              <a:rPr lang="en-US" dirty="0"/>
              <a:t>Identify objective (looking at datasets can help </a:t>
            </a:r>
            <a:r>
              <a:rPr lang="en-US"/>
              <a:t>with this) </a:t>
            </a:r>
            <a:endParaRPr lang="en-US" dirty="0"/>
          </a:p>
          <a:p>
            <a:pPr lvl="1"/>
            <a:r>
              <a:rPr lang="en-US" dirty="0"/>
              <a:t>Identify complexity of problem and type of network needed </a:t>
            </a:r>
          </a:p>
          <a:p>
            <a:pPr lvl="1"/>
            <a:r>
              <a:rPr lang="en-US" dirty="0"/>
              <a:t>Get dataset</a:t>
            </a:r>
          </a:p>
          <a:p>
            <a:pPr lvl="1"/>
            <a:r>
              <a:rPr lang="en-US" dirty="0"/>
              <a:t>Preprocess data </a:t>
            </a:r>
          </a:p>
          <a:p>
            <a:pPr lvl="1"/>
            <a:r>
              <a:rPr lang="en-US" dirty="0"/>
              <a:t>Train Network</a:t>
            </a:r>
          </a:p>
          <a:p>
            <a:pPr lvl="1"/>
            <a:r>
              <a:rPr lang="en-US" dirty="0"/>
              <a:t>Evaluate performance </a:t>
            </a:r>
          </a:p>
          <a:p>
            <a:r>
              <a:rPr lang="en-US" dirty="0"/>
              <a:t>Try it! (image identification, regression analysis, etc.)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5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B386-0FA6-81BB-86CE-2F1049F0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 Attendance Here</a:t>
            </a:r>
          </a:p>
        </p:txBody>
      </p:sp>
      <p:pic>
        <p:nvPicPr>
          <p:cNvPr id="4" name="Picture 2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D34A4EFB-49E3-629D-DA7E-004BD2139C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7" y="2052638"/>
            <a:ext cx="419576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046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816</TotalTime>
  <Words>545</Words>
  <Application>Microsoft Office PowerPoint</Application>
  <PresentationFormat>Widescreen</PresentationFormat>
  <Paragraphs>99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Ion</vt:lpstr>
      <vt:lpstr>Machine Learning in Matlab :D</vt:lpstr>
      <vt:lpstr>Pre-module Setup &amp; What this will Cover</vt:lpstr>
      <vt:lpstr>What is Machine Learning?</vt:lpstr>
      <vt:lpstr>Types of Models </vt:lpstr>
      <vt:lpstr>Intro To Types of Models</vt:lpstr>
      <vt:lpstr>Neural Nets </vt:lpstr>
      <vt:lpstr>General Approach &amp; Your Turn! </vt:lpstr>
      <vt:lpstr>Record Attendance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Matlab :D</dc:title>
  <dc:creator>Brandewie, James (2022)</dc:creator>
  <cp:lastModifiedBy>James Michael Brandewie</cp:lastModifiedBy>
  <cp:revision>10</cp:revision>
  <dcterms:created xsi:type="dcterms:W3CDTF">2023-10-04T04:59:55Z</dcterms:created>
  <dcterms:modified xsi:type="dcterms:W3CDTF">2024-02-26T20:32:32Z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2024-02-26T17:53:35Z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535f6467-b7d3-4e06-b23a-f99918be33c0</vt:lpwstr>
  </property>
  <property fmtid="{D5CDD505-2E9C-101B-9397-08002B2CF9AE}" pid="8" name="MSIP_Label_4044bd30-2ed7-4c9d-9d12-46200872a97b_ContentBits">
    <vt:lpwstr>0</vt:lpwstr>
  </property>
</Properties>
</file>