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69" r:id="rId2"/>
    <p:sldId id="267" r:id="rId3"/>
    <p:sldId id="261" r:id="rId4"/>
    <p:sldId id="266" r:id="rId5"/>
    <p:sldId id="262" r:id="rId6"/>
    <p:sldId id="268" r:id="rId7"/>
    <p:sldId id="260" r:id="rId8"/>
    <p:sldId id="263" r:id="rId9"/>
    <p:sldId id="264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1889E-1A61-BB4C-A8B2-CFF3EA6C408D}" v="1" dt="2025-03-08T23:57:47.305"/>
    <p1510:client id="{EC28F728-2C4F-7B4D-9516-3B96749D3752}" v="17" dt="2025-03-09T00:15:58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1"/>
    <p:restoredTop sz="94658"/>
  </p:normalViewPr>
  <p:slideViewPr>
    <p:cSldViewPr snapToGrid="0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08103B-A2DC-7446-80E1-4380269339D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9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Bird Dog">
            <a:extLst>
              <a:ext uri="{FF2B5EF4-FFF2-40B4-BE49-F238E27FC236}">
                <a16:creationId xmlns:a16="http://schemas.microsoft.com/office/drawing/2014/main" id="{EC5E13AF-E1EB-1A6F-79E7-B2047A52F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9" t="-3917" r="18681" b="-5970"/>
          <a:stretch/>
        </p:blipFill>
        <p:spPr bwMode="auto">
          <a:xfrm>
            <a:off x="0" y="228600"/>
            <a:ext cx="6321669" cy="651510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80627-681E-BFA6-44DB-7C1AB7F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686" y="2930982"/>
            <a:ext cx="5428551" cy="8377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Bird Dog Update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501FE-005D-1A55-0115-361D227BAD60}"/>
              </a:ext>
            </a:extLst>
          </p:cNvPr>
          <p:cNvSpPr txBox="1">
            <a:spLocks/>
          </p:cNvSpPr>
          <p:nvPr/>
        </p:nvSpPr>
        <p:spPr>
          <a:xfrm>
            <a:off x="6826101" y="3898142"/>
            <a:ext cx="3154511" cy="52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April 8, 2025</a:t>
            </a:r>
          </a:p>
        </p:txBody>
      </p:sp>
    </p:spTree>
    <p:extLst>
      <p:ext uri="{BB962C8B-B14F-4D97-AF65-F5344CB8AC3E}">
        <p14:creationId xmlns:p14="http://schemas.microsoft.com/office/powerpoint/2010/main" val="365915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3985E-3D97-B4A8-B28E-CEAC3EFD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6FDBB6-EC2D-4F41-18BA-2B4AC0E46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AA176-279C-8D58-8734-DD2349AE9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2EE15-54E8-7520-0B07-51488146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Change Reporting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193E-4DCA-8D98-697E-A979F39BA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0A03-3408-D0C5-A3D0-93D6AFFE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854" y="1908189"/>
            <a:ext cx="8210026" cy="1855810"/>
          </a:xfrm>
        </p:spPr>
        <p:txBody>
          <a:bodyPr anchor="ctr">
            <a:norm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Wikisource</a:t>
            </a:r>
            <a:r>
              <a:rPr lang="en-US" sz="1400" dirty="0">
                <a:solidFill>
                  <a:schemeClr val="tx1"/>
                </a:solidFill>
              </a:rPr>
              <a:t> provides the edit history for every page.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This means we can capture and compare with a snapshot of a page from any time in the past.</a:t>
            </a:r>
          </a:p>
          <a:p>
            <a:r>
              <a:rPr lang="en-US" sz="1400" dirty="0">
                <a:solidFill>
                  <a:schemeClr val="tx1"/>
                </a:solidFill>
              </a:rPr>
              <a:t>Changes between the current and a prior version of a page are flagged by highlighting cells in the standard spreadsheet.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0C3A3-F661-FBDA-2D83-0FA85BD2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54" y="3719124"/>
            <a:ext cx="7772400" cy="2436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452549-B52A-FB22-EE33-6808A989B412}"/>
              </a:ext>
            </a:extLst>
          </p:cNvPr>
          <p:cNvSpPr/>
          <p:nvPr/>
        </p:nvSpPr>
        <p:spPr>
          <a:xfrm>
            <a:off x="4188758" y="4031792"/>
            <a:ext cx="995083" cy="257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A2685E85-A562-9B9D-32A6-31558CD9FCC9}"/>
              </a:ext>
            </a:extLst>
          </p:cNvPr>
          <p:cNvSpPr/>
          <p:nvPr/>
        </p:nvSpPr>
        <p:spPr>
          <a:xfrm>
            <a:off x="693584" y="5006648"/>
            <a:ext cx="799594" cy="310232"/>
          </a:xfrm>
          <a:prstGeom prst="borderCallout1">
            <a:avLst>
              <a:gd name="adj1" fmla="val 12248"/>
              <a:gd name="adj2" fmla="val 105184"/>
              <a:gd name="adj3" fmla="val -5118"/>
              <a:gd name="adj4" fmla="val 14036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21082339-B784-681F-70F2-4A0B21D4FA92}"/>
              </a:ext>
            </a:extLst>
          </p:cNvPr>
          <p:cNvSpPr/>
          <p:nvPr/>
        </p:nvSpPr>
        <p:spPr>
          <a:xfrm>
            <a:off x="632012" y="4532903"/>
            <a:ext cx="922739" cy="310232"/>
          </a:xfrm>
          <a:prstGeom prst="borderCallout1">
            <a:avLst>
              <a:gd name="adj1" fmla="val 10081"/>
              <a:gd name="adj2" fmla="val 103150"/>
              <a:gd name="adj3" fmla="val 38228"/>
              <a:gd name="adj4" fmla="val 126982"/>
            </a:avLst>
          </a:prstGeom>
          <a:solidFill>
            <a:srgbClr val="F1A9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Changed</a:t>
            </a:r>
          </a:p>
        </p:txBody>
      </p:sp>
    </p:spTree>
    <p:extLst>
      <p:ext uri="{BB962C8B-B14F-4D97-AF65-F5344CB8AC3E}">
        <p14:creationId xmlns:p14="http://schemas.microsoft.com/office/powerpoint/2010/main" val="32666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494F3-7CF2-6902-095A-9208FDCD9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FC7E5-60FA-C242-AE55-D8F5E4EFB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263749-F7D5-300F-EF29-060A9D0B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C6705-2F55-6045-28EE-093ADF78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Change Detection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EE7CFE-05DD-8708-7F30-FFCDC3274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5F2E-5A62-A551-2CB8-B6937287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867692"/>
            <a:ext cx="5484472" cy="2094698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 automatic process can periodically capture a list of all recently edited pages via a </a:t>
            </a:r>
            <a:r>
              <a:rPr lang="en-US" sz="1400" dirty="0" err="1">
                <a:solidFill>
                  <a:schemeClr val="tx1"/>
                </a:solidFill>
              </a:rPr>
              <a:t>wikisource</a:t>
            </a:r>
            <a:r>
              <a:rPr lang="en-US" sz="1400" dirty="0">
                <a:solidFill>
                  <a:schemeClr val="tx1"/>
                </a:solidFill>
              </a:rPr>
              <a:t> query.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When a change is reported for a given page of interest, a comparison with an earlier version is triggered.</a:t>
            </a:r>
          </a:p>
          <a:p>
            <a:r>
              <a:rPr lang="en-US" sz="1400" dirty="0">
                <a:solidFill>
                  <a:schemeClr val="tx1"/>
                </a:solidFill>
              </a:rPr>
              <a:t>Changes are highlighted with spreadsheet cell colors.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08C5D-664E-0654-AC01-5F3C8BDF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313" y="1524737"/>
            <a:ext cx="4539262" cy="3930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2E5BC-516F-2780-2C6E-E096384C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253" y="4046625"/>
            <a:ext cx="3329816" cy="20573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AC78B9-9D8E-1354-F8DA-7B224ED7653A}"/>
              </a:ext>
            </a:extLst>
          </p:cNvPr>
          <p:cNvSpPr/>
          <p:nvPr/>
        </p:nvSpPr>
        <p:spPr>
          <a:xfrm>
            <a:off x="7245370" y="2059813"/>
            <a:ext cx="1690201" cy="205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DF92A-C847-E899-82B8-4544F93EF799}"/>
              </a:ext>
            </a:extLst>
          </p:cNvPr>
          <p:cNvSpPr/>
          <p:nvPr/>
        </p:nvSpPr>
        <p:spPr>
          <a:xfrm>
            <a:off x="1956547" y="5352289"/>
            <a:ext cx="2918012" cy="342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E7EB67-5F6B-637C-24BE-79C745137CB0}"/>
              </a:ext>
            </a:extLst>
          </p:cNvPr>
          <p:cNvSpPr/>
          <p:nvPr/>
        </p:nvSpPr>
        <p:spPr>
          <a:xfrm>
            <a:off x="7290194" y="3859413"/>
            <a:ext cx="2418582" cy="205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BE627F3-1EC1-5E4C-A449-E18653ACED2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548718" y="2162789"/>
            <a:ext cx="696652" cy="55351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0980367D-F9AC-5893-B0C4-AF30CDE0ABB9}"/>
              </a:ext>
            </a:extLst>
          </p:cNvPr>
          <p:cNvCxnSpPr>
            <a:cxnSpLocks/>
            <a:stCxn id="9" idx="3"/>
            <a:endCxn id="13" idx="3"/>
          </p:cNvCxnSpPr>
          <p:nvPr/>
        </p:nvCxnSpPr>
        <p:spPr>
          <a:xfrm>
            <a:off x="8935571" y="2162789"/>
            <a:ext cx="773205" cy="1799600"/>
          </a:xfrm>
          <a:prstGeom prst="curvedConnector3">
            <a:avLst>
              <a:gd name="adj1" fmla="val 2069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5A52CB4-1E34-A1E6-B648-7CD881CFE92A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4874560" y="3962389"/>
            <a:ext cx="2415635" cy="156117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2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31B28F-77A8-4DA7-C1FD-12C4E13EA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8CF5FB-3249-E1B9-9C48-644BB725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FD6BC-6C09-18CB-2804-5E1F0548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D1942-9868-6730-12DF-0023B07C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Bird Dog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135BF-8C24-6549-157A-6694C0D5B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EDF9-DA93-0297-25BF-3FFC1963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09052"/>
            <a:ext cx="8595102" cy="3730689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Set of automation tools to streamline archive acquisition process: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Automate spreadsheet creation and updating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Automate monitoring and reporting of archive page changes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Control the frequency of change reporting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Easy to digest change reporting (embedded in spreadsheet)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Scalable to large number of tracked pages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AI-based classification to highlight entries of high potential interest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Self-serve web app (eventually)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904F5-F74B-BACE-0672-DA76BDB0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78484" y="3398783"/>
            <a:ext cx="2895643" cy="2987785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8C4C45AC-B361-716F-AF04-2AD46C4F7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2204" y="2661046"/>
            <a:ext cx="314819" cy="31481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C1A875B4-CAD2-B949-6E58-315E35661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0939" y="3029462"/>
            <a:ext cx="314819" cy="31481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54E2A43C-A34C-2A29-789C-0C1622B0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2204" y="3397878"/>
            <a:ext cx="314819" cy="314819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410A642-FC67-81D8-64D6-78451377E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2204" y="3781456"/>
            <a:ext cx="314819" cy="314819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713361F7-FCAE-304C-5189-F1A4BBB6C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2204" y="4165034"/>
            <a:ext cx="314819" cy="314819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5A816A99-91B0-D4B5-2591-29C6FABF7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0938" y="4892496"/>
            <a:ext cx="314819" cy="3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2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727F1-FA06-DE31-05B7-263D53AA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4043322-E474-4016-B1DE-0ECC03CD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A97E65-8CE6-BE62-A5DB-F6B7FE7FE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35200-4F97-F0BD-66AE-FFA12493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Next 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91F09-412B-25C7-766A-6517C668A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2129-F15B-BA6E-8A15-40A39901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Near term: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AWS deployment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to current spreadsheet templates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with Wendy and Juliana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Longer term: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Investigate AI-based classification strategy (e.g. Jewish/non-Jewish)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8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93AC068D-ED3D-C108-4436-384D190EE8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773" b="109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D8F5E-3170-7983-EFCC-7F70E9EA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72756"/>
            <a:ext cx="8825658" cy="175282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Ukrainian Jewish Document Archive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A5CD-D997-041A-D9BF-5B9383E36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98142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March 11, 2025</a:t>
            </a:r>
          </a:p>
        </p:txBody>
      </p:sp>
    </p:spTree>
    <p:extLst>
      <p:ext uri="{BB962C8B-B14F-4D97-AF65-F5344CB8AC3E}">
        <p14:creationId xmlns:p14="http://schemas.microsoft.com/office/powerpoint/2010/main" val="2754178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A9389-C308-C4C1-98AE-34419920C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6407A-F0CB-B8D1-FCD9-688EFD45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Context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51103D-DC90-5610-8195-305D4C1C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04" b="-3"/>
          <a:stretch/>
        </p:blipFill>
        <p:spPr>
          <a:xfrm>
            <a:off x="7796683" y="767769"/>
            <a:ext cx="4125317" cy="558536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9131-C7F0-A458-D699-6F395BDC0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286000"/>
            <a:ext cx="6072776" cy="317075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Jewish Gen identifies, captures, and indexes documents from the Ukrainian </a:t>
            </a:r>
            <a:r>
              <a:rPr lang="en-US" dirty="0" err="1">
                <a:solidFill>
                  <a:schemeClr val="tx1"/>
                </a:solidFill>
              </a:rPr>
              <a:t>Wikisource</a:t>
            </a:r>
            <a:r>
              <a:rPr lang="en-US" dirty="0">
                <a:solidFill>
                  <a:schemeClr val="tx1"/>
                </a:solidFill>
              </a:rPr>
              <a:t> archive.</a:t>
            </a:r>
          </a:p>
          <a:p>
            <a:r>
              <a:rPr lang="en-US" dirty="0">
                <a:solidFill>
                  <a:schemeClr val="tx1"/>
                </a:solidFill>
              </a:rPr>
              <a:t>Focus is on Ukrainian Jewish ancestry research relevance.</a:t>
            </a:r>
          </a:p>
          <a:p>
            <a:r>
              <a:rPr lang="en-US" dirty="0">
                <a:solidFill>
                  <a:schemeClr val="tx1"/>
                </a:solidFill>
              </a:rPr>
              <a:t>Google Sheets is the primary database used to track document processing.</a:t>
            </a:r>
          </a:p>
          <a:p>
            <a:r>
              <a:rPr lang="en-US" dirty="0">
                <a:solidFill>
                  <a:schemeClr val="tx1"/>
                </a:solidFill>
              </a:rPr>
              <a:t>Possible future migration to a more scalable database system is being explored.</a:t>
            </a:r>
          </a:p>
        </p:txBody>
      </p:sp>
    </p:spTree>
    <p:extLst>
      <p:ext uri="{BB962C8B-B14F-4D97-AF65-F5344CB8AC3E}">
        <p14:creationId xmlns:p14="http://schemas.microsoft.com/office/powerpoint/2010/main" val="616075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4C94F-43CA-744E-0B2C-60325A94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3908C-CCD2-0809-728A-41BBD8C3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FE459-0768-5429-19E2-94A8459E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46" r="2" b="-478"/>
          <a:stretch/>
        </p:blipFill>
        <p:spPr>
          <a:xfrm>
            <a:off x="7683616" y="402164"/>
            <a:ext cx="3827389" cy="6089139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1B8B-687C-E854-5797-FAA72EE2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079370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Update tracking through </a:t>
            </a:r>
            <a:r>
              <a:rPr lang="en-US" dirty="0" err="1">
                <a:solidFill>
                  <a:schemeClr val="tx1"/>
                </a:solidFill>
              </a:rPr>
              <a:t>wikisource</a:t>
            </a:r>
            <a:r>
              <a:rPr lang="en-US" dirty="0">
                <a:solidFill>
                  <a:schemeClr val="tx1"/>
                </a:solidFill>
              </a:rPr>
              <a:t> email notifications is too much…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… Too many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… Too frequent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… Too fine-grained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… Too manual</a:t>
            </a:r>
          </a:p>
          <a:p>
            <a:r>
              <a:rPr lang="en-US" dirty="0">
                <a:solidFill>
                  <a:schemeClr val="tx1"/>
                </a:solidFill>
              </a:rPr>
              <a:t>Team is understaffed and this is only one of many responsibilities.</a:t>
            </a:r>
          </a:p>
          <a:p>
            <a:r>
              <a:rPr lang="en-US" dirty="0">
                <a:solidFill>
                  <a:schemeClr val="tx1"/>
                </a:solidFill>
              </a:rPr>
              <a:t>Spreadsheets quickly become out of date.</a:t>
            </a:r>
          </a:p>
          <a:p>
            <a:r>
              <a:rPr lang="en-US" dirty="0" err="1">
                <a:solidFill>
                  <a:schemeClr val="tx1"/>
                </a:solidFill>
              </a:rPr>
              <a:t>Wikisource</a:t>
            </a:r>
            <a:r>
              <a:rPr lang="en-US" dirty="0">
                <a:solidFill>
                  <a:schemeClr val="tx1"/>
                </a:solidFill>
              </a:rPr>
              <a:t> growth seems to be accelerating.</a:t>
            </a:r>
          </a:p>
        </p:txBody>
      </p:sp>
    </p:spTree>
    <p:extLst>
      <p:ext uri="{BB962C8B-B14F-4D97-AF65-F5344CB8AC3E}">
        <p14:creationId xmlns:p14="http://schemas.microsoft.com/office/powerpoint/2010/main" val="3435609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7EDA8-1ADF-BBC3-04D4-A98F47C7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95C8A2-EAA0-61FA-38F6-36F044FBA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E01F95-8BA1-43F5-195E-18280FB50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15B91-7A29-801B-0132-E6D18B36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44224-F0DA-F2D2-96B6-1F324A179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FFD8-AA6D-7EF2-7CAF-8B336523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780234"/>
            <a:ext cx="8182191" cy="373068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Core functionality in place (limited testing on DAZHO)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Load and cache archive pages (archive, fond, opus)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Translate page contents from Ukrainian to English (Google API)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Get list of all recent changes to a given archive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Retrieve modification history for any given page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Compare changes between any two versions of a page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Export page contents (with highlighted changes) to Excel spreadsheet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54DF8-6BF4-F7DB-DF70-A88FD4BE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019" y="2673682"/>
            <a:ext cx="1517690" cy="15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64EAB6-BB59-FF1A-B211-F7D74BFF8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297405-8859-26F2-8D55-9370BC76F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6B7F44-053D-04CC-7DEA-3062A9C32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863CC-796C-4BFC-1260-9DFB6E29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Example: DAZHO/1/74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B1FB50-1166-C9EC-3EAC-1E6666E2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A1528-238F-C4EA-9E3F-92AB1538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3" y="2135893"/>
            <a:ext cx="5305233" cy="3462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52D5B-7C55-626F-1B73-7195DB62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01" y="2386206"/>
            <a:ext cx="5043896" cy="2786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9270E7BC-406E-EE8D-D41A-7E6D3663D192}"/>
              </a:ext>
            </a:extLst>
          </p:cNvPr>
          <p:cNvSpPr/>
          <p:nvPr/>
        </p:nvSpPr>
        <p:spPr>
          <a:xfrm>
            <a:off x="4774212" y="2446415"/>
            <a:ext cx="1522895" cy="497843"/>
          </a:xfrm>
          <a:prstGeom prst="borderCallout1">
            <a:avLst>
              <a:gd name="adj1" fmla="val 18750"/>
              <a:gd name="adj2" fmla="val -8333"/>
              <a:gd name="adj3" fmla="val 53398"/>
              <a:gd name="adj4" fmla="val -1673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Load DAZHO Archive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80000FB0-802B-0075-64F6-32EE45C2E9FE}"/>
              </a:ext>
            </a:extLst>
          </p:cNvPr>
          <p:cNvSpPr/>
          <p:nvPr/>
        </p:nvSpPr>
        <p:spPr>
          <a:xfrm>
            <a:off x="4629926" y="3509248"/>
            <a:ext cx="1522895" cy="497843"/>
          </a:xfrm>
          <a:prstGeom prst="borderCallout1">
            <a:avLst>
              <a:gd name="adj1" fmla="val 18750"/>
              <a:gd name="adj2" fmla="val -8333"/>
              <a:gd name="adj3" fmla="val -37088"/>
              <a:gd name="adj4" fmla="val -1400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Load Opus 1/74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BFB9476E-9ED8-0855-0048-0BEFB3965907}"/>
              </a:ext>
            </a:extLst>
          </p:cNvPr>
          <p:cNvSpPr/>
          <p:nvPr/>
        </p:nvSpPr>
        <p:spPr>
          <a:xfrm>
            <a:off x="4348808" y="5434719"/>
            <a:ext cx="1670589" cy="752247"/>
          </a:xfrm>
          <a:prstGeom prst="borderCallout1">
            <a:avLst>
              <a:gd name="adj1" fmla="val 18750"/>
              <a:gd name="adj2" fmla="val -8333"/>
              <a:gd name="adj3" fmla="val -43770"/>
              <a:gd name="adj4" fmla="val -772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4. Generate spreadsheet for Opus 1/74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5B9D8624-B958-E002-03B0-A57EE247EC06}"/>
              </a:ext>
            </a:extLst>
          </p:cNvPr>
          <p:cNvSpPr/>
          <p:nvPr/>
        </p:nvSpPr>
        <p:spPr>
          <a:xfrm>
            <a:off x="4582277" y="4480836"/>
            <a:ext cx="1670589" cy="752247"/>
          </a:xfrm>
          <a:prstGeom prst="borderCallout1">
            <a:avLst>
              <a:gd name="adj1" fmla="val 18750"/>
              <a:gd name="adj2" fmla="val -8333"/>
              <a:gd name="adj3" fmla="val 31308"/>
              <a:gd name="adj4" fmla="val -1545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Translation is not needed (already done).</a:t>
            </a:r>
          </a:p>
        </p:txBody>
      </p:sp>
    </p:spTree>
    <p:extLst>
      <p:ext uri="{BB962C8B-B14F-4D97-AF65-F5344CB8AC3E}">
        <p14:creationId xmlns:p14="http://schemas.microsoft.com/office/powerpoint/2010/main" val="379207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F03AF-1F37-26A7-94F3-6549C1B9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02E8BE-23B2-3D44-E11E-B4A0F8E88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37872-12AB-F63C-7A0F-17CCF72CA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0914-D2B9-EADD-C3CA-60A15D26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Spreadsheet Templates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B609B-4217-C1CC-248D-6404E3C0E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60C1-AEF1-C43E-AF82-9B9B16C7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854" y="1693585"/>
            <a:ext cx="8210026" cy="275844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Information for a given page is captured from </a:t>
            </a:r>
            <a:r>
              <a:rPr lang="en-US" sz="1400" dirty="0" err="1">
                <a:solidFill>
                  <a:schemeClr val="tx1"/>
                </a:solidFill>
              </a:rPr>
              <a:t>wikisource</a:t>
            </a:r>
            <a:r>
              <a:rPr lang="en-US" sz="1400" dirty="0">
                <a:solidFill>
                  <a:schemeClr val="tx1"/>
                </a:solidFill>
              </a:rPr>
              <a:t>, optionally translated, and saved in a cache.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The corresponding Excel page is generated from the stored data using a template mechanism.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Spreadsheet format changes can be made to the template and then any number of spreadsheets can be regenerated.</a:t>
            </a:r>
          </a:p>
          <a:p>
            <a:r>
              <a:rPr lang="en-US" sz="1400" b="1" u="sng" dirty="0">
                <a:solidFill>
                  <a:schemeClr val="tx1"/>
                </a:solidFill>
              </a:rPr>
              <a:t>Once the spreadsheets go to Jewish Gen’s system, subsequent changes are not reflected in the cache. The cache is just a local, translated copy of the </a:t>
            </a:r>
            <a:r>
              <a:rPr lang="en-US" sz="1400" b="1" u="sng" dirty="0" err="1">
                <a:solidFill>
                  <a:schemeClr val="tx1"/>
                </a:solidFill>
              </a:rPr>
              <a:t>wikisource</a:t>
            </a:r>
            <a:r>
              <a:rPr lang="en-US" sz="1400" b="1" u="sng" dirty="0">
                <a:solidFill>
                  <a:schemeClr val="tx1"/>
                </a:solidFill>
              </a:rPr>
              <a:t> page.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3D7C66-52DE-85EE-E305-D1F690E6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570"/>
          <a:stretch/>
        </p:blipFill>
        <p:spPr>
          <a:xfrm>
            <a:off x="957308" y="4343401"/>
            <a:ext cx="9823404" cy="1875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640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1103</TotalTime>
  <Words>504</Words>
  <Application>Microsoft Macintosh PowerPoint</Application>
  <PresentationFormat>Widescreen</PresentationFormat>
  <Paragraphs>63</Paragraphs>
  <Slides>11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Bird Dog Update</vt:lpstr>
      <vt:lpstr>Bird Dog</vt:lpstr>
      <vt:lpstr>Next Steps</vt:lpstr>
      <vt:lpstr>Ukrainian Jewish Document Archive Automation</vt:lpstr>
      <vt:lpstr>Context</vt:lpstr>
      <vt:lpstr>Challenges</vt:lpstr>
      <vt:lpstr>Status</vt:lpstr>
      <vt:lpstr>Example: DAZHO/1/74</vt:lpstr>
      <vt:lpstr>Spreadsheet Templates</vt:lpstr>
      <vt:lpstr>Change Reporting</vt:lpstr>
      <vt:lpstr>Change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Brandt</dc:creator>
  <cp:lastModifiedBy>Jon Brandt</cp:lastModifiedBy>
  <cp:revision>16</cp:revision>
  <dcterms:created xsi:type="dcterms:W3CDTF">2025-03-08T22:39:09Z</dcterms:created>
  <dcterms:modified xsi:type="dcterms:W3CDTF">2025-04-08T14:54:03Z</dcterms:modified>
</cp:coreProperties>
</file>