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41"/>
    <p:restoredTop sz="61912"/>
  </p:normalViewPr>
  <p:slideViewPr>
    <p:cSldViewPr>
      <p:cViewPr varScale="1">
        <p:scale>
          <a:sx n="33" d="100"/>
          <a:sy n="33" d="100"/>
        </p:scale>
        <p:origin x="256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2E8-4F5B-6F43-AC04-9EA74921E5C2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DD70C-B202-6E45-83AE-A2BB53E1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Focused selection e.g. </a:t>
            </a:r>
            <a:r>
              <a:rPr lang="en-US" dirty="0" err="1"/>
              <a:t>descedents</a:t>
            </a:r>
            <a:r>
              <a:rPr lang="en-US" dirty="0"/>
              <a:t>, children, </a:t>
            </a:r>
          </a:p>
          <a:p>
            <a:endParaRPr lang="en-US" dirty="0"/>
          </a:p>
          <a:p>
            <a:r>
              <a:rPr lang="en-US" dirty="0" err="1"/>
              <a:t>Descendnet</a:t>
            </a:r>
            <a:r>
              <a:rPr lang="en-US" dirty="0"/>
              <a:t> combinator: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D70C-B202-6E45-83AE-A2BB53E13E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priority </a:t>
            </a:r>
          </a:p>
          <a:p>
            <a:endParaRPr lang="en-US" dirty="0"/>
          </a:p>
          <a:p>
            <a:r>
              <a:rPr lang="en-US" dirty="0"/>
              <a:t>See specificity like a score for which style declarations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D70C-B202-6E45-83AE-A2BB53E13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specificity like a score for which style declarations are important</a:t>
            </a:r>
          </a:p>
          <a:p>
            <a:endParaRPr lang="en-US" dirty="0"/>
          </a:p>
          <a:p>
            <a:r>
              <a:rPr lang="en-US" dirty="0"/>
              <a:t>Given highest priority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D70C-B202-6E45-83AE-A2BB53E13E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– preset in CSS</a:t>
            </a:r>
          </a:p>
          <a:p>
            <a:r>
              <a:rPr lang="en-US" dirty="0"/>
              <a:t>Display content in a row or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D70C-B202-6E45-83AE-A2BB53E13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8079" y="2449163"/>
            <a:ext cx="8087359" cy="6854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756918" y="2575446"/>
            <a:ext cx="8487410" cy="764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2739" y="9074259"/>
            <a:ext cx="6018620" cy="1833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729" y="2633870"/>
            <a:ext cx="18816640" cy="511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56333" y="10967386"/>
            <a:ext cx="619569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ingblackfemale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lackfemale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9033" y="10980086"/>
            <a:ext cx="61702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150" spc="130" dirty="0">
                <a:latin typeface="Calibri"/>
                <a:cs typeface="Calibri"/>
              </a:rPr>
              <a:t>Copyright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©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20" dirty="0">
                <a:latin typeface="Calibri"/>
                <a:cs typeface="Calibri"/>
              </a:rPr>
              <a:t>2020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Black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0" dirty="0">
                <a:latin typeface="Calibri"/>
                <a:cs typeface="Calibri"/>
              </a:rPr>
              <a:t>Codher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5" dirty="0">
                <a:latin typeface="Calibri"/>
                <a:cs typeface="Calibri"/>
              </a:rPr>
              <a:t>Bootcamp.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85" dirty="0">
                <a:latin typeface="Calibri"/>
                <a:cs typeface="Calibri"/>
              </a:rPr>
              <a:t>All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Rights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10" dirty="0">
                <a:latin typeface="Calibri"/>
                <a:cs typeface="Calibri"/>
              </a:rPr>
              <a:t>Reserved.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80" dirty="0">
                <a:latin typeface="Calibri"/>
                <a:cs typeface="Calibri"/>
              </a:rPr>
              <a:t>Do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0" dirty="0">
                <a:latin typeface="Calibri"/>
                <a:cs typeface="Calibri"/>
              </a:rPr>
              <a:t>Not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0" dirty="0">
                <a:latin typeface="Calibri"/>
                <a:cs typeface="Calibri"/>
              </a:rPr>
              <a:t>Redistribute.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8691" y="9525775"/>
            <a:ext cx="964692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890" dirty="0">
                <a:solidFill>
                  <a:srgbClr val="FFFFFF"/>
                </a:solidFill>
                <a:latin typeface="Calibri"/>
                <a:cs typeface="Calibri"/>
              </a:rPr>
              <a:t>Black </a:t>
            </a:r>
            <a:r>
              <a:rPr sz="5900" b="1" spc="825" dirty="0">
                <a:solidFill>
                  <a:srgbClr val="FFFFFF"/>
                </a:solidFill>
                <a:latin typeface="Calibri"/>
                <a:cs typeface="Calibri"/>
              </a:rPr>
              <a:t>Codher</a:t>
            </a:r>
            <a:r>
              <a:rPr sz="59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b="1" spc="905" dirty="0">
                <a:solidFill>
                  <a:srgbClr val="FFFFFF"/>
                </a:solidFill>
                <a:latin typeface="Calibri"/>
                <a:cs typeface="Calibri"/>
              </a:rPr>
              <a:t>Bootcamp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99901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946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7772" y="0"/>
            <a:ext cx="11308557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2258" y="930077"/>
            <a:ext cx="7900425" cy="10006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18110" y="0"/>
            <a:ext cx="3330505" cy="8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94" y="4321565"/>
            <a:ext cx="13435330" cy="2094864"/>
          </a:xfrm>
          <a:prstGeom prst="rect">
            <a:avLst/>
          </a:prstGeom>
          <a:solidFill>
            <a:srgbClr val="FCA702"/>
          </a:solidFill>
        </p:spPr>
        <p:txBody>
          <a:bodyPr vert="horz" wrap="square" lIns="0" tIns="612775" rIns="0" bIns="0" rtlCol="0">
            <a:spAutoFit/>
          </a:bodyPr>
          <a:lstStyle/>
          <a:p>
            <a:pPr marL="434340" algn="ctr">
              <a:lnSpc>
                <a:spcPct val="100000"/>
              </a:lnSpc>
              <a:spcBef>
                <a:spcPts val="4825"/>
              </a:spcBef>
            </a:pPr>
            <a:r>
              <a:rPr sz="5350" spc="484" dirty="0">
                <a:solidFill>
                  <a:srgbClr val="000000"/>
                </a:solidFill>
              </a:rPr>
              <a:t>Let’s </a:t>
            </a:r>
            <a:r>
              <a:rPr sz="5350" spc="620" dirty="0">
                <a:solidFill>
                  <a:srgbClr val="000000"/>
                </a:solidFill>
              </a:rPr>
              <a:t>have </a:t>
            </a:r>
            <a:r>
              <a:rPr sz="5350" spc="705" dirty="0">
                <a:solidFill>
                  <a:srgbClr val="000000"/>
                </a:solidFill>
              </a:rPr>
              <a:t>an </a:t>
            </a:r>
            <a:r>
              <a:rPr sz="5350" spc="545" dirty="0">
                <a:solidFill>
                  <a:srgbClr val="000000"/>
                </a:solidFill>
              </a:rPr>
              <a:t>interim</a:t>
            </a:r>
            <a:r>
              <a:rPr sz="5350" spc="-765" dirty="0">
                <a:solidFill>
                  <a:srgbClr val="000000"/>
                </a:solidFill>
              </a:rPr>
              <a:t> </a:t>
            </a:r>
            <a:r>
              <a:rPr sz="5350" spc="620" dirty="0">
                <a:solidFill>
                  <a:srgbClr val="000000"/>
                </a:solidFill>
              </a:rPr>
              <a:t>break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8430400" y="0"/>
            <a:ext cx="3745904" cy="298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578802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560" dirty="0">
                <a:solidFill>
                  <a:srgbClr val="000000"/>
                </a:solidFill>
              </a:rPr>
              <a:t>@rules</a:t>
            </a:r>
            <a:r>
              <a:rPr sz="5350" spc="195" dirty="0">
                <a:solidFill>
                  <a:srgbClr val="000000"/>
                </a:solidFill>
              </a:rPr>
              <a:t> </a:t>
            </a:r>
            <a:r>
              <a:rPr sz="5350" spc="440" dirty="0">
                <a:solidFill>
                  <a:srgbClr val="000000"/>
                </a:solidFill>
              </a:rPr>
              <a:t>(at-rules)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850" y="2488985"/>
            <a:ext cx="8136890" cy="82213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8735">
              <a:lnSpc>
                <a:spcPct val="101299"/>
              </a:lnSpc>
              <a:spcBef>
                <a:spcPts val="70"/>
              </a:spcBef>
            </a:pPr>
            <a:r>
              <a:rPr sz="2950" b="1" spc="340" dirty="0">
                <a:latin typeface="Calibri"/>
                <a:cs typeface="Calibri"/>
              </a:rPr>
              <a:t>@rules</a:t>
            </a:r>
            <a:r>
              <a:rPr sz="2950" b="1" spc="110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are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95" dirty="0">
                <a:latin typeface="Calibri"/>
                <a:cs typeface="Calibri"/>
              </a:rPr>
              <a:t>CSS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40" dirty="0">
                <a:latin typeface="Calibri"/>
                <a:cs typeface="Calibri"/>
              </a:rPr>
              <a:t>statements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05" dirty="0">
                <a:latin typeface="Calibri"/>
                <a:cs typeface="Calibri"/>
              </a:rPr>
              <a:t>that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250" dirty="0">
                <a:latin typeface="Calibri"/>
                <a:cs typeface="Calibri"/>
              </a:rPr>
              <a:t>start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20" dirty="0">
                <a:latin typeface="Calibri"/>
                <a:cs typeface="Calibri"/>
              </a:rPr>
              <a:t>with  </a:t>
            </a:r>
            <a:r>
              <a:rPr sz="2950" spc="395" dirty="0">
                <a:latin typeface="Calibri"/>
                <a:cs typeface="Calibri"/>
              </a:rPr>
              <a:t>an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75" dirty="0">
                <a:latin typeface="Calibri"/>
                <a:cs typeface="Calibri"/>
              </a:rPr>
              <a:t>at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80" dirty="0">
                <a:latin typeface="Calibri"/>
                <a:cs typeface="Calibri"/>
              </a:rPr>
              <a:t>sign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425" dirty="0">
                <a:latin typeface="Calibri"/>
                <a:cs typeface="Calibri"/>
              </a:rPr>
              <a:t>@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followed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by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95" dirty="0">
                <a:latin typeface="Calibri"/>
                <a:cs typeface="Calibri"/>
              </a:rPr>
              <a:t>an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50" dirty="0">
                <a:latin typeface="Calibri"/>
                <a:cs typeface="Calibri"/>
              </a:rPr>
              <a:t>identiﬁer.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20" dirty="0">
                <a:latin typeface="Calibri"/>
                <a:cs typeface="Calibri"/>
              </a:rPr>
              <a:t>They  </a:t>
            </a:r>
            <a:r>
              <a:rPr sz="2950" spc="405" dirty="0">
                <a:latin typeface="Calibri"/>
                <a:cs typeface="Calibri"/>
              </a:rPr>
              <a:t>can </a:t>
            </a:r>
            <a:r>
              <a:rPr sz="2950" spc="390" dirty="0">
                <a:latin typeface="Calibri"/>
                <a:cs typeface="Calibri"/>
              </a:rPr>
              <a:t>be </a:t>
            </a:r>
            <a:r>
              <a:rPr sz="2950" spc="380" dirty="0">
                <a:latin typeface="Calibri"/>
                <a:cs typeface="Calibri"/>
              </a:rPr>
              <a:t>used </a:t>
            </a:r>
            <a:r>
              <a:rPr sz="2950" spc="180" dirty="0">
                <a:latin typeface="Calibri"/>
                <a:cs typeface="Calibri"/>
              </a:rPr>
              <a:t>for </a:t>
            </a:r>
            <a:r>
              <a:rPr sz="2950" spc="375" dirty="0">
                <a:latin typeface="Calibri"/>
                <a:cs typeface="Calibri"/>
              </a:rPr>
              <a:t>metadata </a:t>
            </a:r>
            <a:r>
              <a:rPr sz="2950" spc="170" dirty="0">
                <a:latin typeface="Calibri"/>
                <a:cs typeface="Calibri"/>
              </a:rPr>
              <a:t>e.g. </a:t>
            </a:r>
            <a:r>
              <a:rPr sz="2950" b="1" spc="325" dirty="0">
                <a:latin typeface="Calibri"/>
                <a:cs typeface="Calibri"/>
              </a:rPr>
              <a:t>@charset</a:t>
            </a:r>
            <a:r>
              <a:rPr sz="2950" spc="325" dirty="0">
                <a:latin typeface="Calibri"/>
                <a:cs typeface="Calibri"/>
              </a:rPr>
              <a:t>,  </a:t>
            </a:r>
            <a:r>
              <a:rPr sz="2950" spc="280" dirty="0">
                <a:latin typeface="Calibri"/>
                <a:cs typeface="Calibri"/>
              </a:rPr>
              <a:t>descriptive </a:t>
            </a:r>
            <a:r>
              <a:rPr sz="2950" spc="300" dirty="0">
                <a:latin typeface="Calibri"/>
                <a:cs typeface="Calibri"/>
              </a:rPr>
              <a:t>information </a:t>
            </a:r>
            <a:r>
              <a:rPr sz="2950" spc="170" dirty="0">
                <a:latin typeface="Calibri"/>
                <a:cs typeface="Calibri"/>
              </a:rPr>
              <a:t>e.g. </a:t>
            </a:r>
            <a:r>
              <a:rPr sz="2950" b="1" spc="335" dirty="0">
                <a:latin typeface="Calibri"/>
                <a:cs typeface="Calibri"/>
              </a:rPr>
              <a:t>@font-face  </a:t>
            </a:r>
            <a:r>
              <a:rPr sz="2950" spc="420" dirty="0">
                <a:latin typeface="Calibri"/>
                <a:cs typeface="Calibri"/>
              </a:rPr>
              <a:t>and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300" dirty="0">
                <a:latin typeface="Calibri"/>
                <a:cs typeface="Calibri"/>
              </a:rPr>
              <a:t>conditional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20" dirty="0">
                <a:latin typeface="Calibri"/>
                <a:cs typeface="Calibri"/>
              </a:rPr>
              <a:t>logic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170" dirty="0">
                <a:latin typeface="Calibri"/>
                <a:cs typeface="Calibri"/>
              </a:rPr>
              <a:t>e.g.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b="1" spc="420" dirty="0">
                <a:latin typeface="Calibri"/>
                <a:cs typeface="Calibri"/>
              </a:rPr>
              <a:t>@media</a:t>
            </a:r>
            <a:r>
              <a:rPr sz="2950" b="1" spc="105" dirty="0">
                <a:latin typeface="Calibri"/>
                <a:cs typeface="Calibri"/>
              </a:rPr>
              <a:t> </a:t>
            </a:r>
            <a:r>
              <a:rPr sz="2950" spc="250" dirty="0">
                <a:latin typeface="Calibri"/>
                <a:cs typeface="Calibri"/>
              </a:rPr>
              <a:t>queries.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5"/>
              </a:spcBef>
            </a:pPr>
            <a:r>
              <a:rPr sz="2950" b="1" spc="420" dirty="0">
                <a:latin typeface="Calibri"/>
                <a:cs typeface="Calibri"/>
              </a:rPr>
              <a:t>@media </a:t>
            </a:r>
            <a:r>
              <a:rPr sz="2950" spc="300" dirty="0">
                <a:latin typeface="Calibri"/>
                <a:cs typeface="Calibri"/>
              </a:rPr>
              <a:t>queries </a:t>
            </a:r>
            <a:r>
              <a:rPr sz="2950" spc="260" dirty="0">
                <a:latin typeface="Calibri"/>
                <a:cs typeface="Calibri"/>
              </a:rPr>
              <a:t>are </a:t>
            </a:r>
            <a:r>
              <a:rPr sz="2950" spc="320" dirty="0">
                <a:latin typeface="Calibri"/>
                <a:cs typeface="Calibri"/>
              </a:rPr>
              <a:t>another </a:t>
            </a:r>
            <a:r>
              <a:rPr sz="2950" spc="340" dirty="0">
                <a:latin typeface="Calibri"/>
                <a:cs typeface="Calibri"/>
              </a:rPr>
              <a:t>way </a:t>
            </a:r>
            <a:r>
              <a:rPr sz="2950" spc="204" dirty="0">
                <a:latin typeface="Calibri"/>
                <a:cs typeface="Calibri"/>
              </a:rPr>
              <a:t>of  </a:t>
            </a:r>
            <a:r>
              <a:rPr sz="2950" spc="459" dirty="0">
                <a:latin typeface="Calibri"/>
                <a:cs typeface="Calibri"/>
              </a:rPr>
              <a:t>making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00" dirty="0">
                <a:latin typeface="Calibri"/>
                <a:cs typeface="Calibri"/>
              </a:rPr>
              <a:t>our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content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50" dirty="0">
                <a:latin typeface="Calibri"/>
                <a:cs typeface="Calibri"/>
              </a:rPr>
              <a:t>responsive: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10" dirty="0">
                <a:latin typeface="Calibri"/>
                <a:cs typeface="Calibri"/>
              </a:rPr>
              <a:t>they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40" dirty="0">
                <a:latin typeface="Calibri"/>
                <a:cs typeface="Calibri"/>
              </a:rPr>
              <a:t>query  </a:t>
            </a:r>
            <a:r>
              <a:rPr sz="2950" spc="330" dirty="0">
                <a:latin typeface="Calibri"/>
                <a:cs typeface="Calibri"/>
              </a:rPr>
              <a:t>the </a:t>
            </a:r>
            <a:r>
              <a:rPr sz="2950" spc="405" dirty="0">
                <a:latin typeface="Calibri"/>
                <a:cs typeface="Calibri"/>
              </a:rPr>
              <a:t>media </a:t>
            </a:r>
            <a:r>
              <a:rPr sz="2950" spc="310" dirty="0">
                <a:latin typeface="Calibri"/>
                <a:cs typeface="Calibri"/>
              </a:rPr>
              <a:t>type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spc="315" dirty="0">
                <a:latin typeface="Calibri"/>
                <a:cs typeface="Calibri"/>
              </a:rPr>
              <a:t>see </a:t>
            </a:r>
            <a:r>
              <a:rPr sz="2950" spc="110" dirty="0">
                <a:latin typeface="Calibri"/>
                <a:cs typeface="Calibri"/>
              </a:rPr>
              <a:t>if </a:t>
            </a:r>
            <a:r>
              <a:rPr sz="2950" spc="400" dirty="0">
                <a:latin typeface="Calibri"/>
                <a:cs typeface="Calibri"/>
              </a:rPr>
              <a:t>something </a:t>
            </a:r>
            <a:r>
              <a:rPr sz="2950" spc="204" dirty="0">
                <a:latin typeface="Calibri"/>
                <a:cs typeface="Calibri"/>
              </a:rPr>
              <a:t>is </a:t>
            </a:r>
            <a:r>
              <a:rPr sz="2950" spc="285" dirty="0">
                <a:latin typeface="Calibri"/>
                <a:cs typeface="Calibri"/>
              </a:rPr>
              <a:t>true  ﬁrst </a:t>
            </a:r>
            <a:r>
              <a:rPr sz="2950" spc="420" dirty="0">
                <a:latin typeface="Calibri"/>
                <a:cs typeface="Calibri"/>
              </a:rPr>
              <a:t>and </a:t>
            </a:r>
            <a:r>
              <a:rPr sz="2950" spc="310" dirty="0">
                <a:latin typeface="Calibri"/>
                <a:cs typeface="Calibri"/>
              </a:rPr>
              <a:t>adjust</a:t>
            </a:r>
            <a:r>
              <a:rPr sz="2950" spc="-385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accordingly.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323850">
              <a:lnSpc>
                <a:spcPct val="101299"/>
              </a:lnSpc>
            </a:pPr>
            <a:r>
              <a:rPr sz="2950" spc="350" dirty="0">
                <a:latin typeface="Calibri"/>
                <a:cs typeface="Calibri"/>
              </a:rPr>
              <a:t>As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25" dirty="0">
                <a:latin typeface="Calibri"/>
                <a:cs typeface="Calibri"/>
              </a:rPr>
              <a:t>you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15" dirty="0">
                <a:latin typeface="Calibri"/>
                <a:cs typeface="Calibri"/>
              </a:rPr>
              <a:t>see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80" dirty="0">
                <a:latin typeface="Calibri"/>
                <a:cs typeface="Calibri"/>
              </a:rPr>
              <a:t>on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135" dirty="0">
                <a:latin typeface="Calibri"/>
                <a:cs typeface="Calibri"/>
              </a:rPr>
              <a:t>left,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45" dirty="0">
                <a:latin typeface="Calibri"/>
                <a:cs typeface="Calibri"/>
              </a:rPr>
              <a:t>technically,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there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204" dirty="0">
                <a:latin typeface="Calibri"/>
                <a:cs typeface="Calibri"/>
              </a:rPr>
              <a:t>is  </a:t>
            </a:r>
            <a:r>
              <a:rPr sz="2950" spc="265" dirty="0">
                <a:latin typeface="Calibri"/>
                <a:cs typeface="Calibri"/>
              </a:rPr>
              <a:t>also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a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80" dirty="0">
                <a:latin typeface="Calibri"/>
                <a:cs typeface="Calibri"/>
              </a:rPr>
              <a:t>4th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40" dirty="0">
                <a:latin typeface="Calibri"/>
                <a:cs typeface="Calibri"/>
              </a:rPr>
              <a:t>way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to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70" dirty="0">
                <a:latin typeface="Calibri"/>
                <a:cs typeface="Calibri"/>
              </a:rPr>
              <a:t>insert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495" dirty="0">
                <a:latin typeface="Calibri"/>
                <a:cs typeface="Calibri"/>
              </a:rPr>
              <a:t>CSS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-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20" dirty="0">
                <a:latin typeface="Calibri"/>
                <a:cs typeface="Calibri"/>
              </a:rPr>
              <a:t>importing.</a:t>
            </a:r>
            <a:endParaRPr sz="2950">
              <a:latin typeface="Calibri"/>
              <a:cs typeface="Calibri"/>
            </a:endParaRPr>
          </a:p>
          <a:p>
            <a:pPr marL="12700" marR="749935">
              <a:lnSpc>
                <a:spcPct val="101299"/>
              </a:lnSpc>
            </a:pPr>
            <a:r>
              <a:rPr sz="2950" spc="340" dirty="0">
                <a:latin typeface="Calibri"/>
                <a:cs typeface="Calibri"/>
              </a:rPr>
              <a:t>You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405" dirty="0">
                <a:latin typeface="Calibri"/>
                <a:cs typeface="Calibri"/>
              </a:rPr>
              <a:t>can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50" dirty="0">
                <a:latin typeface="Calibri"/>
                <a:cs typeface="Calibri"/>
              </a:rPr>
              <a:t>import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395" dirty="0">
                <a:latin typeface="Calibri"/>
                <a:cs typeface="Calibri"/>
              </a:rPr>
              <a:t>an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entire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240" dirty="0">
                <a:latin typeface="Calibri"/>
                <a:cs typeface="Calibri"/>
              </a:rPr>
              <a:t>style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54" dirty="0">
                <a:latin typeface="Calibri"/>
                <a:cs typeface="Calibri"/>
              </a:rPr>
              <a:t>sheet,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or  </a:t>
            </a:r>
            <a:r>
              <a:rPr sz="2950" spc="265" dirty="0">
                <a:latin typeface="Calibri"/>
                <a:cs typeface="Calibri"/>
              </a:rPr>
              <a:t>just </a:t>
            </a:r>
            <a:r>
              <a:rPr sz="2950" spc="335" dirty="0">
                <a:latin typeface="Calibri"/>
                <a:cs typeface="Calibri"/>
              </a:rPr>
              <a:t>a</a:t>
            </a:r>
            <a:r>
              <a:rPr sz="2950" spc="-409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select </a:t>
            </a:r>
            <a:r>
              <a:rPr sz="2950" spc="290" dirty="0">
                <a:latin typeface="Calibri"/>
                <a:cs typeface="Calibri"/>
              </a:rPr>
              <a:t>few </a:t>
            </a:r>
            <a:r>
              <a:rPr sz="2950" spc="204" dirty="0">
                <a:latin typeface="Calibri"/>
                <a:cs typeface="Calibri"/>
              </a:rPr>
              <a:t>rules.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11430">
              <a:lnSpc>
                <a:spcPct val="101299"/>
              </a:lnSpc>
            </a:pPr>
            <a:r>
              <a:rPr sz="2950" spc="475" dirty="0">
                <a:latin typeface="Calibri"/>
                <a:cs typeface="Calibri"/>
              </a:rPr>
              <a:t>Be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careful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15" dirty="0">
                <a:latin typeface="Calibri"/>
                <a:cs typeface="Calibri"/>
              </a:rPr>
              <a:t>as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165" dirty="0">
                <a:latin typeface="Calibri"/>
                <a:cs typeface="Calibri"/>
              </a:rPr>
              <a:t>it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05" dirty="0">
                <a:latin typeface="Calibri"/>
                <a:cs typeface="Calibri"/>
              </a:rPr>
              <a:t>can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50" dirty="0">
                <a:latin typeface="Calibri"/>
                <a:cs typeface="Calibri"/>
              </a:rPr>
              <a:t>affect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70" dirty="0">
                <a:latin typeface="Calibri"/>
                <a:cs typeface="Calibri"/>
              </a:rPr>
              <a:t>speed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04" dirty="0">
                <a:latin typeface="Calibri"/>
                <a:cs typeface="Calibri"/>
              </a:rPr>
              <a:t>of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your  </a:t>
            </a:r>
            <a:r>
              <a:rPr sz="2950" spc="325" dirty="0">
                <a:latin typeface="Calibri"/>
                <a:cs typeface="Calibri"/>
              </a:rPr>
              <a:t>page.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185" dirty="0">
                <a:latin typeface="Calibri"/>
                <a:cs typeface="Calibri"/>
              </a:rPr>
              <a:t>It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34" dirty="0">
                <a:latin typeface="Calibri"/>
                <a:cs typeface="Calibri"/>
              </a:rPr>
              <a:t>must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95" dirty="0">
                <a:latin typeface="Calibri"/>
                <a:cs typeface="Calibri"/>
              </a:rPr>
              <a:t>always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475" dirty="0">
                <a:latin typeface="Calibri"/>
                <a:cs typeface="Calibri"/>
              </a:rPr>
              <a:t>go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75" dirty="0">
                <a:latin typeface="Calibri"/>
                <a:cs typeface="Calibri"/>
              </a:rPr>
              <a:t>at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190" dirty="0">
                <a:latin typeface="Calibri"/>
                <a:cs typeface="Calibri"/>
              </a:rPr>
              <a:t>top.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68375" y="3318054"/>
            <a:ext cx="11005820" cy="5140325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R="296545">
              <a:lnSpc>
                <a:spcPts val="8350"/>
              </a:lnSpc>
              <a:spcBef>
                <a:spcPts val="1100"/>
              </a:spcBef>
            </a:pPr>
            <a:r>
              <a:rPr sz="2300" dirty="0">
                <a:latin typeface="SimSun"/>
                <a:cs typeface="SimSun"/>
              </a:rPr>
              <a:t>@import </a:t>
            </a:r>
            <a:r>
              <a:rPr sz="2300" spc="-35" dirty="0">
                <a:latin typeface="SimSun"/>
                <a:cs typeface="SimSun"/>
              </a:rPr>
              <a:t>url(‘https://fonts.googleapis.com/css?family=Muli&amp;display=swap’);  </a:t>
            </a:r>
            <a:r>
              <a:rPr sz="2300" dirty="0">
                <a:latin typeface="SimSun"/>
                <a:cs typeface="SimSun"/>
              </a:rPr>
              <a:t>@import url("glossy.css") print;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@import url("textto.css") speech;</a:t>
            </a:r>
          </a:p>
          <a:p>
            <a:pPr>
              <a:lnSpc>
                <a:spcPct val="100000"/>
              </a:lnSpc>
            </a:pPr>
            <a:endParaRPr sz="24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@import url('portrait.css') screen and</a:t>
            </a:r>
            <a:r>
              <a:rPr sz="2300" spc="30" dirty="0">
                <a:latin typeface="SimSun"/>
                <a:cs typeface="SimSun"/>
              </a:rPr>
              <a:t> </a:t>
            </a:r>
            <a:r>
              <a:rPr sz="2300" dirty="0">
                <a:latin typeface="SimSun"/>
                <a:cs typeface="SimSun"/>
              </a:rPr>
              <a:t>(orientation:portrait);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1186116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25" dirty="0">
                <a:solidFill>
                  <a:srgbClr val="000000"/>
                </a:solidFill>
              </a:rPr>
              <a:t>Task </a:t>
            </a:r>
            <a:r>
              <a:rPr sz="5350" spc="-420" dirty="0">
                <a:solidFill>
                  <a:srgbClr val="000000"/>
                </a:solidFill>
              </a:rPr>
              <a:t>1: </a:t>
            </a:r>
            <a:r>
              <a:rPr sz="5350" spc="680" dirty="0">
                <a:solidFill>
                  <a:srgbClr val="000000"/>
                </a:solidFill>
              </a:rPr>
              <a:t>Diving </a:t>
            </a:r>
            <a:r>
              <a:rPr sz="5350" spc="645" dirty="0">
                <a:solidFill>
                  <a:srgbClr val="000000"/>
                </a:solidFill>
              </a:rPr>
              <a:t>deeper </a:t>
            </a:r>
            <a:r>
              <a:rPr sz="5350" spc="480" dirty="0">
                <a:solidFill>
                  <a:srgbClr val="000000"/>
                </a:solidFill>
              </a:rPr>
              <a:t>into </a:t>
            </a:r>
            <a:r>
              <a:rPr sz="5350" spc="565" dirty="0">
                <a:solidFill>
                  <a:srgbClr val="000000"/>
                </a:solidFill>
              </a:rPr>
              <a:t>our</a:t>
            </a:r>
            <a:r>
              <a:rPr sz="5350" spc="-445" dirty="0">
                <a:solidFill>
                  <a:srgbClr val="000000"/>
                </a:solidFill>
              </a:rPr>
              <a:t> </a:t>
            </a:r>
            <a:r>
              <a:rPr sz="5350" spc="905" dirty="0">
                <a:solidFill>
                  <a:srgbClr val="000000"/>
                </a:solidFill>
              </a:rPr>
              <a:t>CSS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966" y="2633870"/>
            <a:ext cx="12917170" cy="511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3405" marR="332740" indent="-458470">
              <a:lnSpc>
                <a:spcPct val="100299"/>
              </a:lnSpc>
              <a:spcBef>
                <a:spcPts val="95"/>
              </a:spcBef>
              <a:buAutoNum type="arabicPeriod"/>
              <a:tabLst>
                <a:tab pos="572770" algn="l"/>
                <a:tab pos="574040" algn="l"/>
              </a:tabLst>
            </a:pPr>
            <a:r>
              <a:rPr sz="3700" spc="365" dirty="0">
                <a:latin typeface="Calibri"/>
                <a:cs typeface="Calibri"/>
              </a:rPr>
              <a:t>Create </a:t>
            </a:r>
            <a:r>
              <a:rPr sz="3700" spc="610" dirty="0">
                <a:latin typeface="Calibri"/>
                <a:cs typeface="Calibri"/>
              </a:rPr>
              <a:t>CSS </a:t>
            </a:r>
            <a:r>
              <a:rPr sz="3700" spc="330" dirty="0">
                <a:latin typeface="Calibri"/>
                <a:cs typeface="Calibri"/>
              </a:rPr>
              <a:t>rules </a:t>
            </a:r>
            <a:r>
              <a:rPr sz="3700" spc="400" dirty="0">
                <a:latin typeface="Calibri"/>
                <a:cs typeface="Calibri"/>
              </a:rPr>
              <a:t>with </a:t>
            </a:r>
            <a:r>
              <a:rPr sz="3700" spc="235" dirty="0">
                <a:latin typeface="Calibri"/>
                <a:cs typeface="Calibri"/>
              </a:rPr>
              <a:t>all </a:t>
            </a:r>
            <a:r>
              <a:rPr sz="3700" spc="575" dirty="0">
                <a:latin typeface="Calibri"/>
                <a:cs typeface="Calibri"/>
              </a:rPr>
              <a:t>4 </a:t>
            </a:r>
            <a:r>
              <a:rPr sz="3700" b="1" spc="475" dirty="0">
                <a:latin typeface="Calibri"/>
                <a:cs typeface="Calibri"/>
              </a:rPr>
              <a:t>combinator </a:t>
            </a:r>
            <a:r>
              <a:rPr sz="3700" spc="330" dirty="0">
                <a:latin typeface="Calibri"/>
                <a:cs typeface="Calibri"/>
              </a:rPr>
              <a:t>selectors </a:t>
            </a:r>
            <a:r>
              <a:rPr sz="3700" spc="280" dirty="0">
                <a:latin typeface="Calibri"/>
                <a:cs typeface="Calibri"/>
              </a:rPr>
              <a:t>-  </a:t>
            </a:r>
            <a:r>
              <a:rPr sz="3700" spc="515" dirty="0">
                <a:latin typeface="Calibri"/>
                <a:cs typeface="Calibri"/>
              </a:rPr>
              <a:t>who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310" dirty="0">
                <a:latin typeface="Calibri"/>
                <a:cs typeface="Calibri"/>
              </a:rPr>
              <a:t>listens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0" dirty="0">
                <a:latin typeface="Calibri"/>
                <a:cs typeface="Calibri"/>
              </a:rPr>
              <a:t>to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45" dirty="0">
                <a:latin typeface="Calibri"/>
                <a:cs typeface="Calibri"/>
              </a:rPr>
              <a:t>elders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15" dirty="0">
                <a:latin typeface="Calibri"/>
                <a:cs typeface="Calibri"/>
              </a:rPr>
              <a:t>and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75" dirty="0">
                <a:latin typeface="Calibri"/>
                <a:cs typeface="Calibri"/>
              </a:rPr>
              <a:t>which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90" dirty="0">
                <a:latin typeface="Calibri"/>
                <a:cs typeface="Calibri"/>
              </a:rPr>
              <a:t>siblings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90" dirty="0">
                <a:latin typeface="Calibri"/>
                <a:cs typeface="Calibri"/>
              </a:rPr>
              <a:t>get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55" dirty="0">
                <a:latin typeface="Calibri"/>
                <a:cs typeface="Calibri"/>
              </a:rPr>
              <a:t>along?</a:t>
            </a:r>
            <a:endParaRPr sz="3700">
              <a:latin typeface="Calibri"/>
              <a:cs typeface="Calibri"/>
            </a:endParaRPr>
          </a:p>
          <a:p>
            <a:pPr marL="573405" marR="325120" indent="-561340">
              <a:lnSpc>
                <a:spcPts val="4450"/>
              </a:lnSpc>
              <a:spcBef>
                <a:spcPts val="155"/>
              </a:spcBef>
              <a:buAutoNum type="arabicPeriod"/>
              <a:tabLst>
                <a:tab pos="572770" algn="l"/>
                <a:tab pos="574040" algn="l"/>
              </a:tabLst>
            </a:pPr>
            <a:r>
              <a:rPr sz="3700" spc="459" dirty="0">
                <a:latin typeface="Calibri"/>
                <a:cs typeface="Calibri"/>
              </a:rPr>
              <a:t>See </a:t>
            </a:r>
            <a:r>
              <a:rPr sz="3700" spc="135" dirty="0">
                <a:latin typeface="Calibri"/>
                <a:cs typeface="Calibri"/>
              </a:rPr>
              <a:t>if </a:t>
            </a:r>
            <a:r>
              <a:rPr sz="3700" spc="400" dirty="0">
                <a:latin typeface="Calibri"/>
                <a:cs typeface="Calibri"/>
              </a:rPr>
              <a:t>you </a:t>
            </a:r>
            <a:r>
              <a:rPr sz="3700" spc="500" dirty="0">
                <a:latin typeface="Calibri"/>
                <a:cs typeface="Calibri"/>
              </a:rPr>
              <a:t>can </a:t>
            </a:r>
            <a:r>
              <a:rPr sz="3700" spc="575" dirty="0">
                <a:latin typeface="Calibri"/>
                <a:cs typeface="Calibri"/>
              </a:rPr>
              <a:t>ﬁnd </a:t>
            </a:r>
            <a:r>
              <a:rPr sz="3700" spc="285" dirty="0">
                <a:latin typeface="Calibri"/>
                <a:cs typeface="Calibri"/>
              </a:rPr>
              <a:t>or </a:t>
            </a:r>
            <a:r>
              <a:rPr sz="3700" spc="565" dirty="0">
                <a:latin typeface="Calibri"/>
                <a:cs typeface="Calibri"/>
              </a:rPr>
              <a:t>make </a:t>
            </a:r>
            <a:r>
              <a:rPr sz="3700" spc="490" dirty="0">
                <a:latin typeface="Calibri"/>
                <a:cs typeface="Calibri"/>
              </a:rPr>
              <a:t>an </a:t>
            </a:r>
            <a:r>
              <a:rPr sz="3700" spc="370" dirty="0">
                <a:latin typeface="Calibri"/>
                <a:cs typeface="Calibri"/>
              </a:rPr>
              <a:t>element(s) </a:t>
            </a:r>
            <a:r>
              <a:rPr sz="3700" spc="405" dirty="0">
                <a:latin typeface="Calibri"/>
                <a:cs typeface="Calibri"/>
              </a:rPr>
              <a:t>have </a:t>
            </a:r>
            <a:r>
              <a:rPr sz="3700" spc="340" dirty="0">
                <a:latin typeface="Calibri"/>
                <a:cs typeface="Calibri"/>
              </a:rPr>
              <a:t>at  </a:t>
            </a:r>
            <a:r>
              <a:rPr sz="3700" spc="305" dirty="0">
                <a:latin typeface="Calibri"/>
                <a:cs typeface="Calibri"/>
              </a:rPr>
              <a:t>least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75" dirty="0">
                <a:latin typeface="Calibri"/>
                <a:cs typeface="Calibri"/>
              </a:rPr>
              <a:t>more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50" dirty="0">
                <a:latin typeface="Calibri"/>
                <a:cs typeface="Calibri"/>
              </a:rPr>
              <a:t>than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-540" dirty="0">
                <a:latin typeface="Calibri"/>
                <a:cs typeface="Calibri"/>
              </a:rPr>
              <a:t>1</a:t>
            </a:r>
            <a:r>
              <a:rPr sz="3700" spc="-459" dirty="0">
                <a:latin typeface="Calibri"/>
                <a:cs typeface="Calibri"/>
              </a:rPr>
              <a:t> </a:t>
            </a:r>
            <a:r>
              <a:rPr sz="3700" spc="229" dirty="0">
                <a:latin typeface="Calibri"/>
                <a:cs typeface="Calibri"/>
              </a:rPr>
              <a:t>rule.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20" dirty="0">
                <a:latin typeface="Calibri"/>
                <a:cs typeface="Calibri"/>
              </a:rPr>
              <a:t>What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50" dirty="0">
                <a:latin typeface="Calibri"/>
                <a:cs typeface="Calibri"/>
              </a:rPr>
              <a:t>has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75" dirty="0">
                <a:latin typeface="Calibri"/>
                <a:cs typeface="Calibri"/>
              </a:rPr>
              <a:t>more</a:t>
            </a:r>
            <a:r>
              <a:rPr sz="3700" spc="125" dirty="0">
                <a:latin typeface="Calibri"/>
                <a:cs typeface="Calibri"/>
              </a:rPr>
              <a:t> </a:t>
            </a:r>
            <a:r>
              <a:rPr sz="3700" b="1" spc="480" dirty="0">
                <a:latin typeface="Calibri"/>
                <a:cs typeface="Calibri"/>
              </a:rPr>
              <a:t>speciﬁcity</a:t>
            </a:r>
            <a:r>
              <a:rPr sz="3700" b="1" spc="210" dirty="0">
                <a:latin typeface="Calibri"/>
                <a:cs typeface="Calibri"/>
              </a:rPr>
              <a:t> </a:t>
            </a:r>
            <a:r>
              <a:rPr sz="3700" spc="385" dirty="0">
                <a:latin typeface="Calibri"/>
                <a:cs typeface="Calibri"/>
              </a:rPr>
              <a:t>?</a:t>
            </a:r>
            <a:endParaRPr sz="3700">
              <a:latin typeface="Calibri"/>
              <a:cs typeface="Calibri"/>
            </a:endParaRPr>
          </a:p>
          <a:p>
            <a:pPr marL="573405" marR="149860" indent="-554355">
              <a:lnSpc>
                <a:spcPts val="4450"/>
              </a:lnSpc>
              <a:buFont typeface="Calibri"/>
              <a:buAutoNum type="arabicPeriod"/>
              <a:tabLst>
                <a:tab pos="572770" algn="l"/>
                <a:tab pos="574040" algn="l"/>
              </a:tabLst>
            </a:pPr>
            <a:r>
              <a:rPr sz="3700" b="1" spc="465" dirty="0">
                <a:latin typeface="Calibri"/>
                <a:cs typeface="Calibri"/>
              </a:rPr>
              <a:t>@import</a:t>
            </a:r>
            <a:r>
              <a:rPr sz="3700" b="1" spc="135" dirty="0">
                <a:latin typeface="Calibri"/>
                <a:cs typeface="Calibri"/>
              </a:rPr>
              <a:t> </a:t>
            </a:r>
            <a:r>
              <a:rPr sz="3700" spc="415" dirty="0">
                <a:latin typeface="Calibri"/>
                <a:cs typeface="Calibri"/>
              </a:rPr>
              <a:t>a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610" dirty="0">
                <a:latin typeface="Calibri"/>
                <a:cs typeface="Calibri"/>
              </a:rPr>
              <a:t>CSS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345" dirty="0">
                <a:latin typeface="Calibri"/>
                <a:cs typeface="Calibri"/>
              </a:rPr>
              <a:t>stylesheet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40" dirty="0">
                <a:latin typeface="Calibri"/>
                <a:cs typeface="Calibri"/>
              </a:rPr>
              <a:t>at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9" dirty="0">
                <a:latin typeface="Calibri"/>
                <a:cs typeface="Calibri"/>
              </a:rPr>
              <a:t>the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375" dirty="0">
                <a:latin typeface="Calibri"/>
                <a:cs typeface="Calibri"/>
              </a:rPr>
              <a:t>top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0" dirty="0">
                <a:latin typeface="Calibri"/>
                <a:cs typeface="Calibri"/>
              </a:rPr>
              <a:t>-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60" dirty="0">
                <a:latin typeface="Calibri"/>
                <a:cs typeface="Calibri"/>
              </a:rPr>
              <a:t>look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560" dirty="0">
                <a:latin typeface="Calibri"/>
                <a:cs typeface="Calibri"/>
              </a:rPr>
              <a:t>up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30" dirty="0">
                <a:latin typeface="Calibri"/>
                <a:cs typeface="Calibri"/>
              </a:rPr>
              <a:t>some  </a:t>
            </a:r>
            <a:r>
              <a:rPr sz="3700" spc="445" dirty="0">
                <a:latin typeface="Calibri"/>
                <a:cs typeface="Calibri"/>
              </a:rPr>
              <a:t>examples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290" dirty="0">
                <a:latin typeface="Calibri"/>
                <a:cs typeface="Calibri"/>
              </a:rPr>
              <a:t>online.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20" dirty="0">
                <a:latin typeface="Calibri"/>
                <a:cs typeface="Calibri"/>
              </a:rPr>
              <a:t>What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25" dirty="0">
                <a:latin typeface="Calibri"/>
                <a:cs typeface="Calibri"/>
              </a:rPr>
              <a:t>does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04" dirty="0">
                <a:latin typeface="Calibri"/>
                <a:cs typeface="Calibri"/>
              </a:rPr>
              <a:t>it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70" dirty="0">
                <a:latin typeface="Calibri"/>
                <a:cs typeface="Calibri"/>
              </a:rPr>
              <a:t>do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15" dirty="0">
                <a:latin typeface="Calibri"/>
                <a:cs typeface="Calibri"/>
              </a:rPr>
              <a:t>and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5" dirty="0">
                <a:latin typeface="Calibri"/>
                <a:cs typeface="Calibri"/>
              </a:rPr>
              <a:t>or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84" dirty="0">
                <a:latin typeface="Calibri"/>
                <a:cs typeface="Calibri"/>
              </a:rPr>
              <a:t>add?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</a:pPr>
            <a:r>
              <a:rPr sz="3700" spc="155" dirty="0">
                <a:latin typeface="Calibri"/>
                <a:cs typeface="Calibri"/>
              </a:rPr>
              <a:t>If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5" dirty="0">
                <a:latin typeface="Calibri"/>
                <a:cs typeface="Calibri"/>
              </a:rPr>
              <a:t>have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30" dirty="0">
                <a:latin typeface="Calibri"/>
                <a:cs typeface="Calibri"/>
              </a:rPr>
              <a:t>time,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00" dirty="0">
                <a:latin typeface="Calibri"/>
                <a:cs typeface="Calibri"/>
              </a:rPr>
              <a:t>can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25" dirty="0">
                <a:latin typeface="Calibri"/>
                <a:cs typeface="Calibri"/>
              </a:rPr>
              <a:t>also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0" dirty="0">
                <a:latin typeface="Calibri"/>
                <a:cs typeface="Calibri"/>
              </a:rPr>
              <a:t>try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0" dirty="0">
                <a:latin typeface="Calibri"/>
                <a:cs typeface="Calibri"/>
              </a:rPr>
              <a:t>to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40" dirty="0">
                <a:latin typeface="Calibri"/>
                <a:cs typeface="Calibri"/>
              </a:rPr>
              <a:t>use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b="1" spc="470" dirty="0">
                <a:latin typeface="Calibri"/>
                <a:cs typeface="Calibri"/>
              </a:rPr>
              <a:t>@charset</a:t>
            </a:r>
            <a:r>
              <a:rPr sz="3700" b="1" spc="130" dirty="0">
                <a:latin typeface="Calibri"/>
                <a:cs typeface="Calibri"/>
              </a:rPr>
              <a:t> </a:t>
            </a:r>
            <a:r>
              <a:rPr sz="3700" spc="515" dirty="0">
                <a:latin typeface="Calibri"/>
                <a:cs typeface="Calibri"/>
              </a:rPr>
              <a:t>and</a:t>
            </a:r>
            <a:endParaRPr sz="37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  <a:spcBef>
                <a:spcPts val="15"/>
              </a:spcBef>
            </a:pPr>
            <a:r>
              <a:rPr sz="3700" b="1" spc="415" dirty="0">
                <a:latin typeface="Calibri"/>
                <a:cs typeface="Calibri"/>
              </a:rPr>
              <a:t>@font-face</a:t>
            </a:r>
            <a:r>
              <a:rPr sz="3700" b="1" spc="200" dirty="0">
                <a:latin typeface="Calibri"/>
                <a:cs typeface="Calibri"/>
              </a:rPr>
              <a:t> </a:t>
            </a:r>
            <a:r>
              <a:rPr sz="3700" spc="285" dirty="0">
                <a:latin typeface="Calibri"/>
                <a:cs typeface="Calibri"/>
              </a:rPr>
              <a:t>to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85" dirty="0">
                <a:latin typeface="Calibri"/>
                <a:cs typeface="Calibri"/>
              </a:rPr>
              <a:t>see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00" dirty="0">
                <a:latin typeface="Calibri"/>
                <a:cs typeface="Calibri"/>
              </a:rPr>
              <a:t>how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80" dirty="0">
                <a:latin typeface="Calibri"/>
                <a:cs typeface="Calibri"/>
              </a:rPr>
              <a:t>they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84" dirty="0">
                <a:latin typeface="Calibri"/>
                <a:cs typeface="Calibri"/>
              </a:rPr>
              <a:t>enhance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65" dirty="0">
                <a:latin typeface="Calibri"/>
                <a:cs typeface="Calibri"/>
              </a:rPr>
              <a:t>things.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94" y="4321565"/>
            <a:ext cx="13435330" cy="2094864"/>
          </a:xfrm>
          <a:prstGeom prst="rect">
            <a:avLst/>
          </a:prstGeom>
          <a:solidFill>
            <a:srgbClr val="FCA702"/>
          </a:solidFill>
        </p:spPr>
        <p:txBody>
          <a:bodyPr vert="horz" wrap="square" lIns="0" tIns="612775" rIns="0" bIns="0" rtlCol="0">
            <a:spAutoFit/>
          </a:bodyPr>
          <a:lstStyle/>
          <a:p>
            <a:pPr marL="432434" algn="ctr">
              <a:lnSpc>
                <a:spcPct val="100000"/>
              </a:lnSpc>
              <a:spcBef>
                <a:spcPts val="4825"/>
              </a:spcBef>
            </a:pPr>
            <a:r>
              <a:rPr sz="5350" spc="560" dirty="0">
                <a:solidFill>
                  <a:srgbClr val="000000"/>
                </a:solidFill>
              </a:rPr>
              <a:t>Intermission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8430400" y="0"/>
            <a:ext cx="3745904" cy="298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427926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905" dirty="0">
                <a:solidFill>
                  <a:srgbClr val="000000"/>
                </a:solidFill>
              </a:rPr>
              <a:t>CSS</a:t>
            </a:r>
            <a:r>
              <a:rPr sz="5350" spc="204" dirty="0">
                <a:solidFill>
                  <a:srgbClr val="000000"/>
                </a:solidFill>
              </a:rPr>
              <a:t> </a:t>
            </a:r>
            <a:r>
              <a:rPr sz="5350" spc="605" dirty="0">
                <a:solidFill>
                  <a:srgbClr val="000000"/>
                </a:solidFill>
              </a:rPr>
              <a:t>Flexbox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729" y="2449163"/>
            <a:ext cx="8717280" cy="82213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2950" u="heavy" spc="2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Flex</a:t>
            </a:r>
            <a:r>
              <a:rPr sz="2950" spc="280" dirty="0">
                <a:latin typeface="Calibri"/>
                <a:cs typeface="Calibri"/>
              </a:rPr>
              <a:t>ible </a:t>
            </a:r>
            <a:r>
              <a:rPr sz="2950" u="heavy" spc="3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box</a:t>
            </a:r>
            <a:r>
              <a:rPr sz="2950" spc="33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- </a:t>
            </a:r>
            <a:r>
              <a:rPr sz="2950" spc="330" dirty="0">
                <a:latin typeface="Calibri"/>
                <a:cs typeface="Calibri"/>
              </a:rPr>
              <a:t>shortened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b="1" spc="335" dirty="0">
                <a:latin typeface="Calibri"/>
                <a:cs typeface="Calibri"/>
              </a:rPr>
              <a:t>ﬂexbox, </a:t>
            </a:r>
            <a:r>
              <a:rPr sz="2950" spc="260" dirty="0">
                <a:latin typeface="Calibri"/>
                <a:cs typeface="Calibri"/>
              </a:rPr>
              <a:t>are </a:t>
            </a:r>
            <a:r>
              <a:rPr sz="2950" spc="105" dirty="0">
                <a:latin typeface="Calibri"/>
                <a:cs typeface="Calibri"/>
              </a:rPr>
              <a:t>1D  </a:t>
            </a:r>
            <a:r>
              <a:rPr sz="2950" spc="345" dirty="0">
                <a:latin typeface="Calibri"/>
                <a:cs typeface="Calibri"/>
              </a:rPr>
              <a:t>one-dimensional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270" dirty="0">
                <a:latin typeface="Calibri"/>
                <a:cs typeface="Calibri"/>
              </a:rPr>
              <a:t>layout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10" dirty="0">
                <a:latin typeface="Calibri"/>
                <a:cs typeface="Calibri"/>
              </a:rPr>
              <a:t>models,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85" dirty="0">
                <a:latin typeface="Calibri"/>
                <a:cs typeface="Calibri"/>
              </a:rPr>
              <a:t>which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430" dirty="0">
                <a:latin typeface="Calibri"/>
                <a:cs typeface="Calibri"/>
              </a:rPr>
              <a:t>means  </a:t>
            </a:r>
            <a:r>
              <a:rPr sz="2950" spc="310" dirty="0">
                <a:latin typeface="Calibri"/>
                <a:cs typeface="Calibri"/>
              </a:rPr>
              <a:t>they </a:t>
            </a:r>
            <a:r>
              <a:rPr sz="2950" spc="290" dirty="0">
                <a:latin typeface="Calibri"/>
                <a:cs typeface="Calibri"/>
              </a:rPr>
              <a:t>display </a:t>
            </a:r>
            <a:r>
              <a:rPr sz="2950" spc="330" dirty="0">
                <a:latin typeface="Calibri"/>
                <a:cs typeface="Calibri"/>
              </a:rPr>
              <a:t>content </a:t>
            </a:r>
            <a:r>
              <a:rPr sz="2950" spc="265" dirty="0">
                <a:latin typeface="Calibri"/>
                <a:cs typeface="Calibri"/>
              </a:rPr>
              <a:t>either </a:t>
            </a:r>
            <a:r>
              <a:rPr sz="2950" spc="310" dirty="0">
                <a:latin typeface="Calibri"/>
                <a:cs typeface="Calibri"/>
              </a:rPr>
              <a:t>within </a:t>
            </a:r>
            <a:r>
              <a:rPr sz="2950" spc="335" dirty="0">
                <a:latin typeface="Calibri"/>
                <a:cs typeface="Calibri"/>
              </a:rPr>
              <a:t>a </a:t>
            </a:r>
            <a:r>
              <a:rPr sz="2950" spc="290" dirty="0">
                <a:latin typeface="Calibri"/>
                <a:cs typeface="Calibri"/>
              </a:rPr>
              <a:t>row </a:t>
            </a:r>
            <a:r>
              <a:rPr sz="2950" spc="229" dirty="0">
                <a:latin typeface="Calibri"/>
                <a:cs typeface="Calibri"/>
              </a:rPr>
              <a:t>or </a:t>
            </a:r>
            <a:r>
              <a:rPr sz="2950" spc="335" dirty="0">
                <a:latin typeface="Calibri"/>
                <a:cs typeface="Calibri"/>
              </a:rPr>
              <a:t>a  </a:t>
            </a:r>
            <a:r>
              <a:rPr sz="2950" spc="340" dirty="0">
                <a:latin typeface="Calibri"/>
                <a:cs typeface="Calibri"/>
              </a:rPr>
              <a:t>column. </a:t>
            </a:r>
            <a:r>
              <a:rPr sz="2950" spc="265" dirty="0">
                <a:latin typeface="Calibri"/>
                <a:cs typeface="Calibri"/>
              </a:rPr>
              <a:t>Their </a:t>
            </a:r>
            <a:r>
              <a:rPr sz="2950" spc="345" dirty="0">
                <a:latin typeface="Calibri"/>
                <a:cs typeface="Calibri"/>
              </a:rPr>
              <a:t>purpose </a:t>
            </a:r>
            <a:r>
              <a:rPr sz="2950" spc="204" dirty="0">
                <a:latin typeface="Calibri"/>
                <a:cs typeface="Calibri"/>
              </a:rPr>
              <a:t>is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spc="360" dirty="0">
                <a:latin typeface="Calibri"/>
                <a:cs typeface="Calibri"/>
              </a:rPr>
              <a:t>space </a:t>
            </a:r>
            <a:r>
              <a:rPr sz="2950" spc="320" dirty="0">
                <a:latin typeface="Calibri"/>
                <a:cs typeface="Calibri"/>
              </a:rPr>
              <a:t>out </a:t>
            </a:r>
            <a:r>
              <a:rPr sz="2950" spc="420" dirty="0">
                <a:latin typeface="Calibri"/>
                <a:cs typeface="Calibri"/>
              </a:rPr>
              <a:t>and  </a:t>
            </a:r>
            <a:r>
              <a:rPr sz="2950" spc="305" dirty="0">
                <a:latin typeface="Calibri"/>
                <a:cs typeface="Calibri"/>
              </a:rPr>
              <a:t>automatically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align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items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85" dirty="0">
                <a:latin typeface="Calibri"/>
                <a:cs typeface="Calibri"/>
              </a:rPr>
              <a:t>more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195" dirty="0">
                <a:latin typeface="Calibri"/>
                <a:cs typeface="Calibri"/>
              </a:rPr>
              <a:t>ﬂexibly.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66040">
              <a:lnSpc>
                <a:spcPct val="101299"/>
              </a:lnSpc>
              <a:spcBef>
                <a:spcPts val="5"/>
              </a:spcBef>
            </a:pPr>
            <a:r>
              <a:rPr sz="2950" spc="385" dirty="0">
                <a:latin typeface="Calibri"/>
                <a:cs typeface="Calibri"/>
              </a:rPr>
              <a:t>So </a:t>
            </a:r>
            <a:r>
              <a:rPr sz="2950" spc="434" dirty="0">
                <a:latin typeface="Calibri"/>
                <a:cs typeface="Calibri"/>
              </a:rPr>
              <a:t>when </a:t>
            </a:r>
            <a:r>
              <a:rPr sz="2950" spc="390" dirty="0">
                <a:latin typeface="Calibri"/>
                <a:cs typeface="Calibri"/>
              </a:rPr>
              <a:t>we </a:t>
            </a:r>
            <a:r>
              <a:rPr sz="2950" spc="229" dirty="0">
                <a:latin typeface="Calibri"/>
                <a:cs typeface="Calibri"/>
              </a:rPr>
              <a:t>lay </a:t>
            </a:r>
            <a:r>
              <a:rPr sz="2950" spc="365" dirty="0">
                <a:latin typeface="Calibri"/>
                <a:cs typeface="Calibri"/>
              </a:rPr>
              <a:t>things </a:t>
            </a:r>
            <a:r>
              <a:rPr sz="2950" spc="320" dirty="0">
                <a:latin typeface="Calibri"/>
                <a:cs typeface="Calibri"/>
              </a:rPr>
              <a:t>out with </a:t>
            </a:r>
            <a:r>
              <a:rPr sz="2950" spc="245" dirty="0">
                <a:latin typeface="Calibri"/>
                <a:cs typeface="Calibri"/>
              </a:rPr>
              <a:t>ﬂexbox, </a:t>
            </a:r>
            <a:r>
              <a:rPr sz="2950" spc="305" dirty="0">
                <a:latin typeface="Calibri"/>
                <a:cs typeface="Calibri"/>
              </a:rPr>
              <a:t>that  </a:t>
            </a:r>
            <a:r>
              <a:rPr sz="2950" spc="365" dirty="0">
                <a:latin typeface="Calibri"/>
                <a:cs typeface="Calibri"/>
              </a:rPr>
              <a:t>element </a:t>
            </a:r>
            <a:r>
              <a:rPr sz="2950" spc="415" dirty="0">
                <a:latin typeface="Calibri"/>
                <a:cs typeface="Calibri"/>
              </a:rPr>
              <a:t>becomes </a:t>
            </a:r>
            <a:r>
              <a:rPr sz="2950" spc="335" dirty="0">
                <a:latin typeface="Calibri"/>
                <a:cs typeface="Calibri"/>
              </a:rPr>
              <a:t>a </a:t>
            </a:r>
            <a:r>
              <a:rPr sz="2950" spc="275" dirty="0">
                <a:latin typeface="Calibri"/>
                <a:cs typeface="Calibri"/>
              </a:rPr>
              <a:t>ﬂex </a:t>
            </a:r>
            <a:r>
              <a:rPr sz="2950" spc="305" dirty="0">
                <a:latin typeface="Calibri"/>
                <a:cs typeface="Calibri"/>
              </a:rPr>
              <a:t>container </a:t>
            </a:r>
            <a:r>
              <a:rPr sz="2950" spc="229" dirty="0">
                <a:latin typeface="Calibri"/>
                <a:cs typeface="Calibri"/>
              </a:rPr>
              <a:t>- </a:t>
            </a:r>
            <a:r>
              <a:rPr sz="2950" spc="330" dirty="0">
                <a:latin typeface="Calibri"/>
                <a:cs typeface="Calibri"/>
              </a:rPr>
              <a:t>the  </a:t>
            </a:r>
            <a:r>
              <a:rPr sz="2950" i="1" spc="370" dirty="0">
                <a:latin typeface="Calibri"/>
                <a:cs typeface="Calibri"/>
              </a:rPr>
              <a:t>parent</a:t>
            </a:r>
            <a:r>
              <a:rPr sz="2950" i="1" spc="105" dirty="0">
                <a:latin typeface="Calibri"/>
                <a:cs typeface="Calibri"/>
              </a:rPr>
              <a:t> </a:t>
            </a:r>
            <a:r>
              <a:rPr sz="2950" spc="320" dirty="0">
                <a:latin typeface="Calibri"/>
                <a:cs typeface="Calibri"/>
              </a:rPr>
              <a:t>with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10" dirty="0">
                <a:latin typeface="Calibri"/>
                <a:cs typeface="Calibri"/>
              </a:rPr>
              <a:t>its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i="1" spc="330" dirty="0">
                <a:latin typeface="Calibri"/>
                <a:cs typeface="Calibri"/>
              </a:rPr>
              <a:t>children</a:t>
            </a:r>
            <a:r>
              <a:rPr sz="2950" i="1" spc="105" dirty="0">
                <a:latin typeface="Calibri"/>
                <a:cs typeface="Calibri"/>
              </a:rPr>
              <a:t> </a:t>
            </a:r>
            <a:r>
              <a:rPr sz="2950" spc="235" dirty="0">
                <a:latin typeface="Calibri"/>
                <a:cs typeface="Calibri"/>
              </a:rPr>
              <a:t>inside.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200" dirty="0">
                <a:latin typeface="Calibri"/>
                <a:cs typeface="Calibri"/>
              </a:rPr>
              <a:t>To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80" dirty="0">
                <a:latin typeface="Calibri"/>
                <a:cs typeface="Calibri"/>
              </a:rPr>
              <a:t>do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5" dirty="0">
                <a:latin typeface="Calibri"/>
                <a:cs typeface="Calibri"/>
              </a:rPr>
              <a:t>that,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90" dirty="0">
                <a:latin typeface="Calibri"/>
                <a:cs typeface="Calibri"/>
              </a:rPr>
              <a:t>we  </a:t>
            </a:r>
            <a:r>
              <a:rPr sz="2950" spc="375" dirty="0">
                <a:latin typeface="Calibri"/>
                <a:cs typeface="Calibri"/>
              </a:rPr>
              <a:t>put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90" dirty="0">
                <a:latin typeface="Calibri"/>
                <a:cs typeface="Calibri"/>
              </a:rPr>
              <a:t>value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04" dirty="0">
                <a:latin typeface="Calibri"/>
                <a:cs typeface="Calibri"/>
              </a:rPr>
              <a:t>of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the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90" dirty="0">
                <a:latin typeface="Calibri"/>
                <a:cs typeface="Calibri"/>
              </a:rPr>
              <a:t>display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90" dirty="0">
                <a:latin typeface="Calibri"/>
                <a:cs typeface="Calibri"/>
              </a:rPr>
              <a:t>property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to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b="1" spc="385" dirty="0">
                <a:latin typeface="Calibri"/>
                <a:cs typeface="Calibri"/>
              </a:rPr>
              <a:t>ﬂex</a:t>
            </a:r>
            <a:r>
              <a:rPr sz="2950" b="1" spc="11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or  </a:t>
            </a:r>
            <a:r>
              <a:rPr sz="2950" b="1" spc="285" dirty="0">
                <a:latin typeface="Calibri"/>
                <a:cs typeface="Calibri"/>
              </a:rPr>
              <a:t>inline-ﬂex</a:t>
            </a:r>
            <a:r>
              <a:rPr sz="2950" spc="285" dirty="0">
                <a:latin typeface="Calibri"/>
                <a:cs typeface="Calibri"/>
              </a:rPr>
              <a:t>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287655">
              <a:lnSpc>
                <a:spcPct val="101299"/>
              </a:lnSpc>
            </a:pPr>
            <a:r>
              <a:rPr sz="2950" spc="295" dirty="0">
                <a:latin typeface="Calibri"/>
                <a:cs typeface="Calibri"/>
              </a:rPr>
              <a:t>There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are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15" dirty="0">
                <a:latin typeface="Calibri"/>
                <a:cs typeface="Calibri"/>
              </a:rPr>
              <a:t>two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00" dirty="0">
                <a:latin typeface="Calibri"/>
                <a:cs typeface="Calibri"/>
              </a:rPr>
              <a:t>axes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to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consider: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25" dirty="0">
                <a:latin typeface="Calibri"/>
                <a:cs typeface="Calibri"/>
              </a:rPr>
              <a:t>main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axis  </a:t>
            </a:r>
            <a:r>
              <a:rPr sz="2950" spc="275" dirty="0">
                <a:latin typeface="Calibri"/>
                <a:cs typeface="Calibri"/>
              </a:rPr>
              <a:t>set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by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b="1" spc="335" dirty="0">
                <a:latin typeface="Calibri"/>
                <a:cs typeface="Calibri"/>
              </a:rPr>
              <a:t>ﬂex-direction</a:t>
            </a:r>
            <a:r>
              <a:rPr sz="2950" b="1" spc="105" dirty="0">
                <a:latin typeface="Calibri"/>
                <a:cs typeface="Calibri"/>
              </a:rPr>
              <a:t> </a:t>
            </a:r>
            <a:r>
              <a:rPr sz="2950" spc="420" dirty="0">
                <a:latin typeface="Calibri"/>
                <a:cs typeface="Calibri"/>
              </a:rPr>
              <a:t>and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05" dirty="0">
                <a:latin typeface="Calibri"/>
                <a:cs typeface="Calibri"/>
              </a:rPr>
              <a:t>resulting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cross  </a:t>
            </a:r>
            <a:r>
              <a:rPr sz="2950" spc="265" dirty="0">
                <a:latin typeface="Calibri"/>
                <a:cs typeface="Calibri"/>
              </a:rPr>
              <a:t>axis </a:t>
            </a:r>
            <a:r>
              <a:rPr sz="2950" spc="325" dirty="0">
                <a:latin typeface="Calibri"/>
                <a:cs typeface="Calibri"/>
                <a:hlinkClick r:id="rId4"/>
              </a:rPr>
              <a:t>per</a:t>
            </a:r>
            <a:r>
              <a:rPr sz="2950" spc="325" dirty="0">
                <a:latin typeface="Calibri"/>
                <a:cs typeface="Calibri"/>
              </a:rPr>
              <a:t>pendicular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spc="80" dirty="0">
                <a:latin typeface="Calibri"/>
                <a:cs typeface="Calibri"/>
              </a:rPr>
              <a:t>it. </a:t>
            </a:r>
            <a:r>
              <a:rPr sz="2950" spc="305" dirty="0">
                <a:latin typeface="Calibri"/>
                <a:cs typeface="Calibri"/>
              </a:rPr>
              <a:t>Feel </a:t>
            </a:r>
            <a:r>
              <a:rPr sz="2950" spc="275" dirty="0">
                <a:latin typeface="Calibri"/>
                <a:cs typeface="Calibri"/>
              </a:rPr>
              <a:t>free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spc="290" dirty="0">
                <a:latin typeface="Calibri"/>
                <a:cs typeface="Calibri"/>
              </a:rPr>
              <a:t>play  </a:t>
            </a:r>
            <a:r>
              <a:rPr sz="2950" spc="355" dirty="0">
                <a:latin typeface="Calibri"/>
                <a:cs typeface="Calibri"/>
              </a:rPr>
              <a:t>around </a:t>
            </a:r>
            <a:r>
              <a:rPr sz="2950" spc="320" dirty="0">
                <a:latin typeface="Calibri"/>
                <a:cs typeface="Calibri"/>
              </a:rPr>
              <a:t>with </a:t>
            </a:r>
            <a:r>
              <a:rPr sz="2950" spc="270" dirty="0">
                <a:latin typeface="Calibri"/>
                <a:cs typeface="Calibri"/>
              </a:rPr>
              <a:t>this </a:t>
            </a:r>
            <a:r>
              <a:rPr sz="2950" spc="420" dirty="0">
                <a:latin typeface="Calibri"/>
                <a:cs typeface="Calibri"/>
              </a:rPr>
              <a:t>and </a:t>
            </a:r>
            <a:r>
              <a:rPr sz="2950" spc="290" dirty="0">
                <a:latin typeface="Calibri"/>
                <a:cs typeface="Calibri"/>
              </a:rPr>
              <a:t>look </a:t>
            </a:r>
            <a:r>
              <a:rPr sz="2950" spc="455" dirty="0">
                <a:latin typeface="Calibri"/>
                <a:cs typeface="Calibri"/>
              </a:rPr>
              <a:t>up </a:t>
            </a:r>
            <a:r>
              <a:rPr sz="2950" spc="290" dirty="0">
                <a:latin typeface="Calibri"/>
                <a:cs typeface="Calibri"/>
              </a:rPr>
              <a:t>other </a:t>
            </a:r>
            <a:r>
              <a:rPr sz="2950" spc="275" dirty="0">
                <a:latin typeface="Calibri"/>
                <a:cs typeface="Calibri"/>
              </a:rPr>
              <a:t>ﬂex  </a:t>
            </a:r>
            <a:r>
              <a:rPr sz="2950" spc="245" dirty="0">
                <a:latin typeface="Calibri"/>
                <a:cs typeface="Calibri"/>
              </a:rPr>
              <a:t>properties. </a:t>
            </a:r>
            <a:r>
              <a:rPr sz="2950" spc="125" dirty="0">
                <a:latin typeface="Calibri"/>
                <a:cs typeface="Calibri"/>
              </a:rPr>
              <a:t>It’s </a:t>
            </a:r>
            <a:r>
              <a:rPr sz="2950" spc="335" dirty="0">
                <a:latin typeface="Calibri"/>
                <a:cs typeface="Calibri"/>
              </a:rPr>
              <a:t>a </a:t>
            </a:r>
            <a:r>
              <a:rPr sz="2950" spc="430" dirty="0">
                <a:latin typeface="Calibri"/>
                <a:cs typeface="Calibri"/>
              </a:rPr>
              <a:t>good </a:t>
            </a:r>
            <a:r>
              <a:rPr sz="2950" spc="360" dirty="0">
                <a:latin typeface="Calibri"/>
                <a:cs typeface="Calibri"/>
              </a:rPr>
              <a:t>one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spc="330" dirty="0">
                <a:latin typeface="Calibri"/>
                <a:cs typeface="Calibri"/>
              </a:rPr>
              <a:t>have </a:t>
            </a:r>
            <a:r>
              <a:rPr sz="2950" spc="290" dirty="0">
                <a:latin typeface="Calibri"/>
                <a:cs typeface="Calibri"/>
              </a:rPr>
              <a:t>in </a:t>
            </a:r>
            <a:r>
              <a:rPr sz="2950" spc="285" dirty="0">
                <a:latin typeface="Calibri"/>
                <a:cs typeface="Calibri"/>
              </a:rPr>
              <a:t>your  </a:t>
            </a:r>
            <a:r>
              <a:rPr sz="2950" spc="270" dirty="0">
                <a:latin typeface="Calibri"/>
                <a:cs typeface="Calibri"/>
              </a:rPr>
              <a:t>toolbox </a:t>
            </a:r>
            <a:r>
              <a:rPr sz="2950" spc="180" dirty="0">
                <a:latin typeface="Calibri"/>
                <a:cs typeface="Calibri"/>
              </a:rPr>
              <a:t>for </a:t>
            </a:r>
            <a:r>
              <a:rPr sz="2950" spc="235" dirty="0">
                <a:latin typeface="Calibri"/>
                <a:cs typeface="Calibri"/>
              </a:rPr>
              <a:t>easily </a:t>
            </a:r>
            <a:r>
              <a:rPr sz="2950" spc="365" dirty="0">
                <a:latin typeface="Calibri"/>
                <a:cs typeface="Calibri"/>
              </a:rPr>
              <a:t>arranging</a:t>
            </a:r>
            <a:r>
              <a:rPr sz="2950" spc="-254" dirty="0">
                <a:latin typeface="Calibri"/>
                <a:cs typeface="Calibri"/>
              </a:rPr>
              <a:t> </a:t>
            </a:r>
            <a:r>
              <a:rPr sz="2950" spc="275" dirty="0">
                <a:latin typeface="Calibri"/>
                <a:cs typeface="Calibri"/>
              </a:rPr>
              <a:t>content.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8664" y="4628007"/>
            <a:ext cx="10033000" cy="5652770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</a:pPr>
            <a:r>
              <a:rPr sz="3450" spc="5" dirty="0">
                <a:latin typeface="SimSun"/>
                <a:cs typeface="SimSun"/>
              </a:rPr>
              <a:t>.box</a:t>
            </a:r>
            <a:r>
              <a:rPr sz="3450" dirty="0">
                <a:latin typeface="SimSun"/>
                <a:cs typeface="SimSun"/>
              </a:rPr>
              <a:t> </a:t>
            </a:r>
            <a:r>
              <a:rPr sz="3450" spc="5" dirty="0">
                <a:latin typeface="SimSun"/>
                <a:cs typeface="SimSun"/>
              </a:rPr>
              <a:t>{</a:t>
            </a:r>
            <a:endParaRPr sz="3450">
              <a:latin typeface="SimSun"/>
              <a:cs typeface="SimSun"/>
            </a:endParaRPr>
          </a:p>
          <a:p>
            <a:pPr marL="439420">
              <a:lnSpc>
                <a:spcPct val="100000"/>
              </a:lnSpc>
            </a:pPr>
            <a:r>
              <a:rPr sz="3450" spc="5" dirty="0">
                <a:latin typeface="SimSun"/>
                <a:cs typeface="SimSun"/>
              </a:rPr>
              <a:t>display:</a:t>
            </a:r>
            <a:r>
              <a:rPr sz="3450" dirty="0">
                <a:latin typeface="SimSun"/>
                <a:cs typeface="SimSun"/>
              </a:rPr>
              <a:t> </a:t>
            </a:r>
            <a:r>
              <a:rPr sz="3450" spc="5" dirty="0">
                <a:latin typeface="SimSun"/>
                <a:cs typeface="SimSun"/>
              </a:rPr>
              <a:t>flex;</a:t>
            </a:r>
            <a:endParaRPr sz="34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/*</a:t>
            </a:r>
            <a:r>
              <a:rPr sz="345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OR</a:t>
            </a:r>
            <a:endParaRPr sz="3450">
              <a:latin typeface="SimSun"/>
              <a:cs typeface="SimSun"/>
            </a:endParaRPr>
          </a:p>
          <a:p>
            <a:pPr marL="439420">
              <a:lnSpc>
                <a:spcPct val="100000"/>
              </a:lnSpc>
            </a:pP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display:</a:t>
            </a:r>
            <a:r>
              <a:rPr sz="345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inline-flex;</a:t>
            </a:r>
            <a:endParaRPr sz="3450">
              <a:latin typeface="SimSun"/>
              <a:cs typeface="SimSun"/>
            </a:endParaRPr>
          </a:p>
          <a:p>
            <a:pPr marL="219710">
              <a:lnSpc>
                <a:spcPct val="100000"/>
              </a:lnSpc>
              <a:spcBef>
                <a:spcPts val="5"/>
              </a:spcBef>
            </a:pP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AND</a:t>
            </a:r>
            <a:r>
              <a:rPr sz="345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*/</a:t>
            </a:r>
            <a:endParaRPr sz="3450">
              <a:latin typeface="SimSun"/>
              <a:cs typeface="SimSun"/>
            </a:endParaRPr>
          </a:p>
          <a:p>
            <a:pPr marL="439420">
              <a:lnSpc>
                <a:spcPct val="100000"/>
              </a:lnSpc>
            </a:pPr>
            <a:r>
              <a:rPr sz="3450" spc="5" dirty="0">
                <a:latin typeface="SimSun"/>
                <a:cs typeface="SimSun"/>
              </a:rPr>
              <a:t>flex-direction:row;</a:t>
            </a:r>
            <a:endParaRPr sz="34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/*</a:t>
            </a:r>
            <a:r>
              <a:rPr sz="345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OR</a:t>
            </a:r>
            <a:endParaRPr sz="3450">
              <a:latin typeface="SimSun"/>
              <a:cs typeface="SimSun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row-reverse OR column OR column-reverse;</a:t>
            </a:r>
            <a:r>
              <a:rPr sz="3450" spc="-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3450" spc="5" dirty="0">
                <a:solidFill>
                  <a:srgbClr val="666666"/>
                </a:solidFill>
                <a:latin typeface="SimSun"/>
                <a:cs typeface="SimSun"/>
              </a:rPr>
              <a:t>*/</a:t>
            </a:r>
            <a:endParaRPr sz="34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sz="3450" spc="5" dirty="0">
                <a:latin typeface="SimSun"/>
                <a:cs typeface="SimSun"/>
              </a:rPr>
              <a:t>}</a:t>
            </a:r>
            <a:endParaRPr sz="345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78664" y="2427204"/>
            <a:ext cx="10425430" cy="20955"/>
          </a:xfrm>
          <a:custGeom>
            <a:avLst/>
            <a:gdLst/>
            <a:ahLst/>
            <a:cxnLst/>
            <a:rect l="l" t="t" r="r" b="b"/>
            <a:pathLst>
              <a:path w="10425430" h="20955">
                <a:moveTo>
                  <a:pt x="0" y="0"/>
                </a:moveTo>
                <a:lnTo>
                  <a:pt x="10425434" y="0"/>
                </a:lnTo>
                <a:lnTo>
                  <a:pt x="10425434" y="20941"/>
                </a:lnTo>
                <a:lnTo>
                  <a:pt x="0" y="209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8664" y="2437675"/>
            <a:ext cx="10425430" cy="1847214"/>
          </a:xfrm>
          <a:custGeom>
            <a:avLst/>
            <a:gdLst/>
            <a:ahLst/>
            <a:cxnLst/>
            <a:rect l="l" t="t" r="r" b="b"/>
            <a:pathLst>
              <a:path w="10425430" h="1847214">
                <a:moveTo>
                  <a:pt x="10425434" y="1846915"/>
                </a:moveTo>
                <a:lnTo>
                  <a:pt x="0" y="1846915"/>
                </a:lnTo>
                <a:lnTo>
                  <a:pt x="0" y="0"/>
                </a:lnTo>
              </a:path>
            </a:pathLst>
          </a:custGeom>
          <a:ln w="20941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89135" y="2448146"/>
            <a:ext cx="10415270" cy="1826260"/>
          </a:xfrm>
          <a:prstGeom prst="rect">
            <a:avLst/>
          </a:prstGeom>
          <a:solidFill>
            <a:srgbClr val="FFF3E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sz="3050" dirty="0">
                <a:latin typeface="SimSun"/>
                <a:cs typeface="SimSun"/>
              </a:rPr>
              <a:t>&lt;section</a:t>
            </a:r>
            <a:r>
              <a:rPr sz="3050" spc="-5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class="box"&gt;</a:t>
            </a:r>
            <a:endParaRPr sz="3050">
              <a:latin typeface="SimSun"/>
              <a:cs typeface="SimSun"/>
            </a:endParaRPr>
          </a:p>
          <a:p>
            <a:pPr marL="570230">
              <a:lnSpc>
                <a:spcPts val="3650"/>
              </a:lnSpc>
            </a:pPr>
            <a:r>
              <a:rPr sz="3050" dirty="0">
                <a:latin typeface="SimSun"/>
                <a:cs typeface="SimSun"/>
              </a:rPr>
              <a:t>&lt;img </a:t>
            </a:r>
            <a:r>
              <a:rPr sz="3050" spc="-385" dirty="0">
                <a:latin typeface="SimSun"/>
                <a:cs typeface="SimSun"/>
              </a:rPr>
              <a:t>src…</a:t>
            </a:r>
            <a:r>
              <a:rPr sz="3050" spc="-85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&gt;</a:t>
            </a:r>
            <a:endParaRPr sz="3050">
              <a:latin typeface="SimSun"/>
              <a:cs typeface="SimSun"/>
            </a:endParaRPr>
          </a:p>
          <a:p>
            <a:pPr marL="570230">
              <a:lnSpc>
                <a:spcPts val="3654"/>
              </a:lnSpc>
            </a:pPr>
            <a:r>
              <a:rPr sz="3050" dirty="0">
                <a:latin typeface="SimSun"/>
                <a:cs typeface="SimSun"/>
              </a:rPr>
              <a:t>&lt;img </a:t>
            </a:r>
            <a:r>
              <a:rPr sz="3050" spc="-385" dirty="0">
                <a:latin typeface="SimSun"/>
                <a:cs typeface="SimSun"/>
              </a:rPr>
              <a:t>src…</a:t>
            </a:r>
            <a:r>
              <a:rPr sz="3050" spc="-85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&gt;</a:t>
            </a:r>
            <a:endParaRPr sz="305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94" y="4321565"/>
            <a:ext cx="13435330" cy="2094864"/>
          </a:xfrm>
          <a:prstGeom prst="rect">
            <a:avLst/>
          </a:prstGeom>
          <a:solidFill>
            <a:srgbClr val="FCA702"/>
          </a:solidFill>
        </p:spPr>
        <p:txBody>
          <a:bodyPr vert="horz" wrap="square" lIns="0" tIns="612775" rIns="0" bIns="0" rtlCol="0">
            <a:spAutoFit/>
          </a:bodyPr>
          <a:lstStyle/>
          <a:p>
            <a:pPr marL="430530" algn="ctr">
              <a:lnSpc>
                <a:spcPct val="100000"/>
              </a:lnSpc>
              <a:spcBef>
                <a:spcPts val="4825"/>
              </a:spcBef>
            </a:pPr>
            <a:r>
              <a:rPr sz="5350" spc="575" dirty="0">
                <a:solidFill>
                  <a:srgbClr val="000000"/>
                </a:solidFill>
              </a:rPr>
              <a:t>Flexitime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8430400" y="0"/>
            <a:ext cx="3745904" cy="298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1159129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25" dirty="0">
                <a:solidFill>
                  <a:srgbClr val="000000"/>
                </a:solidFill>
              </a:rPr>
              <a:t>Task</a:t>
            </a:r>
            <a:r>
              <a:rPr sz="5350" spc="254" dirty="0">
                <a:solidFill>
                  <a:srgbClr val="000000"/>
                </a:solidFill>
              </a:rPr>
              <a:t> </a:t>
            </a:r>
            <a:r>
              <a:rPr sz="5350" spc="114" dirty="0">
                <a:solidFill>
                  <a:srgbClr val="000000"/>
                </a:solidFill>
              </a:rPr>
              <a:t>2:</a:t>
            </a:r>
            <a:r>
              <a:rPr sz="5350" spc="254" dirty="0">
                <a:solidFill>
                  <a:srgbClr val="000000"/>
                </a:solidFill>
              </a:rPr>
              <a:t> </a:t>
            </a:r>
            <a:r>
              <a:rPr sz="5350" spc="840" dirty="0">
                <a:solidFill>
                  <a:srgbClr val="000000"/>
                </a:solidFill>
              </a:rPr>
              <a:t>Check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590" dirty="0">
                <a:solidFill>
                  <a:srgbClr val="000000"/>
                </a:solidFill>
              </a:rPr>
              <a:t>out</a:t>
            </a:r>
            <a:r>
              <a:rPr sz="5350" spc="254" dirty="0">
                <a:solidFill>
                  <a:srgbClr val="000000"/>
                </a:solidFill>
              </a:rPr>
              <a:t> </a:t>
            </a:r>
            <a:r>
              <a:rPr sz="5350" spc="750" dirty="0">
                <a:solidFill>
                  <a:srgbClr val="000000"/>
                </a:solidFill>
              </a:rPr>
              <a:t>how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905" dirty="0">
                <a:solidFill>
                  <a:srgbClr val="000000"/>
                </a:solidFill>
              </a:rPr>
              <a:t>CSS</a:t>
            </a:r>
            <a:r>
              <a:rPr sz="5350" spc="254" dirty="0">
                <a:solidFill>
                  <a:srgbClr val="000000"/>
                </a:solidFill>
              </a:rPr>
              <a:t> </a:t>
            </a:r>
            <a:r>
              <a:rPr sz="5350" spc="580" dirty="0">
                <a:solidFill>
                  <a:srgbClr val="000000"/>
                </a:solidFill>
              </a:rPr>
              <a:t>ﬂexes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729" y="2633870"/>
            <a:ext cx="12164695" cy="6811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4490">
              <a:lnSpc>
                <a:spcPct val="100299"/>
              </a:lnSpc>
              <a:spcBef>
                <a:spcPts val="95"/>
              </a:spcBef>
            </a:pPr>
            <a:r>
              <a:rPr sz="3700" spc="365" dirty="0">
                <a:latin typeface="Calibri"/>
                <a:cs typeface="Calibri"/>
              </a:rPr>
              <a:t>Create </a:t>
            </a:r>
            <a:r>
              <a:rPr sz="3700" spc="285" dirty="0">
                <a:latin typeface="Calibri"/>
                <a:cs typeface="Calibri"/>
              </a:rPr>
              <a:t>or </a:t>
            </a:r>
            <a:r>
              <a:rPr sz="3700" spc="425" dirty="0">
                <a:latin typeface="Calibri"/>
                <a:cs typeface="Calibri"/>
              </a:rPr>
              <a:t>choose </a:t>
            </a:r>
            <a:r>
              <a:rPr sz="3700" spc="575" dirty="0">
                <a:latin typeface="Calibri"/>
                <a:cs typeface="Calibri"/>
              </a:rPr>
              <a:t>4 </a:t>
            </a:r>
            <a:r>
              <a:rPr sz="3700" spc="440" dirty="0">
                <a:latin typeface="Calibri"/>
                <a:cs typeface="Calibri"/>
              </a:rPr>
              <a:t>elements </a:t>
            </a:r>
            <a:r>
              <a:rPr sz="3700" spc="280" dirty="0">
                <a:latin typeface="Calibri"/>
                <a:cs typeface="Calibri"/>
              </a:rPr>
              <a:t>to </a:t>
            </a:r>
            <a:r>
              <a:rPr sz="3700" spc="385" dirty="0">
                <a:latin typeface="Calibri"/>
                <a:cs typeface="Calibri"/>
              </a:rPr>
              <a:t>turn </a:t>
            </a:r>
            <a:r>
              <a:rPr sz="3700" spc="320" dirty="0">
                <a:latin typeface="Calibri"/>
                <a:cs typeface="Calibri"/>
              </a:rPr>
              <a:t>into </a:t>
            </a:r>
            <a:r>
              <a:rPr sz="3700" spc="415" dirty="0">
                <a:latin typeface="Calibri"/>
                <a:cs typeface="Calibri"/>
              </a:rPr>
              <a:t>a </a:t>
            </a:r>
            <a:r>
              <a:rPr sz="3700" b="1" spc="475" dirty="0">
                <a:latin typeface="Calibri"/>
                <a:cs typeface="Calibri"/>
              </a:rPr>
              <a:t>ﬂex  </a:t>
            </a:r>
            <a:r>
              <a:rPr sz="3700" b="1" spc="380" dirty="0">
                <a:latin typeface="Calibri"/>
                <a:cs typeface="Calibri"/>
              </a:rPr>
              <a:t>container</a:t>
            </a:r>
            <a:r>
              <a:rPr sz="3700" spc="380" dirty="0">
                <a:latin typeface="Calibri"/>
                <a:cs typeface="Calibri"/>
              </a:rPr>
              <a:t>. </a:t>
            </a:r>
            <a:r>
              <a:rPr sz="3700" spc="415" dirty="0">
                <a:latin typeface="Calibri"/>
                <a:cs typeface="Calibri"/>
              </a:rPr>
              <a:t>You </a:t>
            </a:r>
            <a:r>
              <a:rPr sz="3700" spc="500" dirty="0">
                <a:latin typeface="Calibri"/>
                <a:cs typeface="Calibri"/>
              </a:rPr>
              <a:t>can </a:t>
            </a:r>
            <a:r>
              <a:rPr sz="3700" spc="440" dirty="0">
                <a:latin typeface="Calibri"/>
                <a:cs typeface="Calibri"/>
              </a:rPr>
              <a:t>use </a:t>
            </a:r>
            <a:r>
              <a:rPr sz="3700" spc="409" dirty="0">
                <a:latin typeface="Calibri"/>
                <a:cs typeface="Calibri"/>
              </a:rPr>
              <a:t>the </a:t>
            </a:r>
            <a:r>
              <a:rPr sz="3700" spc="355" dirty="0">
                <a:latin typeface="Calibri"/>
                <a:cs typeface="Calibri"/>
              </a:rPr>
              <a:t>class </a:t>
            </a:r>
            <a:r>
              <a:rPr sz="3700" spc="325" dirty="0">
                <a:latin typeface="Calibri"/>
                <a:cs typeface="Calibri"/>
              </a:rPr>
              <a:t>attribute </a:t>
            </a:r>
            <a:r>
              <a:rPr sz="3700" spc="280" dirty="0">
                <a:latin typeface="Calibri"/>
                <a:cs typeface="Calibri"/>
              </a:rPr>
              <a:t>to  </a:t>
            </a:r>
            <a:r>
              <a:rPr sz="3700" spc="325" dirty="0">
                <a:latin typeface="Calibri"/>
                <a:cs typeface="Calibri"/>
              </a:rPr>
              <a:t>identify </a:t>
            </a:r>
            <a:r>
              <a:rPr sz="3700" spc="490" dirty="0">
                <a:latin typeface="Calibri"/>
                <a:cs typeface="Calibri"/>
              </a:rPr>
              <a:t>an </a:t>
            </a:r>
            <a:r>
              <a:rPr sz="3700" spc="450" dirty="0">
                <a:latin typeface="Calibri"/>
                <a:cs typeface="Calibri"/>
              </a:rPr>
              <a:t>element </a:t>
            </a:r>
            <a:r>
              <a:rPr sz="3700" spc="390" dirty="0">
                <a:latin typeface="Calibri"/>
                <a:cs typeface="Calibri"/>
              </a:rPr>
              <a:t>as </a:t>
            </a:r>
            <a:r>
              <a:rPr sz="3700" spc="415" dirty="0">
                <a:latin typeface="Calibri"/>
                <a:cs typeface="Calibri"/>
              </a:rPr>
              <a:t>a </a:t>
            </a:r>
            <a:r>
              <a:rPr sz="3700" b="1" spc="480" dirty="0">
                <a:latin typeface="Calibri"/>
                <a:cs typeface="Calibri"/>
              </a:rPr>
              <a:t>ﬂexbox </a:t>
            </a:r>
            <a:r>
              <a:rPr sz="3700" spc="285" dirty="0">
                <a:latin typeface="Calibri"/>
                <a:cs typeface="Calibri"/>
              </a:rPr>
              <a:t>or </a:t>
            </a:r>
            <a:r>
              <a:rPr sz="3700" spc="325" dirty="0">
                <a:latin typeface="Calibri"/>
                <a:cs typeface="Calibri"/>
              </a:rPr>
              <a:t>just </a:t>
            </a:r>
            <a:r>
              <a:rPr sz="3700" spc="440" dirty="0">
                <a:latin typeface="Calibri"/>
                <a:cs typeface="Calibri"/>
              </a:rPr>
              <a:t>use </a:t>
            </a:r>
            <a:r>
              <a:rPr sz="3700" spc="409" dirty="0">
                <a:latin typeface="Calibri"/>
                <a:cs typeface="Calibri"/>
              </a:rPr>
              <a:t>the  </a:t>
            </a:r>
            <a:r>
              <a:rPr sz="3700" spc="360" dirty="0">
                <a:latin typeface="Calibri"/>
                <a:cs typeface="Calibri"/>
              </a:rPr>
              <a:t>display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i="1" spc="390" dirty="0">
                <a:latin typeface="Calibri"/>
                <a:cs typeface="Calibri"/>
              </a:rPr>
              <a:t>property</a:t>
            </a:r>
            <a:r>
              <a:rPr sz="3700" i="1" spc="135" dirty="0">
                <a:latin typeface="Calibri"/>
                <a:cs typeface="Calibri"/>
              </a:rPr>
              <a:t> </a:t>
            </a:r>
            <a:r>
              <a:rPr sz="3700" spc="470" dirty="0">
                <a:latin typeface="Calibri"/>
                <a:cs typeface="Calibri"/>
              </a:rPr>
              <a:t>on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25" dirty="0">
                <a:latin typeface="Calibri"/>
                <a:cs typeface="Calibri"/>
              </a:rPr>
              <a:t>any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50" dirty="0">
                <a:latin typeface="Calibri"/>
                <a:cs typeface="Calibri"/>
              </a:rPr>
              <a:t>of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50" dirty="0">
                <a:latin typeface="Calibri"/>
                <a:cs typeface="Calibri"/>
              </a:rPr>
              <a:t>them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with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9" dirty="0">
                <a:latin typeface="Calibri"/>
                <a:cs typeface="Calibri"/>
              </a:rPr>
              <a:t>the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i="1" spc="390" dirty="0">
                <a:latin typeface="Calibri"/>
                <a:cs typeface="Calibri"/>
              </a:rPr>
              <a:t>property  </a:t>
            </a:r>
            <a:r>
              <a:rPr sz="3700" i="1" spc="415" dirty="0">
                <a:latin typeface="Calibri"/>
                <a:cs typeface="Calibri"/>
              </a:rPr>
              <a:t>values</a:t>
            </a:r>
            <a:r>
              <a:rPr sz="3700" i="1" spc="130" dirty="0">
                <a:latin typeface="Calibri"/>
                <a:cs typeface="Calibri"/>
              </a:rPr>
              <a:t> </a:t>
            </a:r>
            <a:r>
              <a:rPr sz="3700" spc="340" dirty="0">
                <a:latin typeface="Calibri"/>
                <a:cs typeface="Calibri"/>
              </a:rPr>
              <a:t>set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50" dirty="0">
                <a:latin typeface="Calibri"/>
                <a:cs typeface="Calibri"/>
              </a:rPr>
              <a:t>accordingly.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415" dirty="0">
                <a:latin typeface="Calibri"/>
                <a:cs typeface="Calibri"/>
              </a:rPr>
              <a:t>Make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29" dirty="0">
                <a:latin typeface="Calibri"/>
                <a:cs typeface="Calibri"/>
              </a:rPr>
              <a:t>2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50" dirty="0">
                <a:latin typeface="Calibri"/>
                <a:cs typeface="Calibri"/>
              </a:rPr>
              <a:t>of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550" dirty="0">
                <a:latin typeface="Calibri"/>
                <a:cs typeface="Calibri"/>
              </a:rPr>
              <a:t>them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i="1" spc="280" dirty="0">
                <a:latin typeface="Calibri"/>
                <a:cs typeface="Calibri"/>
              </a:rPr>
              <a:t>inline</a:t>
            </a:r>
            <a:r>
              <a:rPr sz="3700" spc="280" dirty="0">
                <a:latin typeface="Calibri"/>
                <a:cs typeface="Calibri"/>
              </a:rPr>
              <a:t>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700" spc="450" dirty="0">
                <a:latin typeface="Calibri"/>
                <a:cs typeface="Calibri"/>
              </a:rPr>
              <a:t>Ensure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75" dirty="0">
                <a:latin typeface="Calibri"/>
                <a:cs typeface="Calibri"/>
              </a:rPr>
              <a:t>that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5" dirty="0">
                <a:latin typeface="Calibri"/>
                <a:cs typeface="Calibri"/>
              </a:rPr>
              <a:t>have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40" dirty="0">
                <a:latin typeface="Calibri"/>
                <a:cs typeface="Calibri"/>
              </a:rPr>
              <a:t>at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05" dirty="0">
                <a:latin typeface="Calibri"/>
                <a:cs typeface="Calibri"/>
              </a:rPr>
              <a:t>least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15" dirty="0">
                <a:latin typeface="Calibri"/>
                <a:cs typeface="Calibri"/>
              </a:rPr>
              <a:t>3</a:t>
            </a:r>
            <a:r>
              <a:rPr sz="3700" spc="120" dirty="0">
                <a:latin typeface="Calibri"/>
                <a:cs typeface="Calibri"/>
              </a:rPr>
              <a:t> </a:t>
            </a:r>
            <a:r>
              <a:rPr sz="3700" i="1" spc="409" dirty="0">
                <a:latin typeface="Calibri"/>
                <a:cs typeface="Calibri"/>
              </a:rPr>
              <a:t>children</a:t>
            </a:r>
            <a:r>
              <a:rPr sz="3700" i="1" spc="125" dirty="0">
                <a:latin typeface="Calibri"/>
                <a:cs typeface="Calibri"/>
              </a:rPr>
              <a:t> </a:t>
            </a:r>
            <a:r>
              <a:rPr sz="3700" spc="385" dirty="0">
                <a:latin typeface="Calibri"/>
                <a:cs typeface="Calibri"/>
              </a:rPr>
              <a:t>within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55" dirty="0">
                <a:latin typeface="Calibri"/>
                <a:cs typeface="Calibri"/>
              </a:rPr>
              <a:t>each</a:t>
            </a: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700" i="1" spc="455" dirty="0">
                <a:latin typeface="Calibri"/>
                <a:cs typeface="Calibri"/>
              </a:rPr>
              <a:t>parent</a:t>
            </a:r>
            <a:r>
              <a:rPr sz="3700" i="1" spc="130" dirty="0">
                <a:latin typeface="Calibri"/>
                <a:cs typeface="Calibri"/>
              </a:rPr>
              <a:t> </a:t>
            </a:r>
            <a:r>
              <a:rPr sz="3700" spc="280" dirty="0">
                <a:latin typeface="Calibri"/>
                <a:cs typeface="Calibri"/>
              </a:rPr>
              <a:t>-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550" dirty="0">
                <a:latin typeface="Calibri"/>
                <a:cs typeface="Calibri"/>
              </a:rPr>
              <a:t>might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75" dirty="0">
                <a:latin typeface="Calibri"/>
                <a:cs typeface="Calibri"/>
              </a:rPr>
              <a:t>ﬁnd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75" dirty="0">
                <a:latin typeface="Calibri"/>
                <a:cs typeface="Calibri"/>
              </a:rPr>
              <a:t>that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515" dirty="0">
                <a:latin typeface="Calibri"/>
                <a:cs typeface="Calibri"/>
              </a:rPr>
              <a:t>images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9" dirty="0">
                <a:latin typeface="Calibri"/>
                <a:cs typeface="Calibri"/>
              </a:rPr>
              <a:t>work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295" dirty="0">
                <a:latin typeface="Calibri"/>
                <a:cs typeface="Calibri"/>
              </a:rPr>
              <a:t>best.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273050">
              <a:lnSpc>
                <a:spcPct val="100299"/>
              </a:lnSpc>
              <a:spcBef>
                <a:spcPts val="5"/>
              </a:spcBef>
            </a:pPr>
            <a:r>
              <a:rPr sz="3700" spc="285" dirty="0">
                <a:latin typeface="Calibri"/>
                <a:cs typeface="Calibri"/>
              </a:rPr>
              <a:t>Test </a:t>
            </a:r>
            <a:r>
              <a:rPr sz="3700" spc="395" dirty="0">
                <a:latin typeface="Calibri"/>
                <a:cs typeface="Calibri"/>
              </a:rPr>
              <a:t>out </a:t>
            </a:r>
            <a:r>
              <a:rPr sz="3700" spc="465" dirty="0">
                <a:latin typeface="Calibri"/>
                <a:cs typeface="Calibri"/>
              </a:rPr>
              <a:t>assigning </a:t>
            </a:r>
            <a:r>
              <a:rPr sz="3700" spc="450" dirty="0">
                <a:latin typeface="Calibri"/>
                <a:cs typeface="Calibri"/>
              </a:rPr>
              <a:t>each </a:t>
            </a:r>
            <a:r>
              <a:rPr sz="3700" spc="250" dirty="0">
                <a:latin typeface="Calibri"/>
                <a:cs typeface="Calibri"/>
              </a:rPr>
              <a:t>of </a:t>
            </a:r>
            <a:r>
              <a:rPr sz="3700" spc="409" dirty="0">
                <a:latin typeface="Calibri"/>
                <a:cs typeface="Calibri"/>
              </a:rPr>
              <a:t>the </a:t>
            </a:r>
            <a:r>
              <a:rPr sz="3700" spc="300" dirty="0">
                <a:latin typeface="Calibri"/>
                <a:cs typeface="Calibri"/>
              </a:rPr>
              <a:t>different </a:t>
            </a:r>
            <a:r>
              <a:rPr sz="3700" b="1" spc="475" dirty="0">
                <a:latin typeface="Calibri"/>
                <a:cs typeface="Calibri"/>
              </a:rPr>
              <a:t>ﬂex  </a:t>
            </a:r>
            <a:r>
              <a:rPr sz="3700" b="1" spc="370" dirty="0">
                <a:latin typeface="Calibri"/>
                <a:cs typeface="Calibri"/>
              </a:rPr>
              <a:t>directions</a:t>
            </a:r>
            <a:r>
              <a:rPr sz="3700" spc="370" dirty="0">
                <a:latin typeface="Calibri"/>
                <a:cs typeface="Calibri"/>
              </a:rPr>
              <a:t>.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80" dirty="0">
                <a:latin typeface="Calibri"/>
                <a:cs typeface="Calibri"/>
              </a:rPr>
              <a:t>Does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35" dirty="0">
                <a:latin typeface="Calibri"/>
                <a:cs typeface="Calibri"/>
              </a:rPr>
              <a:t>this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55" dirty="0">
                <a:latin typeface="Calibri"/>
                <a:cs typeface="Calibri"/>
              </a:rPr>
              <a:t>save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time?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59" dirty="0">
                <a:latin typeface="Calibri"/>
                <a:cs typeface="Calibri"/>
              </a:rPr>
              <a:t>See</a:t>
            </a:r>
            <a:r>
              <a:rPr sz="3700" spc="135" dirty="0">
                <a:latin typeface="Calibri"/>
                <a:cs typeface="Calibri"/>
              </a:rPr>
              <a:t> if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00" dirty="0">
                <a:latin typeface="Calibri"/>
                <a:cs typeface="Calibri"/>
              </a:rPr>
              <a:t>can  </a:t>
            </a:r>
            <a:r>
              <a:rPr sz="3700" spc="335" dirty="0">
                <a:latin typeface="Calibri"/>
                <a:cs typeface="Calibri"/>
              </a:rPr>
              <a:t>cre</a:t>
            </a:r>
            <a:r>
              <a:rPr sz="3700" spc="335" dirty="0">
                <a:latin typeface="Calibri"/>
                <a:cs typeface="Calibri"/>
                <a:hlinkClick r:id="rId3"/>
              </a:rPr>
              <a:t>at</a:t>
            </a:r>
            <a:r>
              <a:rPr sz="3700" spc="335" dirty="0">
                <a:latin typeface="Calibri"/>
                <a:cs typeface="Calibri"/>
              </a:rPr>
              <a:t>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65" dirty="0">
                <a:latin typeface="Calibri"/>
                <a:cs typeface="Calibri"/>
              </a:rPr>
              <a:t>interesting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45" dirty="0">
                <a:latin typeface="Calibri"/>
                <a:cs typeface="Calibri"/>
              </a:rPr>
              <a:t>shapes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10" dirty="0">
                <a:latin typeface="Calibri"/>
                <a:cs typeface="Calibri"/>
              </a:rPr>
              <a:t>e.g.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15" dirty="0">
                <a:latin typeface="Calibri"/>
                <a:cs typeface="Calibri"/>
              </a:rPr>
              <a:t>a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25" dirty="0">
                <a:latin typeface="Calibri"/>
                <a:cs typeface="Calibri"/>
              </a:rPr>
              <a:t>T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459" dirty="0">
                <a:latin typeface="Calibri"/>
                <a:cs typeface="Calibri"/>
              </a:rPr>
              <a:t>shape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70" dirty="0">
                <a:latin typeface="Calibri"/>
                <a:cs typeface="Calibri"/>
              </a:rPr>
              <a:t>on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60" dirty="0">
                <a:latin typeface="Calibri"/>
                <a:cs typeface="Calibri"/>
              </a:rPr>
              <a:t>its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65" dirty="0">
                <a:latin typeface="Calibri"/>
                <a:cs typeface="Calibri"/>
              </a:rPr>
              <a:t>side.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338518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905" dirty="0">
                <a:solidFill>
                  <a:srgbClr val="000000"/>
                </a:solidFill>
              </a:rPr>
              <a:t>CSS</a:t>
            </a:r>
            <a:r>
              <a:rPr sz="5350" spc="200" dirty="0">
                <a:solidFill>
                  <a:srgbClr val="000000"/>
                </a:solidFill>
              </a:rPr>
              <a:t> </a:t>
            </a:r>
            <a:r>
              <a:rPr sz="5350" spc="540" dirty="0">
                <a:solidFill>
                  <a:srgbClr val="000000"/>
                </a:solidFill>
              </a:rPr>
              <a:t>Grids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2065">
              <a:lnSpc>
                <a:spcPct val="101299"/>
              </a:lnSpc>
              <a:spcBef>
                <a:spcPts val="70"/>
              </a:spcBef>
            </a:pPr>
            <a:r>
              <a:rPr b="1" spc="330" dirty="0">
                <a:latin typeface="Calibri"/>
                <a:cs typeface="Calibri"/>
              </a:rPr>
              <a:t>Grids </a:t>
            </a:r>
            <a:r>
              <a:rPr spc="260" dirty="0"/>
              <a:t>are </a:t>
            </a:r>
            <a:r>
              <a:rPr spc="300" dirty="0"/>
              <a:t>created </a:t>
            </a:r>
            <a:r>
              <a:rPr spc="290" dirty="0"/>
              <a:t>in </a:t>
            </a:r>
            <a:r>
              <a:rPr spc="335" dirty="0"/>
              <a:t>a </a:t>
            </a:r>
            <a:r>
              <a:rPr spc="340" dirty="0"/>
              <a:t>way </a:t>
            </a:r>
            <a:r>
              <a:rPr spc="275" dirty="0"/>
              <a:t>similar </a:t>
            </a:r>
            <a:r>
              <a:rPr spc="229" dirty="0"/>
              <a:t>to  </a:t>
            </a:r>
            <a:r>
              <a:rPr spc="254" dirty="0"/>
              <a:t>ﬂexboxes, </a:t>
            </a:r>
            <a:r>
              <a:rPr spc="375" dirty="0"/>
              <a:t>but </a:t>
            </a:r>
            <a:r>
              <a:rPr spc="260" dirty="0"/>
              <a:t>are </a:t>
            </a:r>
            <a:r>
              <a:rPr spc="409" dirty="0"/>
              <a:t>2D </a:t>
            </a:r>
            <a:r>
              <a:rPr spc="245" dirty="0"/>
              <a:t>instead: </a:t>
            </a:r>
            <a:r>
              <a:rPr spc="310" dirty="0"/>
              <a:t>they </a:t>
            </a:r>
            <a:r>
              <a:rPr spc="360" dirty="0"/>
              <a:t>handle  </a:t>
            </a:r>
            <a:r>
              <a:rPr spc="315" dirty="0"/>
              <a:t>two </a:t>
            </a:r>
            <a:r>
              <a:rPr spc="320" dirty="0"/>
              <a:t>dimensions. </a:t>
            </a:r>
            <a:r>
              <a:rPr spc="285" dirty="0"/>
              <a:t>This </a:t>
            </a:r>
            <a:r>
              <a:rPr spc="425" dirty="0"/>
              <a:t>makes </a:t>
            </a:r>
            <a:r>
              <a:rPr spc="445" dirty="0"/>
              <a:t>them </a:t>
            </a:r>
            <a:r>
              <a:rPr spc="330" dirty="0"/>
              <a:t>the  </a:t>
            </a:r>
            <a:r>
              <a:rPr spc="400" dirty="0"/>
              <a:t>most</a:t>
            </a:r>
            <a:r>
              <a:rPr spc="105" dirty="0"/>
              <a:t> </a:t>
            </a:r>
            <a:r>
              <a:rPr spc="290" dirty="0"/>
              <a:t>powerful</a:t>
            </a:r>
            <a:r>
              <a:rPr spc="105" dirty="0"/>
              <a:t> </a:t>
            </a:r>
            <a:r>
              <a:rPr spc="270" dirty="0"/>
              <a:t>layout</a:t>
            </a:r>
            <a:r>
              <a:rPr spc="105" dirty="0"/>
              <a:t> </a:t>
            </a:r>
            <a:r>
              <a:rPr spc="345" dirty="0"/>
              <a:t>system</a:t>
            </a:r>
            <a:r>
              <a:rPr spc="105" dirty="0"/>
              <a:t> </a:t>
            </a:r>
            <a:r>
              <a:rPr spc="155" dirty="0"/>
              <a:t>(for</a:t>
            </a:r>
            <a:r>
              <a:rPr spc="105" dirty="0"/>
              <a:t> </a:t>
            </a:r>
            <a:r>
              <a:rPr spc="325" dirty="0"/>
              <a:t>now)</a:t>
            </a:r>
            <a:r>
              <a:rPr spc="110" dirty="0"/>
              <a:t> </a:t>
            </a:r>
            <a:r>
              <a:rPr spc="420" dirty="0"/>
              <a:t>and  </a:t>
            </a:r>
            <a:r>
              <a:rPr spc="385" dirty="0"/>
              <a:t>more</a:t>
            </a:r>
            <a:r>
              <a:rPr spc="105" dirty="0"/>
              <a:t> </a:t>
            </a:r>
            <a:r>
              <a:rPr spc="325" dirty="0"/>
              <a:t>convenient</a:t>
            </a:r>
            <a:r>
              <a:rPr spc="105" dirty="0"/>
              <a:t> </a:t>
            </a:r>
            <a:r>
              <a:rPr spc="365" dirty="0"/>
              <a:t>than</a:t>
            </a:r>
            <a:r>
              <a:rPr spc="110" dirty="0"/>
              <a:t> </a:t>
            </a:r>
            <a:r>
              <a:rPr spc="290" dirty="0"/>
              <a:t>others</a:t>
            </a:r>
            <a:r>
              <a:rPr spc="105" dirty="0"/>
              <a:t> </a:t>
            </a:r>
            <a:r>
              <a:rPr spc="254" dirty="0"/>
              <a:t>options.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/>
          </a:p>
          <a:p>
            <a:pPr marL="12700" marR="76200">
              <a:lnSpc>
                <a:spcPct val="101299"/>
              </a:lnSpc>
              <a:spcBef>
                <a:spcPts val="5"/>
              </a:spcBef>
            </a:pPr>
            <a:r>
              <a:rPr spc="195" dirty="0"/>
              <a:t>First,</a:t>
            </a:r>
            <a:r>
              <a:rPr spc="110" dirty="0"/>
              <a:t> </a:t>
            </a:r>
            <a:r>
              <a:rPr spc="390" dirty="0"/>
              <a:t>we</a:t>
            </a:r>
            <a:r>
              <a:rPr spc="110" dirty="0"/>
              <a:t> </a:t>
            </a:r>
            <a:r>
              <a:rPr spc="275" dirty="0"/>
              <a:t>set</a:t>
            </a:r>
            <a:r>
              <a:rPr spc="110" dirty="0"/>
              <a:t> </a:t>
            </a:r>
            <a:r>
              <a:rPr spc="335" dirty="0"/>
              <a:t>a</a:t>
            </a:r>
            <a:r>
              <a:rPr spc="114" dirty="0"/>
              <a:t> </a:t>
            </a:r>
            <a:r>
              <a:rPr spc="305" dirty="0"/>
              <a:t>container</a:t>
            </a:r>
            <a:r>
              <a:rPr spc="110" dirty="0"/>
              <a:t> </a:t>
            </a:r>
            <a:r>
              <a:rPr spc="365" dirty="0"/>
              <a:t>element</a:t>
            </a:r>
            <a:r>
              <a:rPr spc="110" dirty="0"/>
              <a:t> </a:t>
            </a:r>
            <a:r>
              <a:rPr spc="315" dirty="0"/>
              <a:t>as</a:t>
            </a:r>
            <a:r>
              <a:rPr spc="114" dirty="0"/>
              <a:t> </a:t>
            </a:r>
            <a:r>
              <a:rPr spc="335" dirty="0"/>
              <a:t>a</a:t>
            </a:r>
            <a:r>
              <a:rPr spc="110" dirty="0"/>
              <a:t> </a:t>
            </a:r>
            <a:r>
              <a:rPr spc="340" dirty="0"/>
              <a:t>grid  </a:t>
            </a:r>
            <a:r>
              <a:rPr spc="390" dirty="0"/>
              <a:t>using</a:t>
            </a:r>
            <a:r>
              <a:rPr spc="110" dirty="0"/>
              <a:t> </a:t>
            </a:r>
            <a:r>
              <a:rPr spc="330" dirty="0"/>
              <a:t>the</a:t>
            </a:r>
            <a:r>
              <a:rPr spc="114" dirty="0"/>
              <a:t> </a:t>
            </a:r>
            <a:r>
              <a:rPr spc="290" dirty="0"/>
              <a:t>display</a:t>
            </a:r>
            <a:r>
              <a:rPr spc="110" dirty="0"/>
              <a:t> </a:t>
            </a:r>
            <a:r>
              <a:rPr spc="290" dirty="0"/>
              <a:t>property</a:t>
            </a:r>
            <a:r>
              <a:rPr spc="114" dirty="0"/>
              <a:t> </a:t>
            </a:r>
            <a:r>
              <a:rPr spc="315" dirty="0"/>
              <a:t>as</a:t>
            </a:r>
            <a:r>
              <a:rPr spc="114" dirty="0"/>
              <a:t> </a:t>
            </a:r>
            <a:r>
              <a:rPr spc="210" dirty="0"/>
              <a:t>before.</a:t>
            </a:r>
            <a:r>
              <a:rPr spc="110" dirty="0"/>
              <a:t> </a:t>
            </a:r>
            <a:r>
              <a:rPr spc="375" dirty="0"/>
              <a:t>Then  </a:t>
            </a:r>
            <a:r>
              <a:rPr spc="390" dirty="0"/>
              <a:t>we</a:t>
            </a:r>
            <a:r>
              <a:rPr spc="100" dirty="0"/>
              <a:t> </a:t>
            </a:r>
            <a:r>
              <a:rPr spc="409" dirty="0"/>
              <a:t>deﬁne</a:t>
            </a:r>
            <a:r>
              <a:rPr spc="105" dirty="0"/>
              <a:t> </a:t>
            </a:r>
            <a:r>
              <a:rPr spc="330" dirty="0"/>
              <a:t>the</a:t>
            </a:r>
            <a:r>
              <a:rPr spc="105" dirty="0"/>
              <a:t> </a:t>
            </a:r>
            <a:r>
              <a:rPr spc="390" dirty="0"/>
              <a:t>measurements</a:t>
            </a:r>
            <a:r>
              <a:rPr spc="105" dirty="0"/>
              <a:t> </a:t>
            </a:r>
            <a:r>
              <a:rPr spc="180" dirty="0"/>
              <a:t>for</a:t>
            </a:r>
            <a:r>
              <a:rPr spc="100" dirty="0"/>
              <a:t> </a:t>
            </a:r>
            <a:r>
              <a:rPr spc="300" dirty="0"/>
              <a:t>our</a:t>
            </a:r>
            <a:r>
              <a:rPr spc="110" dirty="0"/>
              <a:t> </a:t>
            </a:r>
            <a:r>
              <a:rPr b="1" spc="365" dirty="0">
                <a:latin typeface="Calibri"/>
                <a:cs typeface="Calibri"/>
              </a:rPr>
              <a:t>rows  </a:t>
            </a:r>
            <a:r>
              <a:rPr spc="420" dirty="0"/>
              <a:t>and </a:t>
            </a:r>
            <a:r>
              <a:rPr b="1" spc="365" dirty="0">
                <a:latin typeface="Calibri"/>
                <a:cs typeface="Calibri"/>
              </a:rPr>
              <a:t>columns</a:t>
            </a:r>
            <a:r>
              <a:rPr spc="365" dirty="0"/>
              <a:t>. </a:t>
            </a:r>
            <a:r>
              <a:rPr spc="125" dirty="0"/>
              <a:t>If </a:t>
            </a:r>
            <a:r>
              <a:rPr spc="390" dirty="0"/>
              <a:t>we </a:t>
            </a:r>
            <a:r>
              <a:rPr spc="340" dirty="0"/>
              <a:t>simply </a:t>
            </a:r>
            <a:r>
              <a:rPr spc="350" dirty="0"/>
              <a:t>decide </a:t>
            </a:r>
            <a:r>
              <a:rPr spc="235" dirty="0"/>
              <a:t>values,  </a:t>
            </a:r>
            <a:r>
              <a:rPr spc="330" dirty="0"/>
              <a:t>the</a:t>
            </a:r>
            <a:r>
              <a:rPr spc="110" dirty="0"/>
              <a:t> </a:t>
            </a:r>
            <a:r>
              <a:rPr spc="345" dirty="0"/>
              <a:t>automatic</a:t>
            </a:r>
            <a:r>
              <a:rPr spc="110" dirty="0"/>
              <a:t> </a:t>
            </a:r>
            <a:r>
              <a:rPr spc="265" dirty="0"/>
              <a:t>lines</a:t>
            </a:r>
            <a:r>
              <a:rPr spc="110" dirty="0"/>
              <a:t> </a:t>
            </a:r>
            <a:r>
              <a:rPr spc="440" dirty="0"/>
              <a:t>names</a:t>
            </a:r>
            <a:r>
              <a:rPr spc="110" dirty="0"/>
              <a:t> </a:t>
            </a:r>
            <a:r>
              <a:rPr spc="260" dirty="0"/>
              <a:t>are</a:t>
            </a:r>
            <a:r>
              <a:rPr spc="110" dirty="0"/>
              <a:t> </a:t>
            </a:r>
            <a:r>
              <a:rPr spc="-270" dirty="0"/>
              <a:t>1,</a:t>
            </a:r>
            <a:r>
              <a:rPr spc="110" dirty="0"/>
              <a:t> </a:t>
            </a:r>
            <a:r>
              <a:rPr spc="50" dirty="0"/>
              <a:t>2,</a:t>
            </a:r>
            <a:r>
              <a:rPr spc="110" dirty="0"/>
              <a:t> </a:t>
            </a:r>
            <a:r>
              <a:rPr spc="35" dirty="0"/>
              <a:t>3,</a:t>
            </a:r>
            <a:r>
              <a:rPr spc="110" dirty="0"/>
              <a:t> </a:t>
            </a:r>
            <a:r>
              <a:rPr spc="204" dirty="0"/>
              <a:t>4,</a:t>
            </a:r>
            <a:r>
              <a:rPr spc="110" dirty="0"/>
              <a:t> </a:t>
            </a:r>
            <a:r>
              <a:rPr spc="180" dirty="0"/>
              <a:t>5</a:t>
            </a:r>
            <a:r>
              <a:rPr spc="110" dirty="0"/>
              <a:t> </a:t>
            </a:r>
            <a:r>
              <a:rPr spc="-120" dirty="0"/>
              <a:t>…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/>
          </a:p>
          <a:p>
            <a:pPr marL="12700" marR="5080">
              <a:lnSpc>
                <a:spcPct val="101299"/>
              </a:lnSpc>
            </a:pPr>
            <a:r>
              <a:rPr spc="415" dirty="0"/>
              <a:t>We</a:t>
            </a:r>
            <a:r>
              <a:rPr spc="105" dirty="0"/>
              <a:t> </a:t>
            </a:r>
            <a:r>
              <a:rPr spc="405" dirty="0"/>
              <a:t>can</a:t>
            </a:r>
            <a:r>
              <a:rPr spc="105" dirty="0"/>
              <a:t> </a:t>
            </a:r>
            <a:r>
              <a:rPr spc="345" dirty="0"/>
              <a:t>choose</a:t>
            </a:r>
            <a:r>
              <a:rPr spc="105" dirty="0"/>
              <a:t> </a:t>
            </a:r>
            <a:r>
              <a:rPr spc="440" dirty="0"/>
              <a:t>names</a:t>
            </a:r>
            <a:r>
              <a:rPr spc="105" dirty="0"/>
              <a:t> </a:t>
            </a:r>
            <a:r>
              <a:rPr spc="180" dirty="0"/>
              <a:t>for</a:t>
            </a:r>
            <a:r>
              <a:rPr spc="110" dirty="0"/>
              <a:t> </a:t>
            </a:r>
            <a:r>
              <a:rPr spc="445" dirty="0"/>
              <a:t>them</a:t>
            </a:r>
            <a:r>
              <a:rPr spc="105" dirty="0"/>
              <a:t> </a:t>
            </a:r>
            <a:r>
              <a:rPr spc="360" dirty="0"/>
              <a:t>according  </a:t>
            </a:r>
            <a:r>
              <a:rPr spc="229" dirty="0"/>
              <a:t>to</a:t>
            </a:r>
            <a:r>
              <a:rPr spc="105" dirty="0"/>
              <a:t> </a:t>
            </a:r>
            <a:r>
              <a:rPr spc="335" dirty="0"/>
              <a:t>a</a:t>
            </a:r>
            <a:r>
              <a:rPr spc="105" dirty="0"/>
              <a:t> </a:t>
            </a:r>
            <a:r>
              <a:rPr spc="310" dirty="0"/>
              <a:t>syntax</a:t>
            </a:r>
            <a:r>
              <a:rPr spc="105" dirty="0"/>
              <a:t> </a:t>
            </a:r>
            <a:r>
              <a:rPr spc="-165" dirty="0"/>
              <a:t>:</a:t>
            </a:r>
            <a:r>
              <a:rPr spc="110" dirty="0"/>
              <a:t> </a:t>
            </a:r>
            <a:r>
              <a:rPr spc="300" dirty="0"/>
              <a:t>[linename]</a:t>
            </a:r>
            <a:r>
              <a:rPr spc="105" dirty="0"/>
              <a:t> </a:t>
            </a:r>
            <a:r>
              <a:rPr spc="265" dirty="0"/>
              <a:t>size</a:t>
            </a:r>
            <a:r>
              <a:rPr spc="105" dirty="0"/>
              <a:t> </a:t>
            </a:r>
            <a:r>
              <a:rPr spc="300" dirty="0"/>
              <a:t>[linename]</a:t>
            </a:r>
            <a:r>
              <a:rPr spc="110" dirty="0"/>
              <a:t> </a:t>
            </a:r>
            <a:r>
              <a:rPr spc="265" dirty="0"/>
              <a:t>size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120" dirty="0"/>
              <a:t>...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1687" y="4708332"/>
            <a:ext cx="10691495" cy="4445635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050" dirty="0">
                <a:latin typeface="SimSun"/>
                <a:cs typeface="SimSun"/>
              </a:rPr>
              <a:t>.grid-container</a:t>
            </a:r>
            <a:r>
              <a:rPr sz="3050" spc="-5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{</a:t>
            </a:r>
            <a:endParaRPr sz="3050">
              <a:latin typeface="SimSun"/>
              <a:cs typeface="SimSun"/>
            </a:endParaRPr>
          </a:p>
          <a:p>
            <a:pPr marL="387350">
              <a:lnSpc>
                <a:spcPts val="3654"/>
              </a:lnSpc>
            </a:pPr>
            <a:r>
              <a:rPr sz="3050" dirty="0">
                <a:latin typeface="SimSun"/>
                <a:cs typeface="SimSun"/>
              </a:rPr>
              <a:t>display: grid; </a:t>
            </a:r>
            <a:r>
              <a:rPr sz="3050" dirty="0">
                <a:solidFill>
                  <a:srgbClr val="666666"/>
                </a:solidFill>
                <a:latin typeface="SimSun"/>
                <a:cs typeface="SimSun"/>
              </a:rPr>
              <a:t>/* OR inline-grid;</a:t>
            </a:r>
            <a:r>
              <a:rPr sz="3050" spc="-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3050" dirty="0">
                <a:solidFill>
                  <a:srgbClr val="666666"/>
                </a:solidFill>
                <a:latin typeface="SimSun"/>
                <a:cs typeface="SimSun"/>
              </a:rPr>
              <a:t>*/</a:t>
            </a:r>
            <a:endParaRPr sz="30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SimSun"/>
              <a:cs typeface="SimSun"/>
            </a:endParaRPr>
          </a:p>
          <a:p>
            <a:pPr marL="387350" marR="3321685">
              <a:lnSpc>
                <a:spcPts val="3650"/>
              </a:lnSpc>
            </a:pPr>
            <a:r>
              <a:rPr sz="3050" dirty="0">
                <a:latin typeface="SimSun"/>
                <a:cs typeface="SimSun"/>
              </a:rPr>
              <a:t>grid-template-columns: 25px auto</a:t>
            </a:r>
            <a:r>
              <a:rPr sz="3050" spc="-100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50%  grid-template-rows: auto auto</a:t>
            </a:r>
            <a:r>
              <a:rPr sz="3050" spc="-60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auto</a:t>
            </a:r>
            <a:endParaRPr sz="30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SimSun"/>
              <a:cs typeface="SimSun"/>
            </a:endParaRPr>
          </a:p>
          <a:p>
            <a:pPr marL="387350" marR="222885">
              <a:lnSpc>
                <a:spcPts val="3650"/>
              </a:lnSpc>
            </a:pPr>
            <a:r>
              <a:rPr sz="3050" dirty="0">
                <a:latin typeface="SimSun"/>
                <a:cs typeface="SimSun"/>
              </a:rPr>
              <a:t>grid-template-columns: [c1] 25px [2nd] auto [3] 50%  grid-template-rows: [row1-start] 33% [row1-end]</a:t>
            </a:r>
            <a:r>
              <a:rPr sz="3050" spc="-100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00px</a:t>
            </a:r>
            <a:endParaRPr sz="305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1687" y="2610218"/>
            <a:ext cx="10691495" cy="1847214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050" dirty="0">
                <a:latin typeface="SimSun"/>
                <a:cs typeface="SimSun"/>
              </a:rPr>
              <a:t>&lt;section</a:t>
            </a:r>
            <a:r>
              <a:rPr sz="3050" spc="-5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class="grid-container"&gt;</a:t>
            </a:r>
            <a:endParaRPr sz="3050">
              <a:latin typeface="SimSun"/>
              <a:cs typeface="SimSun"/>
            </a:endParaRPr>
          </a:p>
          <a:p>
            <a:pPr marL="581025">
              <a:lnSpc>
                <a:spcPts val="3650"/>
              </a:lnSpc>
            </a:pPr>
            <a:r>
              <a:rPr sz="3050" dirty="0">
                <a:latin typeface="SimSun"/>
                <a:cs typeface="SimSun"/>
              </a:rPr>
              <a:t>&lt;div</a:t>
            </a:r>
            <a:r>
              <a:rPr sz="3050" spc="-100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class="grid-item"&gt;item1&lt;/div&gt;</a:t>
            </a:r>
            <a:endParaRPr sz="3050">
              <a:latin typeface="SimSun"/>
              <a:cs typeface="SimSun"/>
            </a:endParaRPr>
          </a:p>
          <a:p>
            <a:pPr marL="581025">
              <a:lnSpc>
                <a:spcPts val="3654"/>
              </a:lnSpc>
            </a:pPr>
            <a:r>
              <a:rPr sz="3050" dirty="0">
                <a:latin typeface="SimSun"/>
                <a:cs typeface="SimSun"/>
              </a:rPr>
              <a:t>&lt;div</a:t>
            </a:r>
            <a:r>
              <a:rPr sz="3050" spc="-100" dirty="0">
                <a:latin typeface="SimSun"/>
                <a:cs typeface="SimSun"/>
              </a:rPr>
              <a:t> </a:t>
            </a:r>
            <a:r>
              <a:rPr sz="3050" dirty="0">
                <a:latin typeface="SimSun"/>
                <a:cs typeface="SimSun"/>
              </a:rPr>
              <a:t>class="grid-item"&gt;item2&lt;/div&gt;</a:t>
            </a:r>
            <a:endParaRPr sz="3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94" y="4321565"/>
            <a:ext cx="13435330" cy="2094864"/>
          </a:xfrm>
          <a:prstGeom prst="rect">
            <a:avLst/>
          </a:prstGeom>
          <a:solidFill>
            <a:srgbClr val="FCA702"/>
          </a:solidFill>
        </p:spPr>
        <p:txBody>
          <a:bodyPr vert="horz" wrap="square" lIns="0" tIns="612775" rIns="0" bIns="0" rtlCol="0">
            <a:spAutoFit/>
          </a:bodyPr>
          <a:lstStyle/>
          <a:p>
            <a:pPr marL="431165" algn="ctr">
              <a:lnSpc>
                <a:spcPct val="100000"/>
              </a:lnSpc>
              <a:spcBef>
                <a:spcPts val="4825"/>
              </a:spcBef>
            </a:pPr>
            <a:r>
              <a:rPr sz="5350" spc="675" dirty="0">
                <a:solidFill>
                  <a:srgbClr val="000000"/>
                </a:solidFill>
              </a:rPr>
              <a:t>Break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8430400" y="0"/>
            <a:ext cx="3745904" cy="298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9033" y="10980086"/>
            <a:ext cx="61702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150" spc="130" dirty="0">
                <a:latin typeface="Calibri"/>
                <a:cs typeface="Calibri"/>
              </a:rPr>
              <a:t>Copyright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©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20" dirty="0">
                <a:latin typeface="Calibri"/>
                <a:cs typeface="Calibri"/>
              </a:rPr>
              <a:t>2020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Black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0" dirty="0">
                <a:latin typeface="Calibri"/>
                <a:cs typeface="Calibri"/>
              </a:rPr>
              <a:t>Codher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5" dirty="0">
                <a:latin typeface="Calibri"/>
                <a:cs typeface="Calibri"/>
              </a:rPr>
              <a:t>Bootcamp.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85" dirty="0">
                <a:latin typeface="Calibri"/>
                <a:cs typeface="Calibri"/>
              </a:rPr>
              <a:t>All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Rights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10" dirty="0">
                <a:latin typeface="Calibri"/>
                <a:cs typeface="Calibri"/>
              </a:rPr>
              <a:t>Reserved.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80" dirty="0">
                <a:latin typeface="Calibri"/>
                <a:cs typeface="Calibri"/>
              </a:rPr>
              <a:t>Do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0" dirty="0">
                <a:latin typeface="Calibri"/>
                <a:cs typeface="Calibri"/>
              </a:rPr>
              <a:t>Not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0" dirty="0">
                <a:latin typeface="Calibri"/>
                <a:cs typeface="Calibri"/>
              </a:rPr>
              <a:t>Redistribute.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715" marR="5080" indent="1080135">
              <a:lnSpc>
                <a:spcPct val="100400"/>
              </a:lnSpc>
              <a:spcBef>
                <a:spcPts val="105"/>
              </a:spcBef>
            </a:pPr>
            <a:r>
              <a:rPr spc="710" dirty="0"/>
              <a:t>UNIT </a:t>
            </a:r>
            <a:r>
              <a:rPr spc="509" dirty="0"/>
              <a:t>2  </a:t>
            </a:r>
            <a:r>
              <a:rPr spc="855" dirty="0"/>
              <a:t>HTML </a:t>
            </a:r>
            <a:r>
              <a:rPr spc="160" dirty="0"/>
              <a:t>&amp;</a:t>
            </a:r>
            <a:r>
              <a:rPr spc="-250" dirty="0"/>
              <a:t> </a:t>
            </a:r>
            <a:r>
              <a:rPr spc="1060" dirty="0"/>
              <a:t>CSS</a:t>
            </a:r>
          </a:p>
        </p:txBody>
      </p:sp>
      <p:sp>
        <p:nvSpPr>
          <p:cNvPr id="5" name="object 5"/>
          <p:cNvSpPr/>
          <p:nvPr/>
        </p:nvSpPr>
        <p:spPr>
          <a:xfrm>
            <a:off x="18061455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605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8325" y="2150552"/>
            <a:ext cx="7007451" cy="700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1217485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25" dirty="0">
                <a:solidFill>
                  <a:srgbClr val="000000"/>
                </a:solidFill>
              </a:rPr>
              <a:t>Task </a:t>
            </a:r>
            <a:r>
              <a:rPr sz="5350" spc="114" dirty="0">
                <a:solidFill>
                  <a:srgbClr val="000000"/>
                </a:solidFill>
              </a:rPr>
              <a:t>3: </a:t>
            </a:r>
            <a:r>
              <a:rPr sz="5350" spc="745" dirty="0">
                <a:solidFill>
                  <a:srgbClr val="000000"/>
                </a:solidFill>
              </a:rPr>
              <a:t>Upgrading </a:t>
            </a:r>
            <a:r>
              <a:rPr sz="5350" spc="470" dirty="0">
                <a:solidFill>
                  <a:srgbClr val="000000"/>
                </a:solidFill>
              </a:rPr>
              <a:t>via </a:t>
            </a:r>
            <a:r>
              <a:rPr sz="5350" spc="630" dirty="0">
                <a:solidFill>
                  <a:srgbClr val="000000"/>
                </a:solidFill>
              </a:rPr>
              <a:t>grids</a:t>
            </a:r>
            <a:r>
              <a:rPr sz="5350" spc="-765" dirty="0">
                <a:solidFill>
                  <a:srgbClr val="000000"/>
                </a:solidFill>
              </a:rPr>
              <a:t> </a:t>
            </a:r>
            <a:r>
              <a:rPr sz="5350" spc="385" dirty="0">
                <a:solidFill>
                  <a:srgbClr val="000000"/>
                </a:solidFill>
              </a:rPr>
              <a:t>for </a:t>
            </a:r>
            <a:r>
              <a:rPr sz="5350" spc="905" dirty="0">
                <a:solidFill>
                  <a:srgbClr val="000000"/>
                </a:solidFill>
              </a:rPr>
              <a:t>CSS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729" y="2633870"/>
            <a:ext cx="12859385" cy="511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155">
              <a:lnSpc>
                <a:spcPct val="100299"/>
              </a:lnSpc>
              <a:spcBef>
                <a:spcPts val="95"/>
              </a:spcBef>
            </a:pPr>
            <a:r>
              <a:rPr sz="3700" spc="520" dirty="0">
                <a:latin typeface="Calibri"/>
                <a:cs typeface="Calibri"/>
              </a:rPr>
              <a:t>Show </a:t>
            </a:r>
            <a:r>
              <a:rPr sz="3700" spc="465" dirty="0">
                <a:latin typeface="Calibri"/>
                <a:cs typeface="Calibri"/>
              </a:rPr>
              <a:t>what </a:t>
            </a:r>
            <a:r>
              <a:rPr sz="3700" spc="270" dirty="0">
                <a:latin typeface="Calibri"/>
                <a:cs typeface="Calibri"/>
              </a:rPr>
              <a:t>you’re </a:t>
            </a:r>
            <a:r>
              <a:rPr sz="3700" spc="445" dirty="0">
                <a:latin typeface="Calibri"/>
                <a:cs typeface="Calibri"/>
              </a:rPr>
              <a:t>working </a:t>
            </a:r>
            <a:r>
              <a:rPr sz="3700" spc="470" dirty="0">
                <a:latin typeface="Calibri"/>
                <a:cs typeface="Calibri"/>
              </a:rPr>
              <a:t>on </a:t>
            </a:r>
            <a:r>
              <a:rPr sz="3700" spc="280" dirty="0">
                <a:latin typeface="Calibri"/>
                <a:cs typeface="Calibri"/>
              </a:rPr>
              <a:t>to </a:t>
            </a:r>
            <a:r>
              <a:rPr sz="3700" spc="409" dirty="0">
                <a:latin typeface="Calibri"/>
                <a:cs typeface="Calibri"/>
              </a:rPr>
              <a:t>the people </a:t>
            </a:r>
            <a:r>
              <a:rPr sz="3700" spc="355" dirty="0">
                <a:latin typeface="Calibri"/>
                <a:cs typeface="Calibri"/>
              </a:rPr>
              <a:t>in </a:t>
            </a:r>
            <a:r>
              <a:rPr sz="3700" spc="350" dirty="0">
                <a:latin typeface="Calibri"/>
                <a:cs typeface="Calibri"/>
              </a:rPr>
              <a:t>your  </a:t>
            </a:r>
            <a:r>
              <a:rPr sz="3700" spc="490" dirty="0">
                <a:latin typeface="Calibri"/>
                <a:cs typeface="Calibri"/>
              </a:rPr>
              <a:t>group</a:t>
            </a:r>
            <a:r>
              <a:rPr sz="3700" spc="135" dirty="0">
                <a:latin typeface="Calibri"/>
                <a:cs typeface="Calibri"/>
              </a:rPr>
              <a:t> if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500" dirty="0">
                <a:latin typeface="Calibri"/>
                <a:cs typeface="Calibri"/>
              </a:rPr>
              <a:t>can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515" dirty="0">
                <a:latin typeface="Calibri"/>
                <a:cs typeface="Calibri"/>
              </a:rPr>
              <a:t>and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20" dirty="0">
                <a:latin typeface="Calibri"/>
                <a:cs typeface="Calibri"/>
              </a:rPr>
              <a:t>are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95" dirty="0">
                <a:latin typeface="Calibri"/>
                <a:cs typeface="Calibri"/>
              </a:rPr>
              <a:t>comfortable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490" dirty="0">
                <a:latin typeface="Calibri"/>
                <a:cs typeface="Calibri"/>
              </a:rPr>
              <a:t>doing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175" dirty="0">
                <a:latin typeface="Calibri"/>
                <a:cs typeface="Calibri"/>
              </a:rPr>
              <a:t>so.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70" dirty="0">
                <a:latin typeface="Calibri"/>
                <a:cs typeface="Calibri"/>
              </a:rPr>
              <a:t>Ask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220" dirty="0">
                <a:latin typeface="Calibri"/>
                <a:cs typeface="Calibri"/>
              </a:rPr>
              <a:t>for  </a:t>
            </a:r>
            <a:r>
              <a:rPr sz="3700" spc="315" dirty="0">
                <a:latin typeface="Calibri"/>
                <a:cs typeface="Calibri"/>
              </a:rPr>
              <a:t>their </a:t>
            </a:r>
            <a:r>
              <a:rPr sz="3700" spc="434" dirty="0">
                <a:latin typeface="Calibri"/>
                <a:cs typeface="Calibri"/>
              </a:rPr>
              <a:t>feedback </a:t>
            </a:r>
            <a:r>
              <a:rPr sz="3700" spc="470" dirty="0">
                <a:latin typeface="Calibri"/>
                <a:cs typeface="Calibri"/>
              </a:rPr>
              <a:t>on </a:t>
            </a:r>
            <a:r>
              <a:rPr sz="3700" spc="425" dirty="0">
                <a:latin typeface="Calibri"/>
                <a:cs typeface="Calibri"/>
              </a:rPr>
              <a:t>where </a:t>
            </a:r>
            <a:r>
              <a:rPr sz="3700" spc="204" dirty="0">
                <a:latin typeface="Calibri"/>
                <a:cs typeface="Calibri"/>
              </a:rPr>
              <a:t>it </a:t>
            </a:r>
            <a:r>
              <a:rPr sz="3700" spc="425" dirty="0">
                <a:latin typeface="Calibri"/>
                <a:cs typeface="Calibri"/>
              </a:rPr>
              <a:t>could </a:t>
            </a:r>
            <a:r>
              <a:rPr sz="3700" spc="484" dirty="0">
                <a:latin typeface="Calibri"/>
                <a:cs typeface="Calibri"/>
              </a:rPr>
              <a:t>be </a:t>
            </a:r>
            <a:r>
              <a:rPr sz="3700" spc="355" dirty="0">
                <a:latin typeface="Calibri"/>
                <a:cs typeface="Calibri"/>
              </a:rPr>
              <a:t>useful </a:t>
            </a:r>
            <a:r>
              <a:rPr sz="3700" spc="220" dirty="0">
                <a:latin typeface="Calibri"/>
                <a:cs typeface="Calibri"/>
              </a:rPr>
              <a:t>for </a:t>
            </a:r>
            <a:r>
              <a:rPr sz="3700" spc="400" dirty="0">
                <a:latin typeface="Calibri"/>
                <a:cs typeface="Calibri"/>
              </a:rPr>
              <a:t>you </a:t>
            </a:r>
            <a:r>
              <a:rPr sz="3700" spc="280" dirty="0">
                <a:latin typeface="Calibri"/>
                <a:cs typeface="Calibri"/>
              </a:rPr>
              <a:t>to  </a:t>
            </a:r>
            <a:r>
              <a:rPr sz="3700" spc="459" dirty="0">
                <a:latin typeface="Calibri"/>
                <a:cs typeface="Calibri"/>
              </a:rPr>
              <a:t>put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40" dirty="0">
                <a:latin typeface="Calibri"/>
                <a:cs typeface="Calibri"/>
              </a:rPr>
              <a:t>use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00" dirty="0">
                <a:latin typeface="Calibri"/>
                <a:cs typeface="Calibri"/>
              </a:rPr>
              <a:t>(a)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b="1" spc="290" dirty="0">
                <a:latin typeface="Calibri"/>
                <a:cs typeface="Calibri"/>
              </a:rPr>
              <a:t>grid</a:t>
            </a:r>
            <a:r>
              <a:rPr sz="3700" spc="290" dirty="0">
                <a:latin typeface="Calibri"/>
                <a:cs typeface="Calibri"/>
              </a:rPr>
              <a:t>(s),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55" dirty="0">
                <a:latin typeface="Calibri"/>
                <a:cs typeface="Calibri"/>
              </a:rPr>
              <a:t>in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80" dirty="0">
                <a:latin typeface="Calibri"/>
                <a:cs typeface="Calibri"/>
              </a:rPr>
              <a:t>addition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0" dirty="0">
                <a:latin typeface="Calibri"/>
                <a:cs typeface="Calibri"/>
              </a:rPr>
              <a:t>to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75" dirty="0">
                <a:latin typeface="Calibri"/>
                <a:cs typeface="Calibri"/>
              </a:rPr>
              <a:t>ﬂexbox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30" dirty="0">
                <a:latin typeface="Calibri"/>
                <a:cs typeface="Calibri"/>
              </a:rPr>
              <a:t>containers.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</a:pPr>
            <a:r>
              <a:rPr sz="3700" spc="545" dirty="0">
                <a:latin typeface="Calibri"/>
                <a:cs typeface="Calibri"/>
              </a:rPr>
              <a:t>Aim </a:t>
            </a:r>
            <a:r>
              <a:rPr sz="3700" spc="285" dirty="0">
                <a:latin typeface="Calibri"/>
                <a:cs typeface="Calibri"/>
              </a:rPr>
              <a:t>to </a:t>
            </a:r>
            <a:r>
              <a:rPr sz="3700" spc="490" dirty="0">
                <a:latin typeface="Calibri"/>
                <a:cs typeface="Calibri"/>
              </a:rPr>
              <a:t>get </a:t>
            </a:r>
            <a:r>
              <a:rPr sz="3700" spc="350" dirty="0">
                <a:latin typeface="Calibri"/>
                <a:cs typeface="Calibri"/>
              </a:rPr>
              <a:t>your </a:t>
            </a:r>
            <a:r>
              <a:rPr sz="3700" spc="285" dirty="0">
                <a:latin typeface="Calibri"/>
                <a:cs typeface="Calibri"/>
              </a:rPr>
              <a:t>portfolio </a:t>
            </a:r>
            <a:r>
              <a:rPr sz="3700" spc="280" dirty="0">
                <a:latin typeface="Calibri"/>
                <a:cs typeface="Calibri"/>
              </a:rPr>
              <a:t>to </a:t>
            </a:r>
            <a:r>
              <a:rPr sz="3700" spc="340" dirty="0">
                <a:latin typeface="Calibri"/>
                <a:cs typeface="Calibri"/>
              </a:rPr>
              <a:t>at </a:t>
            </a:r>
            <a:r>
              <a:rPr sz="3700" spc="305" dirty="0">
                <a:latin typeface="Calibri"/>
                <a:cs typeface="Calibri"/>
              </a:rPr>
              <a:t>least </a:t>
            </a:r>
            <a:r>
              <a:rPr sz="3700" spc="415" dirty="0">
                <a:latin typeface="Calibri"/>
                <a:cs typeface="Calibri"/>
              </a:rPr>
              <a:t>a </a:t>
            </a:r>
            <a:r>
              <a:rPr sz="3700" spc="450" dirty="0">
                <a:latin typeface="Calibri"/>
                <a:cs typeface="Calibri"/>
              </a:rPr>
              <a:t>semi-ﬁnished  </a:t>
            </a:r>
            <a:r>
              <a:rPr sz="3700" spc="350" dirty="0">
                <a:latin typeface="Calibri"/>
                <a:cs typeface="Calibri"/>
              </a:rPr>
              <a:t>stage,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90" dirty="0">
                <a:latin typeface="Calibri"/>
                <a:cs typeface="Calibri"/>
              </a:rPr>
              <a:t>as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385" dirty="0">
                <a:latin typeface="Calibri"/>
                <a:cs typeface="Calibri"/>
              </a:rPr>
              <a:t>next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445" dirty="0">
                <a:latin typeface="Calibri"/>
                <a:cs typeface="Calibri"/>
              </a:rPr>
              <a:t>time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220" dirty="0">
                <a:latin typeface="Calibri"/>
                <a:cs typeface="Calibri"/>
              </a:rPr>
              <a:t>we’ll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310" dirty="0">
                <a:latin typeface="Calibri"/>
                <a:cs typeface="Calibri"/>
              </a:rPr>
              <a:t>start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34" dirty="0">
                <a:latin typeface="Calibri"/>
                <a:cs typeface="Calibri"/>
              </a:rPr>
              <a:t>building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415" dirty="0">
                <a:latin typeface="Calibri"/>
                <a:cs typeface="Calibri"/>
              </a:rPr>
              <a:t>a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459" dirty="0">
                <a:latin typeface="Calibri"/>
                <a:cs typeface="Calibri"/>
              </a:rPr>
              <a:t>bookshop</a:t>
            </a:r>
            <a:r>
              <a:rPr sz="3700" spc="140" dirty="0">
                <a:latin typeface="Calibri"/>
                <a:cs typeface="Calibri"/>
              </a:rPr>
              <a:t> </a:t>
            </a:r>
            <a:r>
              <a:rPr sz="3700" spc="190" dirty="0">
                <a:latin typeface="Calibri"/>
                <a:cs typeface="Calibri"/>
              </a:rPr>
              <a:t>site.  </a:t>
            </a:r>
            <a:r>
              <a:rPr sz="3700" spc="415" dirty="0">
                <a:latin typeface="Calibri"/>
                <a:cs typeface="Calibri"/>
              </a:rPr>
              <a:t>You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500" dirty="0">
                <a:latin typeface="Calibri"/>
                <a:cs typeface="Calibri"/>
              </a:rPr>
              <a:t>can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85" dirty="0">
                <a:latin typeface="Calibri"/>
                <a:cs typeface="Calibri"/>
              </a:rPr>
              <a:t>take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40" dirty="0">
                <a:latin typeface="Calibri"/>
                <a:cs typeface="Calibri"/>
              </a:rPr>
              <a:t>inspiration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80" dirty="0">
                <a:latin typeface="Calibri"/>
                <a:cs typeface="Calibri"/>
              </a:rPr>
              <a:t>from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9" dirty="0">
                <a:latin typeface="Calibri"/>
                <a:cs typeface="Calibri"/>
              </a:rPr>
              <a:t>the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65" dirty="0">
                <a:latin typeface="Calibri"/>
                <a:cs typeface="Calibri"/>
              </a:rPr>
              <a:t>ideas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85" dirty="0">
                <a:latin typeface="Calibri"/>
                <a:cs typeface="Calibri"/>
              </a:rPr>
              <a:t>I’ll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65" dirty="0">
                <a:latin typeface="Calibri"/>
                <a:cs typeface="Calibri"/>
              </a:rPr>
              <a:t>show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you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85" dirty="0">
                <a:latin typeface="Calibri"/>
                <a:cs typeface="Calibri"/>
              </a:rPr>
              <a:t>or  </a:t>
            </a:r>
            <a:r>
              <a:rPr sz="3700" spc="459" dirty="0">
                <a:latin typeface="Calibri"/>
                <a:cs typeface="Calibri"/>
              </a:rPr>
              <a:t>keep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00" dirty="0">
                <a:latin typeface="Calibri"/>
                <a:cs typeface="Calibri"/>
              </a:rPr>
              <a:t>researching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20" dirty="0">
                <a:latin typeface="Calibri"/>
                <a:cs typeface="Calibri"/>
              </a:rPr>
              <a:t>for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50" dirty="0">
                <a:latin typeface="Calibri"/>
                <a:cs typeface="Calibri"/>
              </a:rPr>
              <a:t>your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495" dirty="0">
                <a:latin typeface="Calibri"/>
                <a:cs typeface="Calibri"/>
              </a:rPr>
              <a:t>own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360" dirty="0">
                <a:latin typeface="Calibri"/>
                <a:cs typeface="Calibri"/>
              </a:rPr>
              <a:t>distinct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295" dirty="0">
                <a:latin typeface="Calibri"/>
                <a:cs typeface="Calibri"/>
              </a:rPr>
              <a:t>style</a:t>
            </a:r>
            <a:r>
              <a:rPr sz="3700" spc="130" dirty="0">
                <a:latin typeface="Calibri"/>
                <a:cs typeface="Calibri"/>
              </a:rPr>
              <a:t> </a:t>
            </a:r>
            <a:r>
              <a:rPr sz="3700" spc="-55" dirty="0">
                <a:latin typeface="Calibri"/>
                <a:cs typeface="Calibri"/>
              </a:rPr>
              <a:t>;)</a:t>
            </a:r>
            <a:r>
              <a:rPr sz="3700" spc="135" dirty="0">
                <a:latin typeface="Calibri"/>
                <a:cs typeface="Calibri"/>
              </a:rPr>
              <a:t> </a:t>
            </a:r>
            <a:r>
              <a:rPr sz="3700" spc="-245" dirty="0">
                <a:latin typeface="Calibri"/>
                <a:cs typeface="Calibri"/>
              </a:rPr>
              <a:t>!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9033" y="10980086"/>
            <a:ext cx="61702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150" spc="130" dirty="0">
                <a:latin typeface="Calibri"/>
                <a:cs typeface="Calibri"/>
              </a:rPr>
              <a:t>Copyright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©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20" dirty="0">
                <a:latin typeface="Calibri"/>
                <a:cs typeface="Calibri"/>
              </a:rPr>
              <a:t>2020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Black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0" dirty="0">
                <a:latin typeface="Calibri"/>
                <a:cs typeface="Calibri"/>
              </a:rPr>
              <a:t>Codher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5" dirty="0">
                <a:latin typeface="Calibri"/>
                <a:cs typeface="Calibri"/>
              </a:rPr>
              <a:t>Bootcamp.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85" dirty="0">
                <a:latin typeface="Calibri"/>
                <a:cs typeface="Calibri"/>
              </a:rPr>
              <a:t>All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Rights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10" dirty="0">
                <a:latin typeface="Calibri"/>
                <a:cs typeface="Calibri"/>
              </a:rPr>
              <a:t>Reserved.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80" dirty="0">
                <a:latin typeface="Calibri"/>
                <a:cs typeface="Calibri"/>
              </a:rPr>
              <a:t>Do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0" dirty="0">
                <a:latin typeface="Calibri"/>
                <a:cs typeface="Calibri"/>
              </a:rPr>
              <a:t>Not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0" dirty="0">
                <a:latin typeface="Calibri"/>
                <a:cs typeface="Calibri"/>
              </a:rPr>
              <a:t>Redistribute.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99901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946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3005" y="9633643"/>
            <a:ext cx="609917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86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5900" b="1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900" b="1" spc="74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7772" y="0"/>
            <a:ext cx="11308557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9033" y="10980086"/>
            <a:ext cx="61702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150" spc="130" dirty="0">
                <a:latin typeface="Calibri"/>
                <a:cs typeface="Calibri"/>
              </a:rPr>
              <a:t>Copyright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©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20" dirty="0">
                <a:latin typeface="Calibri"/>
                <a:cs typeface="Calibri"/>
              </a:rPr>
              <a:t>2020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Black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0" dirty="0">
                <a:latin typeface="Calibri"/>
                <a:cs typeface="Calibri"/>
              </a:rPr>
              <a:t>Codher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5" dirty="0">
                <a:latin typeface="Calibri"/>
                <a:cs typeface="Calibri"/>
              </a:rPr>
              <a:t>Bootcamp.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85" dirty="0">
                <a:latin typeface="Calibri"/>
                <a:cs typeface="Calibri"/>
              </a:rPr>
              <a:t>All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Rights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10" dirty="0">
                <a:latin typeface="Calibri"/>
                <a:cs typeface="Calibri"/>
              </a:rPr>
              <a:t>Reserved.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80" dirty="0">
                <a:latin typeface="Calibri"/>
                <a:cs typeface="Calibri"/>
              </a:rPr>
              <a:t>Do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0" dirty="0">
                <a:latin typeface="Calibri"/>
                <a:cs typeface="Calibri"/>
              </a:rPr>
              <a:t>Not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0" dirty="0">
                <a:latin typeface="Calibri"/>
                <a:cs typeface="Calibri"/>
              </a:rPr>
              <a:t>Redistribute.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99901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946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4291" y="9757580"/>
            <a:ext cx="1365885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515" dirty="0"/>
              <a:t>Well</a:t>
            </a:r>
            <a:r>
              <a:rPr sz="4700" spc="260" dirty="0"/>
              <a:t> </a:t>
            </a:r>
            <a:r>
              <a:rPr sz="4700" spc="490" dirty="0"/>
              <a:t>done!</a:t>
            </a:r>
            <a:r>
              <a:rPr sz="4700" spc="260" dirty="0"/>
              <a:t> </a:t>
            </a:r>
            <a:r>
              <a:rPr sz="4700" spc="545" dirty="0"/>
              <a:t>Get</a:t>
            </a:r>
            <a:r>
              <a:rPr sz="4700" spc="260" dirty="0"/>
              <a:t> </a:t>
            </a:r>
            <a:r>
              <a:rPr sz="4700" spc="725" dirty="0"/>
              <a:t>some</a:t>
            </a:r>
            <a:r>
              <a:rPr sz="4700" spc="260" dirty="0"/>
              <a:t> </a:t>
            </a:r>
            <a:r>
              <a:rPr sz="4700" spc="484" dirty="0"/>
              <a:t>rest</a:t>
            </a:r>
            <a:r>
              <a:rPr sz="4700" spc="260" dirty="0"/>
              <a:t> </a:t>
            </a:r>
            <a:r>
              <a:rPr sz="4700" spc="685" dirty="0"/>
              <a:t>and</a:t>
            </a:r>
            <a:r>
              <a:rPr sz="4700" spc="260" dirty="0"/>
              <a:t> </a:t>
            </a:r>
            <a:r>
              <a:rPr sz="4700" spc="605" dirty="0"/>
              <a:t>see</a:t>
            </a:r>
            <a:r>
              <a:rPr sz="4700" spc="260" dirty="0"/>
              <a:t> </a:t>
            </a:r>
            <a:r>
              <a:rPr sz="4700" spc="585" dirty="0"/>
              <a:t>you</a:t>
            </a:r>
            <a:r>
              <a:rPr sz="4700" spc="260" dirty="0"/>
              <a:t> </a:t>
            </a:r>
            <a:r>
              <a:rPr sz="4700" spc="455" dirty="0"/>
              <a:t>soon!</a:t>
            </a:r>
            <a:endParaRPr sz="4700"/>
          </a:p>
        </p:txBody>
      </p:sp>
      <p:sp>
        <p:nvSpPr>
          <p:cNvPr id="7" name="object 7"/>
          <p:cNvSpPr/>
          <p:nvPr/>
        </p:nvSpPr>
        <p:spPr>
          <a:xfrm>
            <a:off x="6548325" y="2150552"/>
            <a:ext cx="7007450" cy="7007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9033" y="10980086"/>
            <a:ext cx="61702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150" spc="130" dirty="0">
                <a:latin typeface="Calibri"/>
                <a:cs typeface="Calibri"/>
              </a:rPr>
              <a:t>Copyright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©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20" dirty="0">
                <a:latin typeface="Calibri"/>
                <a:cs typeface="Calibri"/>
              </a:rPr>
              <a:t>2020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Black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0" dirty="0">
                <a:latin typeface="Calibri"/>
                <a:cs typeface="Calibri"/>
              </a:rPr>
              <a:t>Codher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5" dirty="0">
                <a:latin typeface="Calibri"/>
                <a:cs typeface="Calibri"/>
              </a:rPr>
              <a:t>Bootcamp.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85" dirty="0">
                <a:latin typeface="Calibri"/>
                <a:cs typeface="Calibri"/>
              </a:rPr>
              <a:t>All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45" dirty="0">
                <a:latin typeface="Calibri"/>
                <a:cs typeface="Calibri"/>
              </a:rPr>
              <a:t>Rights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10" dirty="0">
                <a:latin typeface="Calibri"/>
                <a:cs typeface="Calibri"/>
              </a:rPr>
              <a:t>Reserved.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80" dirty="0">
                <a:latin typeface="Calibri"/>
                <a:cs typeface="Calibri"/>
              </a:rPr>
              <a:t>Do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30" dirty="0">
                <a:latin typeface="Calibri"/>
                <a:cs typeface="Calibri"/>
              </a:rPr>
              <a:t>Not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0" dirty="0">
                <a:latin typeface="Calibri"/>
                <a:cs typeface="Calibri"/>
              </a:rPr>
              <a:t>Redistribute.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5"/>
              </a:spcBef>
            </a:pPr>
            <a:r>
              <a:rPr spc="915" dirty="0"/>
              <a:t>SESSION</a:t>
            </a:r>
            <a:r>
              <a:rPr spc="325" dirty="0"/>
              <a:t> </a:t>
            </a:r>
            <a:r>
              <a:rPr spc="520" dirty="0"/>
              <a:t>3</a:t>
            </a:r>
          </a:p>
          <a:p>
            <a:pPr marL="1270" algn="ctr">
              <a:lnSpc>
                <a:spcPct val="100000"/>
              </a:lnSpc>
              <a:spcBef>
                <a:spcPts val="30"/>
              </a:spcBef>
            </a:pPr>
            <a:r>
              <a:rPr spc="610" dirty="0"/>
              <a:t>*Preview</a:t>
            </a:r>
            <a:r>
              <a:rPr spc="265" dirty="0"/>
              <a:t> </a:t>
            </a:r>
            <a:r>
              <a:rPr spc="550" dirty="0"/>
              <a:t>Time*</a:t>
            </a:r>
          </a:p>
        </p:txBody>
      </p:sp>
      <p:sp>
        <p:nvSpPr>
          <p:cNvPr id="5" name="object 5"/>
          <p:cNvSpPr/>
          <p:nvPr/>
        </p:nvSpPr>
        <p:spPr>
          <a:xfrm>
            <a:off x="18061455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605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8325" y="2150552"/>
            <a:ext cx="7007450" cy="7007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843" y="0"/>
            <a:ext cx="1151636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10" dirty="0">
                <a:solidFill>
                  <a:srgbClr val="000000"/>
                </a:solidFill>
              </a:rPr>
              <a:t>Recap: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775" dirty="0">
                <a:solidFill>
                  <a:srgbClr val="000000"/>
                </a:solidFill>
              </a:rPr>
              <a:t>What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745" dirty="0">
                <a:solidFill>
                  <a:srgbClr val="000000"/>
                </a:solidFill>
              </a:rPr>
              <a:t>we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484" dirty="0">
                <a:solidFill>
                  <a:srgbClr val="000000"/>
                </a:solidFill>
              </a:rPr>
              <a:t>learnt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470" dirty="0">
                <a:solidFill>
                  <a:srgbClr val="000000"/>
                </a:solidFill>
              </a:rPr>
              <a:t>last</a:t>
            </a:r>
            <a:r>
              <a:rPr sz="5350" spc="260" dirty="0">
                <a:solidFill>
                  <a:srgbClr val="000000"/>
                </a:solidFill>
              </a:rPr>
              <a:t> </a:t>
            </a:r>
            <a:r>
              <a:rPr sz="5350" spc="740" dirty="0">
                <a:solidFill>
                  <a:srgbClr val="000000"/>
                </a:solidFill>
              </a:rPr>
              <a:t>week</a:t>
            </a:r>
            <a:endParaRPr sz="5350"/>
          </a:p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6090" y="2638058"/>
            <a:ext cx="19258280" cy="60566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22275" indent="-410209">
              <a:lnSpc>
                <a:spcPct val="100000"/>
              </a:lnSpc>
              <a:spcBef>
                <a:spcPts val="630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270" dirty="0">
                <a:latin typeface="Calibri"/>
                <a:cs typeface="Calibri"/>
              </a:rPr>
              <a:t>Tags,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05" dirty="0">
                <a:latin typeface="Calibri"/>
                <a:cs typeface="Calibri"/>
              </a:rPr>
              <a:t>elements,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60" dirty="0">
                <a:latin typeface="Calibri"/>
                <a:cs typeface="Calibri"/>
              </a:rPr>
              <a:t>declarations,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spc="245" dirty="0">
                <a:latin typeface="Calibri"/>
                <a:cs typeface="Calibri"/>
              </a:rPr>
              <a:t>properties,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90" dirty="0">
                <a:latin typeface="Calibri"/>
                <a:cs typeface="Calibri"/>
              </a:rPr>
              <a:t>property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35" dirty="0">
                <a:latin typeface="Calibri"/>
                <a:cs typeface="Calibri"/>
              </a:rPr>
              <a:t>values,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spc="275" dirty="0">
                <a:latin typeface="Calibri"/>
                <a:cs typeface="Calibri"/>
              </a:rPr>
              <a:t>content,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80" dirty="0">
                <a:latin typeface="Calibri"/>
                <a:cs typeface="Calibri"/>
              </a:rPr>
              <a:t>comments,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spc="300" dirty="0">
                <a:latin typeface="Calibri"/>
                <a:cs typeface="Calibri"/>
              </a:rPr>
              <a:t>browser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95" dirty="0">
                <a:latin typeface="Calibri"/>
                <a:cs typeface="Calibri"/>
              </a:rPr>
              <a:t>compatibility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350" dirty="0">
                <a:latin typeface="Calibri"/>
                <a:cs typeface="Calibri"/>
              </a:rPr>
              <a:t>Layout:</a:t>
            </a:r>
            <a:r>
              <a:rPr sz="2850" b="1" spc="350" dirty="0">
                <a:latin typeface="Calibri"/>
                <a:cs typeface="Calibri"/>
              </a:rPr>
              <a:t>&lt;!DOCTYPE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295" dirty="0">
                <a:latin typeface="Calibri"/>
                <a:cs typeface="Calibri"/>
              </a:rPr>
              <a:t>html&gt;</a:t>
            </a:r>
            <a:r>
              <a:rPr sz="2850" spc="295" dirty="0">
                <a:latin typeface="Calibri"/>
                <a:cs typeface="Calibri"/>
              </a:rPr>
              <a:t>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b="1" spc="380" dirty="0">
                <a:latin typeface="Calibri"/>
                <a:cs typeface="Calibri"/>
              </a:rPr>
              <a:t>&lt;html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35" dirty="0">
                <a:latin typeface="Calibri"/>
                <a:cs typeface="Calibri"/>
              </a:rPr>
              <a:t>lang&gt;,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380" dirty="0">
                <a:latin typeface="Calibri"/>
                <a:cs typeface="Calibri"/>
              </a:rPr>
              <a:t>&lt;head&gt;</a:t>
            </a:r>
            <a:r>
              <a:rPr sz="2850" b="1" spc="114" dirty="0">
                <a:latin typeface="Calibri"/>
                <a:cs typeface="Calibri"/>
              </a:rPr>
              <a:t> </a:t>
            </a:r>
            <a:r>
              <a:rPr sz="2850" spc="180" dirty="0">
                <a:latin typeface="Calibri"/>
                <a:cs typeface="Calibri"/>
              </a:rPr>
              <a:t>for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405" dirty="0">
                <a:latin typeface="Calibri"/>
                <a:cs typeface="Calibri"/>
              </a:rPr>
              <a:t>non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65" dirty="0">
                <a:latin typeface="Calibri"/>
                <a:cs typeface="Calibri"/>
              </a:rPr>
              <a:t>visual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175" dirty="0">
                <a:latin typeface="Calibri"/>
                <a:cs typeface="Calibri"/>
              </a:rPr>
              <a:t>e.g.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20" dirty="0">
                <a:latin typeface="Calibri"/>
                <a:cs typeface="Calibri"/>
              </a:rPr>
              <a:t>metadata,</a:t>
            </a:r>
            <a:r>
              <a:rPr sz="2850" spc="175" dirty="0">
                <a:latin typeface="Calibri"/>
                <a:cs typeface="Calibri"/>
              </a:rPr>
              <a:t> </a:t>
            </a:r>
            <a:r>
              <a:rPr sz="2850" b="1" spc="409" dirty="0">
                <a:latin typeface="Calibri"/>
                <a:cs typeface="Calibri"/>
              </a:rPr>
              <a:t>&lt;meta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25" dirty="0">
                <a:latin typeface="Calibri"/>
                <a:cs typeface="Calibri"/>
              </a:rPr>
              <a:t>charset&gt;,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265" dirty="0">
                <a:latin typeface="Calibri"/>
                <a:cs typeface="Calibri"/>
              </a:rPr>
              <a:t>&lt;title&gt;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40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290" dirty="0">
                <a:latin typeface="Calibri"/>
                <a:cs typeface="Calibri"/>
              </a:rPr>
              <a:t>External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490" dirty="0">
                <a:latin typeface="Calibri"/>
                <a:cs typeface="Calibri"/>
              </a:rPr>
              <a:t>CSS</a:t>
            </a:r>
            <a:r>
              <a:rPr sz="2850" spc="170" dirty="0">
                <a:latin typeface="Calibri"/>
                <a:cs typeface="Calibri"/>
              </a:rPr>
              <a:t> </a:t>
            </a:r>
            <a:r>
              <a:rPr sz="2850" b="1" spc="325" dirty="0">
                <a:latin typeface="Calibri"/>
                <a:cs typeface="Calibri"/>
              </a:rPr>
              <a:t>&lt;link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190" dirty="0">
                <a:latin typeface="Calibri"/>
                <a:cs typeface="Calibri"/>
              </a:rPr>
              <a:t>rel&gt;</a:t>
            </a:r>
            <a:r>
              <a:rPr sz="2850" spc="190" dirty="0">
                <a:latin typeface="Calibri"/>
                <a:cs typeface="Calibri"/>
              </a:rPr>
              <a:t>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90" dirty="0">
                <a:latin typeface="Calibri"/>
                <a:cs typeface="Calibri"/>
              </a:rPr>
              <a:t>internal/embedded,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spc="265" dirty="0">
                <a:latin typeface="Calibri"/>
                <a:cs typeface="Calibri"/>
              </a:rPr>
              <a:t>inline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40" dirty="0">
                <a:latin typeface="Calibri"/>
                <a:cs typeface="Calibri"/>
              </a:rPr>
              <a:t>style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180" dirty="0">
                <a:latin typeface="Calibri"/>
                <a:cs typeface="Calibri"/>
              </a:rPr>
              <a:t>+3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50" dirty="0">
                <a:latin typeface="Calibri"/>
                <a:cs typeface="Calibri"/>
              </a:rPr>
              <a:t>simple</a:t>
            </a:r>
            <a:r>
              <a:rPr sz="2850" spc="105" dirty="0">
                <a:latin typeface="Calibri"/>
                <a:cs typeface="Calibri"/>
              </a:rPr>
              <a:t> </a:t>
            </a:r>
            <a:r>
              <a:rPr sz="2850" i="1" spc="245" dirty="0">
                <a:latin typeface="Calibri"/>
                <a:cs typeface="Calibri"/>
              </a:rPr>
              <a:t>selectors</a:t>
            </a:r>
            <a:r>
              <a:rPr sz="2850" spc="245" dirty="0">
                <a:latin typeface="Calibri"/>
                <a:cs typeface="Calibri"/>
              </a:rPr>
              <a:t>: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b="1" spc="335" dirty="0">
                <a:latin typeface="Calibri"/>
                <a:cs typeface="Calibri"/>
              </a:rPr>
              <a:t>element/name;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385" dirty="0">
                <a:latin typeface="Calibri"/>
                <a:cs typeface="Calibri"/>
              </a:rPr>
              <a:t>ID</a:t>
            </a:r>
            <a:r>
              <a:rPr sz="2850" b="1" spc="185" dirty="0">
                <a:latin typeface="Calibri"/>
                <a:cs typeface="Calibri"/>
              </a:rPr>
              <a:t> </a:t>
            </a:r>
            <a:r>
              <a:rPr sz="2850" b="1" spc="90" dirty="0">
                <a:latin typeface="Calibri"/>
                <a:cs typeface="Calibri"/>
              </a:rPr>
              <a:t>&amp;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275" dirty="0">
                <a:latin typeface="Calibri"/>
                <a:cs typeface="Calibri"/>
              </a:rPr>
              <a:t>class</a:t>
            </a:r>
            <a:r>
              <a:rPr sz="2850" spc="275" dirty="0">
                <a:latin typeface="Calibri"/>
                <a:cs typeface="Calibri"/>
              </a:rPr>
              <a:t>;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335" dirty="0">
                <a:latin typeface="Calibri"/>
                <a:cs typeface="Calibri"/>
              </a:rPr>
              <a:t>Responsive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409" dirty="0">
                <a:latin typeface="Calibri"/>
                <a:cs typeface="Calibri"/>
              </a:rPr>
              <a:t>web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80" dirty="0">
                <a:latin typeface="Calibri"/>
                <a:cs typeface="Calibri"/>
              </a:rPr>
              <a:t>design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20" dirty="0">
                <a:latin typeface="Calibri"/>
                <a:cs typeface="Calibri"/>
              </a:rPr>
              <a:t>with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50" dirty="0">
                <a:latin typeface="Calibri"/>
                <a:cs typeface="Calibri"/>
              </a:rPr>
              <a:t>&lt;viewport&gt;,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75" dirty="0">
                <a:latin typeface="Calibri"/>
                <a:cs typeface="Calibri"/>
              </a:rPr>
              <a:t>universal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65" dirty="0">
                <a:latin typeface="Calibri"/>
                <a:cs typeface="Calibri"/>
              </a:rPr>
              <a:t>selector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35" dirty="0">
                <a:latin typeface="Calibri"/>
                <a:cs typeface="Calibri"/>
              </a:rPr>
              <a:t>(and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455" dirty="0">
                <a:latin typeface="Calibri"/>
                <a:cs typeface="Calibri"/>
              </a:rPr>
              <a:t>many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50" dirty="0">
                <a:latin typeface="Calibri"/>
                <a:cs typeface="Calibri"/>
              </a:rPr>
              <a:t>more),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50" dirty="0">
                <a:latin typeface="Calibri"/>
                <a:cs typeface="Calibri"/>
              </a:rPr>
              <a:t>{indentation},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95" dirty="0">
                <a:latin typeface="Calibri"/>
                <a:cs typeface="Calibri"/>
              </a:rPr>
              <a:t>nesting;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40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390" dirty="0">
                <a:latin typeface="Calibri"/>
                <a:cs typeface="Calibri"/>
              </a:rPr>
              <a:t>Semantic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70" dirty="0">
                <a:latin typeface="Calibri"/>
                <a:cs typeface="Calibri"/>
              </a:rPr>
              <a:t>web,</a:t>
            </a:r>
            <a:r>
              <a:rPr sz="2850" spc="105" dirty="0">
                <a:latin typeface="Calibri"/>
                <a:cs typeface="Calibri"/>
              </a:rPr>
              <a:t> </a:t>
            </a:r>
            <a:r>
              <a:rPr sz="2850" b="1" spc="380" dirty="0">
                <a:latin typeface="Calibri"/>
                <a:cs typeface="Calibri"/>
              </a:rPr>
              <a:t>&lt;body&gt;</a:t>
            </a:r>
            <a:r>
              <a:rPr sz="2850" b="1" spc="114" dirty="0">
                <a:latin typeface="Calibri"/>
                <a:cs typeface="Calibri"/>
              </a:rPr>
              <a:t> </a:t>
            </a:r>
            <a:r>
              <a:rPr sz="2850" spc="180" dirty="0">
                <a:latin typeface="Calibri"/>
                <a:cs typeface="Calibri"/>
              </a:rPr>
              <a:t>for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15" dirty="0">
                <a:latin typeface="Calibri"/>
                <a:cs typeface="Calibri"/>
              </a:rPr>
              <a:t>visuals: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b="1" spc="320" dirty="0">
                <a:latin typeface="Calibri"/>
                <a:cs typeface="Calibri"/>
              </a:rPr>
              <a:t>&lt;header&gt;,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260" dirty="0">
                <a:latin typeface="Calibri"/>
                <a:cs typeface="Calibri"/>
              </a:rPr>
              <a:t>&lt;footer&gt;,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00" dirty="0">
                <a:latin typeface="Calibri"/>
                <a:cs typeface="Calibri"/>
              </a:rPr>
              <a:t>&lt;nav&gt;,</a:t>
            </a:r>
            <a:r>
              <a:rPr sz="2850" b="1" spc="180" dirty="0">
                <a:latin typeface="Calibri"/>
                <a:cs typeface="Calibri"/>
              </a:rPr>
              <a:t> </a:t>
            </a:r>
            <a:r>
              <a:rPr sz="2850" b="1" spc="335" dirty="0">
                <a:latin typeface="Calibri"/>
                <a:cs typeface="Calibri"/>
              </a:rPr>
              <a:t>&lt;main&gt;,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50" dirty="0">
                <a:latin typeface="Calibri"/>
                <a:cs typeface="Calibri"/>
              </a:rPr>
              <a:t>&lt;section&gt;</a:t>
            </a:r>
            <a:r>
              <a:rPr sz="2850" b="1" spc="105" dirty="0">
                <a:latin typeface="Calibri"/>
                <a:cs typeface="Calibri"/>
              </a:rPr>
              <a:t> </a:t>
            </a:r>
            <a:r>
              <a:rPr sz="2850" spc="335" dirty="0">
                <a:latin typeface="Calibri"/>
                <a:cs typeface="Calibri"/>
              </a:rPr>
              <a:t>(and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455" dirty="0">
                <a:latin typeface="Calibri"/>
                <a:cs typeface="Calibri"/>
              </a:rPr>
              <a:t>many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25" dirty="0">
                <a:latin typeface="Calibri"/>
                <a:cs typeface="Calibri"/>
              </a:rPr>
              <a:t>more)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300" dirty="0">
                <a:latin typeface="Calibri"/>
                <a:cs typeface="Calibri"/>
              </a:rPr>
              <a:t>Hierarchy</a:t>
            </a:r>
            <a:r>
              <a:rPr sz="2850" spc="100" dirty="0">
                <a:latin typeface="Calibri"/>
                <a:cs typeface="Calibri"/>
              </a:rPr>
              <a:t> </a:t>
            </a:r>
            <a:r>
              <a:rPr sz="2850" b="1" spc="425" dirty="0">
                <a:latin typeface="Calibri"/>
                <a:cs typeface="Calibri"/>
              </a:rPr>
              <a:t>heading</a:t>
            </a:r>
            <a:r>
              <a:rPr sz="2850" b="1" spc="114" dirty="0">
                <a:latin typeface="Calibri"/>
                <a:cs typeface="Calibri"/>
              </a:rPr>
              <a:t> </a:t>
            </a:r>
            <a:r>
              <a:rPr sz="2850" spc="450" dirty="0">
                <a:latin typeface="Calibri"/>
                <a:cs typeface="Calibri"/>
              </a:rPr>
              <a:t>up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and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down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b="1" spc="175" dirty="0">
                <a:latin typeface="Calibri"/>
                <a:cs typeface="Calibri"/>
              </a:rPr>
              <a:t>&lt;h1&gt;</a:t>
            </a:r>
            <a:r>
              <a:rPr sz="2850" b="1" spc="114" dirty="0">
                <a:latin typeface="Calibri"/>
                <a:cs typeface="Calibri"/>
              </a:rPr>
              <a:t> </a:t>
            </a:r>
            <a:r>
              <a:rPr sz="2850" spc="225" dirty="0">
                <a:latin typeface="Calibri"/>
                <a:cs typeface="Calibri"/>
              </a:rPr>
              <a:t>-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b="1" spc="270" dirty="0">
                <a:latin typeface="Calibri"/>
                <a:cs typeface="Calibri"/>
              </a:rPr>
              <a:t>&lt;h6&gt;</a:t>
            </a:r>
            <a:r>
              <a:rPr sz="2850" spc="270" dirty="0">
                <a:latin typeface="Calibri"/>
                <a:cs typeface="Calibri"/>
              </a:rPr>
              <a:t>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b="1" spc="315" dirty="0">
                <a:latin typeface="Calibri"/>
                <a:cs typeface="Calibri"/>
              </a:rPr>
              <a:t>&lt;p&gt;</a:t>
            </a:r>
            <a:r>
              <a:rPr sz="2850" spc="315" dirty="0">
                <a:latin typeface="Calibri"/>
                <a:cs typeface="Calibri"/>
              </a:rPr>
              <a:t>aragraph,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b="1" spc="265" dirty="0">
                <a:latin typeface="Calibri"/>
                <a:cs typeface="Calibri"/>
              </a:rPr>
              <a:t>&lt;br&gt;,</a:t>
            </a:r>
            <a:r>
              <a:rPr sz="2850" b="1" spc="110" dirty="0">
                <a:latin typeface="Calibri"/>
                <a:cs typeface="Calibri"/>
              </a:rPr>
              <a:t> </a:t>
            </a:r>
            <a:r>
              <a:rPr sz="2850" b="1" spc="340" dirty="0">
                <a:latin typeface="Calibri"/>
                <a:cs typeface="Calibri"/>
              </a:rPr>
              <a:t>&lt;a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35" dirty="0">
                <a:solidFill>
                  <a:srgbClr val="666666"/>
                </a:solidFill>
                <a:latin typeface="Calibri"/>
                <a:cs typeface="Calibri"/>
              </a:rPr>
              <a:t>href</a:t>
            </a:r>
            <a:r>
              <a:rPr sz="2850" b="1" spc="335" dirty="0">
                <a:latin typeface="Calibri"/>
                <a:cs typeface="Calibri"/>
              </a:rPr>
              <a:t>&gt;</a:t>
            </a:r>
            <a:r>
              <a:rPr sz="2850" spc="335" dirty="0">
                <a:latin typeface="Calibri"/>
                <a:cs typeface="Calibri"/>
              </a:rPr>
              <a:t>nchor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10" dirty="0">
                <a:latin typeface="Calibri"/>
                <a:cs typeface="Calibri"/>
              </a:rPr>
              <a:t>link,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70" dirty="0">
                <a:latin typeface="Calibri"/>
                <a:cs typeface="Calibri"/>
              </a:rPr>
              <a:t>states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175" dirty="0">
                <a:latin typeface="Calibri"/>
                <a:cs typeface="Calibri"/>
              </a:rPr>
              <a:t>e.g.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80" dirty="0">
                <a:latin typeface="Calibri"/>
                <a:cs typeface="Calibri"/>
              </a:rPr>
              <a:t>pseudo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40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420" dirty="0">
                <a:latin typeface="Calibri"/>
                <a:cs typeface="Calibri"/>
              </a:rPr>
              <a:t>Non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65" dirty="0">
                <a:latin typeface="Calibri"/>
                <a:cs typeface="Calibri"/>
              </a:rPr>
              <a:t>semantic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40" dirty="0">
                <a:latin typeface="Calibri"/>
                <a:cs typeface="Calibri"/>
              </a:rPr>
              <a:t>block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15" dirty="0">
                <a:latin typeface="Calibri"/>
                <a:cs typeface="Calibri"/>
              </a:rPr>
              <a:t>level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05" dirty="0">
                <a:latin typeface="Calibri"/>
                <a:cs typeface="Calibri"/>
              </a:rPr>
              <a:t>containers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175" dirty="0">
                <a:latin typeface="Calibri"/>
                <a:cs typeface="Calibri"/>
              </a:rPr>
              <a:t>e.g.</a:t>
            </a:r>
            <a:r>
              <a:rPr sz="2850" spc="100" dirty="0">
                <a:latin typeface="Calibri"/>
                <a:cs typeface="Calibri"/>
              </a:rPr>
              <a:t> </a:t>
            </a:r>
            <a:r>
              <a:rPr sz="2850" b="1" spc="250" dirty="0">
                <a:latin typeface="Calibri"/>
                <a:cs typeface="Calibri"/>
              </a:rPr>
              <a:t>&lt;div&gt;</a:t>
            </a:r>
            <a:r>
              <a:rPr sz="2850" spc="250" dirty="0">
                <a:latin typeface="Calibri"/>
                <a:cs typeface="Calibri"/>
              </a:rPr>
              <a:t>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and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65" dirty="0">
                <a:latin typeface="Calibri"/>
                <a:cs typeface="Calibri"/>
              </a:rPr>
              <a:t>inline</a:t>
            </a:r>
            <a:r>
              <a:rPr sz="2850" spc="125" dirty="0">
                <a:latin typeface="Calibri"/>
                <a:cs typeface="Calibri"/>
              </a:rPr>
              <a:t> </a:t>
            </a:r>
            <a:r>
              <a:rPr sz="2850" spc="345" dirty="0">
                <a:latin typeface="Calibri"/>
                <a:cs typeface="Calibri"/>
              </a:rPr>
              <a:t>ones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35" dirty="0">
                <a:latin typeface="Calibri"/>
                <a:cs typeface="Calibri"/>
              </a:rPr>
              <a:t>like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b="1" spc="380" dirty="0">
                <a:latin typeface="Calibri"/>
                <a:cs typeface="Calibri"/>
              </a:rPr>
              <a:t>&lt;span&gt;</a:t>
            </a:r>
            <a:r>
              <a:rPr sz="2850" b="1" spc="114" dirty="0">
                <a:latin typeface="Calibri"/>
                <a:cs typeface="Calibri"/>
              </a:rPr>
              <a:t> </a:t>
            </a:r>
            <a:r>
              <a:rPr sz="2850" spc="335" dirty="0">
                <a:latin typeface="Calibri"/>
                <a:cs typeface="Calibri"/>
              </a:rPr>
              <a:t>(and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455" dirty="0">
                <a:latin typeface="Calibri"/>
                <a:cs typeface="Calibri"/>
              </a:rPr>
              <a:t>many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40" dirty="0">
                <a:latin typeface="Calibri"/>
                <a:cs typeface="Calibri"/>
              </a:rPr>
              <a:t>more)shorthand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360" dirty="0">
                <a:latin typeface="Calibri"/>
                <a:cs typeface="Calibri"/>
              </a:rPr>
              <a:t>Formatting</a:t>
            </a:r>
            <a:r>
              <a:rPr sz="2850" spc="105" dirty="0">
                <a:latin typeface="Calibri"/>
                <a:cs typeface="Calibri"/>
              </a:rPr>
              <a:t> </a:t>
            </a:r>
            <a:r>
              <a:rPr sz="2850" b="1" spc="370" dirty="0">
                <a:latin typeface="Calibri"/>
                <a:cs typeface="Calibri"/>
              </a:rPr>
              <a:t>&lt;strong&gt;</a:t>
            </a:r>
            <a:r>
              <a:rPr sz="2850" b="1" spc="110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and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180" dirty="0">
                <a:latin typeface="Calibri"/>
                <a:cs typeface="Calibri"/>
              </a:rPr>
              <a:t>for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i="1" spc="365" dirty="0">
                <a:latin typeface="Calibri"/>
                <a:cs typeface="Calibri"/>
              </a:rPr>
              <a:t>&lt;em&gt;</a:t>
            </a:r>
            <a:r>
              <a:rPr sz="2850" spc="365" dirty="0">
                <a:latin typeface="Calibri"/>
                <a:cs typeface="Calibri"/>
              </a:rPr>
              <a:t>phasis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75" dirty="0">
                <a:latin typeface="Calibri"/>
                <a:cs typeface="Calibri"/>
              </a:rPr>
              <a:t>vs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b="1" spc="360" dirty="0">
                <a:latin typeface="Calibri"/>
                <a:cs typeface="Calibri"/>
              </a:rPr>
              <a:t>&lt;b&gt;</a:t>
            </a:r>
            <a:r>
              <a:rPr sz="2850" b="1" spc="114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and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i="1" spc="220" dirty="0">
                <a:latin typeface="Calibri"/>
                <a:cs typeface="Calibri"/>
              </a:rPr>
              <a:t>&lt;i&gt;</a:t>
            </a:r>
            <a:r>
              <a:rPr sz="2850" i="1" spc="114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and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15" dirty="0">
                <a:latin typeface="Calibri"/>
                <a:cs typeface="Calibri"/>
              </a:rPr>
              <a:t>inserting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b="1" spc="365" dirty="0">
                <a:latin typeface="Calibri"/>
                <a:cs typeface="Calibri"/>
              </a:rPr>
              <a:t>&lt;img&gt;,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05" dirty="0">
                <a:latin typeface="Calibri"/>
                <a:cs typeface="Calibri"/>
              </a:rPr>
              <a:t>&lt;audio&gt;,</a:t>
            </a:r>
            <a:r>
              <a:rPr sz="2850" b="1" spc="175" dirty="0">
                <a:latin typeface="Calibri"/>
                <a:cs typeface="Calibri"/>
              </a:rPr>
              <a:t> </a:t>
            </a:r>
            <a:r>
              <a:rPr sz="2850" b="1" spc="330" dirty="0">
                <a:latin typeface="Calibri"/>
                <a:cs typeface="Calibri"/>
              </a:rPr>
              <a:t>&lt;video&gt;</a:t>
            </a:r>
            <a:r>
              <a:rPr sz="2850" spc="330" dirty="0">
                <a:latin typeface="Calibri"/>
                <a:cs typeface="Calibri"/>
              </a:rPr>
              <a:t>s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40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240" dirty="0">
                <a:latin typeface="Calibri"/>
                <a:cs typeface="Calibri"/>
              </a:rPr>
              <a:t>Security,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29" dirty="0">
                <a:latin typeface="Calibri"/>
                <a:cs typeface="Calibri"/>
              </a:rPr>
              <a:t>accessibility,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65" dirty="0">
                <a:latin typeface="Calibri"/>
                <a:cs typeface="Calibri"/>
              </a:rPr>
              <a:t>testing,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85" dirty="0">
                <a:latin typeface="Calibri"/>
                <a:cs typeface="Calibri"/>
              </a:rPr>
              <a:t>standards,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35" dirty="0">
                <a:latin typeface="Calibri"/>
                <a:cs typeface="Calibri"/>
              </a:rPr>
              <a:t>documentation,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40" dirty="0">
                <a:latin typeface="Calibri"/>
                <a:cs typeface="Calibri"/>
              </a:rPr>
              <a:t>style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10" dirty="0">
                <a:latin typeface="Calibri"/>
                <a:cs typeface="Calibri"/>
              </a:rPr>
              <a:t>guides,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40" dirty="0">
                <a:latin typeface="Calibri"/>
                <a:cs typeface="Calibri"/>
              </a:rPr>
              <a:t>SEO,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210" dirty="0">
                <a:latin typeface="Calibri"/>
                <a:cs typeface="Calibri"/>
              </a:rPr>
              <a:t>c.theory,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80" dirty="0">
                <a:latin typeface="Calibri"/>
                <a:cs typeface="Calibri"/>
              </a:rPr>
              <a:t>design</a:t>
            </a:r>
            <a:r>
              <a:rPr sz="2850" spc="120" dirty="0">
                <a:latin typeface="Calibri"/>
                <a:cs typeface="Calibri"/>
              </a:rPr>
              <a:t> </a:t>
            </a:r>
            <a:r>
              <a:rPr sz="2850" spc="360" dirty="0">
                <a:latin typeface="Calibri"/>
                <a:cs typeface="Calibri"/>
              </a:rPr>
              <a:t>thinking</a:t>
            </a:r>
            <a:endParaRPr sz="2850">
              <a:latin typeface="Calibri"/>
              <a:cs typeface="Calibri"/>
            </a:endParaRPr>
          </a:p>
          <a:p>
            <a:pPr marL="422275" indent="-410209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422275" algn="l"/>
                <a:tab pos="422909" algn="l"/>
              </a:tabLst>
            </a:pPr>
            <a:r>
              <a:rPr sz="2850" spc="345" dirty="0">
                <a:latin typeface="Calibri"/>
                <a:cs typeface="Calibri"/>
              </a:rPr>
              <a:t>GUI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35" dirty="0">
                <a:latin typeface="Calibri"/>
                <a:cs typeface="Calibri"/>
              </a:rPr>
              <a:t>+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75" dirty="0">
                <a:latin typeface="Calibri"/>
                <a:cs typeface="Calibri"/>
              </a:rPr>
              <a:t>CLI,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54" dirty="0">
                <a:latin typeface="Calibri"/>
                <a:cs typeface="Calibri"/>
              </a:rPr>
              <a:t>Git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475" dirty="0">
                <a:latin typeface="Calibri"/>
                <a:cs typeface="Calibri"/>
              </a:rPr>
              <a:t>commands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175" dirty="0">
                <a:latin typeface="Calibri"/>
                <a:cs typeface="Calibri"/>
              </a:rPr>
              <a:t>e.g.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25" dirty="0">
                <a:latin typeface="Calibri"/>
                <a:cs typeface="Calibri"/>
              </a:rPr>
              <a:t>git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165" dirty="0">
                <a:latin typeface="Calibri"/>
                <a:cs typeface="Calibri"/>
              </a:rPr>
              <a:t>init,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25" dirty="0">
                <a:latin typeface="Calibri"/>
                <a:cs typeface="Calibri"/>
              </a:rPr>
              <a:t>git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240" dirty="0">
                <a:latin typeface="Calibri"/>
                <a:cs typeface="Calibri"/>
              </a:rPr>
              <a:t>status,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25" dirty="0">
                <a:latin typeface="Calibri"/>
                <a:cs typeface="Calibri"/>
              </a:rPr>
              <a:t>git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90" dirty="0">
                <a:latin typeface="Calibri"/>
                <a:cs typeface="Calibri"/>
              </a:rPr>
              <a:t>add,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25" dirty="0">
                <a:latin typeface="Calibri"/>
                <a:cs typeface="Calibri"/>
              </a:rPr>
              <a:t>git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60" dirty="0">
                <a:latin typeface="Calibri"/>
                <a:cs typeface="Calibri"/>
              </a:rPr>
              <a:t>commit,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25" dirty="0">
                <a:latin typeface="Calibri"/>
                <a:cs typeface="Calibri"/>
              </a:rPr>
              <a:t>git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75" dirty="0">
                <a:latin typeface="Calibri"/>
                <a:cs typeface="Calibri"/>
              </a:rPr>
              <a:t>remote,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409" dirty="0">
                <a:latin typeface="Calibri"/>
                <a:cs typeface="Calibri"/>
              </a:rPr>
              <a:t>push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29" dirty="0">
                <a:latin typeface="Calibri"/>
                <a:cs typeface="Calibri"/>
              </a:rPr>
              <a:t>to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370" dirty="0">
                <a:latin typeface="Calibri"/>
                <a:cs typeface="Calibri"/>
              </a:rPr>
              <a:t>GitHub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libri"/>
              <a:cs typeface="Calibri"/>
            </a:endParaRPr>
          </a:p>
          <a:p>
            <a:pPr marL="4213860">
              <a:lnSpc>
                <a:spcPct val="100000"/>
              </a:lnSpc>
            </a:pPr>
            <a:r>
              <a:rPr sz="2850" spc="210" dirty="0">
                <a:latin typeface="Calibri"/>
                <a:cs typeface="Calibri"/>
              </a:rPr>
              <a:t>P.S.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95" dirty="0">
                <a:latin typeface="Calibri"/>
                <a:cs typeface="Calibri"/>
              </a:rPr>
              <a:t>Don’t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80" dirty="0">
                <a:latin typeface="Calibri"/>
                <a:cs typeface="Calibri"/>
              </a:rPr>
              <a:t>forget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85" dirty="0">
                <a:latin typeface="Calibri"/>
                <a:cs typeface="Calibri"/>
              </a:rPr>
              <a:t>your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35" dirty="0">
                <a:latin typeface="Calibri"/>
                <a:cs typeface="Calibri"/>
              </a:rPr>
              <a:t>cheat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20" dirty="0">
                <a:latin typeface="Calibri"/>
                <a:cs typeface="Calibri"/>
              </a:rPr>
              <a:t>sheets</a:t>
            </a:r>
            <a:r>
              <a:rPr sz="2850" spc="114" dirty="0">
                <a:latin typeface="Calibri"/>
                <a:cs typeface="Calibri"/>
              </a:rPr>
              <a:t> </a:t>
            </a:r>
            <a:r>
              <a:rPr sz="2850" spc="415" dirty="0">
                <a:latin typeface="Calibri"/>
                <a:cs typeface="Calibri"/>
              </a:rPr>
              <a:t>and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00" dirty="0">
                <a:latin typeface="Calibri"/>
                <a:cs typeface="Calibri"/>
              </a:rPr>
              <a:t>our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20" dirty="0">
                <a:latin typeface="Calibri"/>
                <a:cs typeface="Calibri"/>
              </a:rPr>
              <a:t>best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305" dirty="0">
                <a:latin typeface="Calibri"/>
                <a:cs typeface="Calibri"/>
              </a:rPr>
              <a:t>friend</a:t>
            </a:r>
            <a:r>
              <a:rPr sz="2850" spc="110" dirty="0">
                <a:latin typeface="Calibri"/>
                <a:cs typeface="Calibri"/>
              </a:rPr>
              <a:t> </a:t>
            </a:r>
            <a:r>
              <a:rPr sz="2850" spc="275" dirty="0">
                <a:latin typeface="Calibri"/>
                <a:cs typeface="Calibri"/>
              </a:rPr>
              <a:t>Google!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690" y="0"/>
            <a:ext cx="690372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80" dirty="0">
                <a:solidFill>
                  <a:srgbClr val="000000"/>
                </a:solidFill>
              </a:rPr>
              <a:t>Learning</a:t>
            </a:r>
            <a:r>
              <a:rPr sz="5350" spc="180" dirty="0">
                <a:solidFill>
                  <a:srgbClr val="000000"/>
                </a:solidFill>
              </a:rPr>
              <a:t> </a:t>
            </a:r>
            <a:r>
              <a:rPr sz="5350" spc="555" dirty="0">
                <a:solidFill>
                  <a:srgbClr val="000000"/>
                </a:solidFill>
              </a:rPr>
              <a:t>objectives</a:t>
            </a:r>
            <a:endParaRPr sz="5350"/>
          </a:p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539" y="2670309"/>
            <a:ext cx="8178800" cy="20986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98170" indent="-4775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98170" algn="l"/>
                <a:tab pos="598805" algn="l"/>
              </a:tabLst>
            </a:pPr>
            <a:r>
              <a:rPr sz="3950" spc="445" dirty="0">
                <a:latin typeface="Calibri"/>
                <a:cs typeface="Calibri"/>
              </a:rPr>
              <a:t>Learn </a:t>
            </a:r>
            <a:r>
              <a:rPr sz="3950" spc="490" dirty="0">
                <a:latin typeface="Calibri"/>
                <a:cs typeface="Calibri"/>
              </a:rPr>
              <a:t>advanced </a:t>
            </a:r>
            <a:r>
              <a:rPr sz="3950" spc="650" dirty="0">
                <a:latin typeface="Calibri"/>
                <a:cs typeface="Calibri"/>
              </a:rPr>
              <a:t>CSS</a:t>
            </a:r>
            <a:r>
              <a:rPr sz="3950" spc="-530" dirty="0">
                <a:latin typeface="Calibri"/>
                <a:cs typeface="Calibri"/>
              </a:rPr>
              <a:t> </a:t>
            </a:r>
            <a:r>
              <a:rPr sz="3950" spc="465" dirty="0">
                <a:latin typeface="Calibri"/>
                <a:cs typeface="Calibri"/>
              </a:rPr>
              <a:t>concepts</a:t>
            </a:r>
            <a:endParaRPr sz="3950">
              <a:latin typeface="Calibri"/>
              <a:cs typeface="Calibri"/>
            </a:endParaRPr>
          </a:p>
          <a:p>
            <a:pPr marL="598170" indent="-58610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98170" algn="l"/>
                <a:tab pos="598805" algn="l"/>
              </a:tabLst>
            </a:pPr>
            <a:r>
              <a:rPr sz="3950" spc="445" dirty="0">
                <a:latin typeface="Calibri"/>
                <a:cs typeface="Calibri"/>
              </a:rPr>
              <a:t>Learn</a:t>
            </a:r>
            <a:r>
              <a:rPr sz="3950" spc="125" dirty="0">
                <a:latin typeface="Calibri"/>
                <a:cs typeface="Calibri"/>
              </a:rPr>
              <a:t> </a:t>
            </a:r>
            <a:r>
              <a:rPr sz="3950" spc="530" dirty="0">
                <a:latin typeface="Calibri"/>
                <a:cs typeface="Calibri"/>
              </a:rPr>
              <a:t>how</a:t>
            </a:r>
            <a:r>
              <a:rPr sz="3950" spc="130" dirty="0">
                <a:latin typeface="Calibri"/>
                <a:cs typeface="Calibri"/>
              </a:rPr>
              <a:t> </a:t>
            </a:r>
            <a:r>
              <a:rPr sz="3950" spc="650" dirty="0">
                <a:latin typeface="Calibri"/>
                <a:cs typeface="Calibri"/>
              </a:rPr>
              <a:t>CSS</a:t>
            </a:r>
            <a:r>
              <a:rPr sz="3950" spc="130" dirty="0">
                <a:latin typeface="Calibri"/>
                <a:cs typeface="Calibri"/>
              </a:rPr>
              <a:t> </a:t>
            </a:r>
            <a:r>
              <a:rPr sz="3950" spc="420" dirty="0">
                <a:latin typeface="Calibri"/>
                <a:cs typeface="Calibri"/>
              </a:rPr>
              <a:t>Flexbox</a:t>
            </a:r>
            <a:r>
              <a:rPr sz="3950" spc="130" dirty="0">
                <a:latin typeface="Calibri"/>
                <a:cs typeface="Calibri"/>
              </a:rPr>
              <a:t> </a:t>
            </a:r>
            <a:r>
              <a:rPr sz="3950" spc="415" dirty="0">
                <a:latin typeface="Calibri"/>
                <a:cs typeface="Calibri"/>
              </a:rPr>
              <a:t>works</a:t>
            </a:r>
            <a:endParaRPr sz="3950">
              <a:latin typeface="Calibri"/>
              <a:cs typeface="Calibri"/>
            </a:endParaRPr>
          </a:p>
          <a:p>
            <a:pPr marL="598170" indent="-5791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98170" algn="l"/>
                <a:tab pos="598805" algn="l"/>
              </a:tabLst>
            </a:pPr>
            <a:r>
              <a:rPr sz="3950" spc="445" dirty="0">
                <a:latin typeface="Calibri"/>
                <a:cs typeface="Calibri"/>
              </a:rPr>
              <a:t>Learn</a:t>
            </a:r>
            <a:r>
              <a:rPr sz="3950" spc="135" dirty="0">
                <a:latin typeface="Calibri"/>
                <a:cs typeface="Calibri"/>
              </a:rPr>
              <a:t> </a:t>
            </a:r>
            <a:r>
              <a:rPr sz="3950" spc="530" dirty="0">
                <a:latin typeface="Calibri"/>
                <a:cs typeface="Calibri"/>
              </a:rPr>
              <a:t>how</a:t>
            </a:r>
            <a:r>
              <a:rPr sz="3950" spc="135" dirty="0">
                <a:latin typeface="Calibri"/>
                <a:cs typeface="Calibri"/>
              </a:rPr>
              <a:t> </a:t>
            </a:r>
            <a:r>
              <a:rPr sz="3950" spc="650" dirty="0">
                <a:latin typeface="Calibri"/>
                <a:cs typeface="Calibri"/>
              </a:rPr>
              <a:t>CSS</a:t>
            </a:r>
            <a:r>
              <a:rPr sz="3950" spc="135" dirty="0">
                <a:latin typeface="Calibri"/>
                <a:cs typeface="Calibri"/>
              </a:rPr>
              <a:t> </a:t>
            </a:r>
            <a:r>
              <a:rPr sz="3950" spc="380" dirty="0">
                <a:latin typeface="Calibri"/>
                <a:cs typeface="Calibri"/>
              </a:rPr>
              <a:t>Grids</a:t>
            </a:r>
            <a:r>
              <a:rPr sz="3950" spc="135" dirty="0">
                <a:latin typeface="Calibri"/>
                <a:cs typeface="Calibri"/>
              </a:rPr>
              <a:t> </a:t>
            </a:r>
            <a:r>
              <a:rPr sz="3950" spc="434" dirty="0">
                <a:latin typeface="Calibri"/>
                <a:cs typeface="Calibri"/>
              </a:rPr>
              <a:t>work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580" y="1893230"/>
            <a:ext cx="10848488" cy="7214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83466" y="1893230"/>
            <a:ext cx="7214233" cy="7214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79096" y="0"/>
            <a:ext cx="3745904" cy="2966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2571" y="9459465"/>
            <a:ext cx="147218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405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3950" b="0" spc="1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470" dirty="0">
                <a:solidFill>
                  <a:srgbClr val="000000"/>
                </a:solidFill>
                <a:latin typeface="Calibri"/>
                <a:cs typeface="Calibri"/>
              </a:rPr>
              <a:t>peace</a:t>
            </a:r>
            <a:r>
              <a:rPr sz="3950" b="0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425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3950" b="0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380" dirty="0">
                <a:solidFill>
                  <a:srgbClr val="000000"/>
                </a:solidFill>
                <a:latin typeface="Calibri"/>
                <a:cs typeface="Calibri"/>
              </a:rPr>
              <a:t>ancestral</a:t>
            </a:r>
            <a:r>
              <a:rPr sz="3950" b="0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400" dirty="0">
                <a:solidFill>
                  <a:srgbClr val="000000"/>
                </a:solidFill>
                <a:latin typeface="Calibri"/>
                <a:cs typeface="Calibri"/>
              </a:rPr>
              <a:t>inheritance</a:t>
            </a:r>
            <a:r>
              <a:rPr sz="3950" b="0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3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3950" b="0" spc="1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385" dirty="0">
                <a:solidFill>
                  <a:srgbClr val="000000"/>
                </a:solidFill>
                <a:latin typeface="Calibri"/>
                <a:cs typeface="Calibri"/>
              </a:rPr>
              <a:t>fearing</a:t>
            </a:r>
            <a:r>
              <a:rPr sz="3950" b="0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375" dirty="0">
                <a:solidFill>
                  <a:srgbClr val="000000"/>
                </a:solidFill>
                <a:latin typeface="Calibri"/>
                <a:cs typeface="Calibri"/>
              </a:rPr>
              <a:t>family</a:t>
            </a:r>
            <a:r>
              <a:rPr sz="3950" b="0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b="0" spc="425" dirty="0">
                <a:solidFill>
                  <a:srgbClr val="000000"/>
                </a:solidFill>
                <a:latin typeface="Calibri"/>
                <a:cs typeface="Calibri"/>
              </a:rPr>
              <a:t>feud?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455485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45" dirty="0">
                <a:solidFill>
                  <a:srgbClr val="000000"/>
                </a:solidFill>
              </a:rPr>
              <a:t>Combinators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0904" y="2637639"/>
            <a:ext cx="9886315" cy="77660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61290">
              <a:lnSpc>
                <a:spcPct val="101299"/>
              </a:lnSpc>
              <a:spcBef>
                <a:spcPts val="70"/>
              </a:spcBef>
            </a:pPr>
            <a:r>
              <a:rPr sz="2950" b="1" spc="390" dirty="0">
                <a:latin typeface="Calibri"/>
                <a:cs typeface="Calibri"/>
              </a:rPr>
              <a:t>Combinators</a:t>
            </a:r>
            <a:r>
              <a:rPr sz="2950" b="1" spc="100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are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80" dirty="0">
                <a:latin typeface="Calibri"/>
                <a:cs typeface="Calibri"/>
              </a:rPr>
              <a:t>used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to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select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95" dirty="0">
                <a:latin typeface="Calibri"/>
                <a:cs typeface="Calibri"/>
              </a:rPr>
              <a:t>CSS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90" dirty="0">
                <a:latin typeface="Calibri"/>
                <a:cs typeface="Calibri"/>
              </a:rPr>
              <a:t>we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65" dirty="0">
                <a:latin typeface="Calibri"/>
                <a:cs typeface="Calibri"/>
              </a:rPr>
              <a:t>want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to  </a:t>
            </a:r>
            <a:r>
              <a:rPr sz="2950" spc="350" dirty="0">
                <a:latin typeface="Calibri"/>
                <a:cs typeface="Calibri"/>
              </a:rPr>
              <a:t>change: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10" dirty="0">
                <a:latin typeface="Calibri"/>
                <a:cs typeface="Calibri"/>
              </a:rPr>
              <a:t>they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work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by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u="heavy" spc="4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combining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5" dirty="0">
                <a:latin typeface="Calibri"/>
                <a:cs typeface="Calibri"/>
              </a:rPr>
              <a:t>selectors.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5"/>
              </a:spcBef>
            </a:pPr>
            <a:r>
              <a:rPr sz="2950" spc="350" dirty="0">
                <a:latin typeface="Calibri"/>
                <a:cs typeface="Calibri"/>
              </a:rPr>
              <a:t>The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b="1" spc="420" dirty="0">
                <a:latin typeface="Calibri"/>
                <a:cs typeface="Calibri"/>
              </a:rPr>
              <a:t>descendant</a:t>
            </a:r>
            <a:r>
              <a:rPr sz="2950" b="1" spc="165" dirty="0">
                <a:latin typeface="Calibri"/>
                <a:cs typeface="Calibri"/>
              </a:rPr>
              <a:t> </a:t>
            </a:r>
            <a:r>
              <a:rPr sz="2950" b="1" spc="385" dirty="0">
                <a:latin typeface="Calibri"/>
                <a:cs typeface="Calibri"/>
              </a:rPr>
              <a:t>combinator</a:t>
            </a:r>
            <a:r>
              <a:rPr sz="2950" b="1" spc="165" dirty="0">
                <a:latin typeface="Calibri"/>
                <a:cs typeface="Calibri"/>
              </a:rPr>
              <a:t> </a:t>
            </a:r>
            <a:r>
              <a:rPr sz="2950" b="1" spc="140" dirty="0">
                <a:latin typeface="Calibri"/>
                <a:cs typeface="Calibri"/>
              </a:rPr>
              <a:t>(</a:t>
            </a:r>
            <a:r>
              <a:rPr sz="2950" b="1" spc="160" dirty="0">
                <a:latin typeface="Calibri"/>
                <a:cs typeface="Calibri"/>
              </a:rPr>
              <a:t> </a:t>
            </a:r>
            <a:r>
              <a:rPr sz="2950" b="1" spc="140" dirty="0">
                <a:latin typeface="Calibri"/>
                <a:cs typeface="Calibri"/>
              </a:rPr>
              <a:t>)</a:t>
            </a:r>
            <a:r>
              <a:rPr sz="2950" b="1" spc="160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selector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40" dirty="0">
                <a:latin typeface="Calibri"/>
                <a:cs typeface="Calibri"/>
              </a:rPr>
              <a:t>chooses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190" dirty="0">
                <a:latin typeface="Calibri"/>
                <a:cs typeface="Calibri"/>
              </a:rPr>
              <a:t>all  </a:t>
            </a:r>
            <a:r>
              <a:rPr sz="2950" spc="360" dirty="0">
                <a:latin typeface="Calibri"/>
                <a:cs typeface="Calibri"/>
              </a:rPr>
              <a:t>speciﬁed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65" dirty="0">
                <a:latin typeface="Calibri"/>
                <a:cs typeface="Calibri"/>
              </a:rPr>
              <a:t>descendants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04" dirty="0">
                <a:latin typeface="Calibri"/>
                <a:cs typeface="Calibri"/>
              </a:rPr>
              <a:t>of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95" dirty="0">
                <a:latin typeface="Calibri"/>
                <a:cs typeface="Calibri"/>
              </a:rPr>
              <a:t>an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00" dirty="0">
                <a:latin typeface="Calibri"/>
                <a:cs typeface="Calibri"/>
              </a:rPr>
              <a:t>element: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70" dirty="0">
                <a:latin typeface="Calibri"/>
                <a:cs typeface="Calibri"/>
              </a:rPr>
              <a:t>grandkids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150" dirty="0">
                <a:latin typeface="Calibri"/>
                <a:cs typeface="Calibri"/>
              </a:rPr>
              <a:t>too.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518795">
              <a:lnSpc>
                <a:spcPct val="101299"/>
              </a:lnSpc>
            </a:pPr>
            <a:r>
              <a:rPr sz="2950" spc="350" dirty="0">
                <a:latin typeface="Calibri"/>
                <a:cs typeface="Calibri"/>
              </a:rPr>
              <a:t>The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b="1" spc="355" dirty="0">
                <a:latin typeface="Calibri"/>
                <a:cs typeface="Calibri"/>
              </a:rPr>
              <a:t>child</a:t>
            </a:r>
            <a:r>
              <a:rPr sz="2950" b="1" spc="165" dirty="0">
                <a:latin typeface="Calibri"/>
                <a:cs typeface="Calibri"/>
              </a:rPr>
              <a:t> </a:t>
            </a:r>
            <a:r>
              <a:rPr sz="2950" b="1" spc="385" dirty="0">
                <a:latin typeface="Calibri"/>
                <a:cs typeface="Calibri"/>
              </a:rPr>
              <a:t>combinator</a:t>
            </a:r>
            <a:r>
              <a:rPr sz="2950" b="1" spc="95" dirty="0">
                <a:latin typeface="Calibri"/>
                <a:cs typeface="Calibri"/>
              </a:rPr>
              <a:t> </a:t>
            </a:r>
            <a:r>
              <a:rPr sz="2950" b="1" spc="305" dirty="0">
                <a:latin typeface="Calibri"/>
                <a:cs typeface="Calibri"/>
              </a:rPr>
              <a:t>&gt;</a:t>
            </a:r>
            <a:r>
              <a:rPr sz="2950" b="1" spc="105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selector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40" dirty="0">
                <a:latin typeface="Calibri"/>
                <a:cs typeface="Calibri"/>
              </a:rPr>
              <a:t>chooses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only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  </a:t>
            </a:r>
            <a:r>
              <a:rPr sz="2950" spc="280" dirty="0">
                <a:latin typeface="Calibri"/>
                <a:cs typeface="Calibri"/>
              </a:rPr>
              <a:t>direct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children.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26034">
              <a:lnSpc>
                <a:spcPct val="101299"/>
              </a:lnSpc>
            </a:pPr>
            <a:r>
              <a:rPr sz="2950" spc="295" dirty="0">
                <a:latin typeface="Calibri"/>
                <a:cs typeface="Calibri"/>
              </a:rPr>
              <a:t>There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are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also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b="1" spc="360" dirty="0">
                <a:latin typeface="Calibri"/>
                <a:cs typeface="Calibri"/>
              </a:rPr>
              <a:t>sibling</a:t>
            </a:r>
            <a:r>
              <a:rPr sz="2950" b="1" spc="170" dirty="0">
                <a:latin typeface="Calibri"/>
                <a:cs typeface="Calibri"/>
              </a:rPr>
              <a:t> </a:t>
            </a:r>
            <a:r>
              <a:rPr sz="2950" b="1" spc="385" dirty="0">
                <a:latin typeface="Calibri"/>
                <a:cs typeface="Calibri"/>
              </a:rPr>
              <a:t>combinator</a:t>
            </a:r>
            <a:r>
              <a:rPr sz="2950" b="1" spc="170" dirty="0">
                <a:latin typeface="Calibri"/>
                <a:cs typeface="Calibri"/>
              </a:rPr>
              <a:t> </a:t>
            </a:r>
            <a:r>
              <a:rPr sz="2950" spc="220" dirty="0">
                <a:latin typeface="Calibri"/>
                <a:cs typeface="Calibri"/>
              </a:rPr>
              <a:t>selectors: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general  </a:t>
            </a:r>
            <a:r>
              <a:rPr sz="2950" spc="420" dirty="0">
                <a:latin typeface="Calibri"/>
                <a:cs typeface="Calibri"/>
              </a:rPr>
              <a:t>and </a:t>
            </a:r>
            <a:r>
              <a:rPr sz="2950" spc="330" dirty="0">
                <a:latin typeface="Calibri"/>
                <a:cs typeface="Calibri"/>
              </a:rPr>
              <a:t>adjacent</a:t>
            </a:r>
            <a:r>
              <a:rPr sz="2950" spc="-204" dirty="0">
                <a:latin typeface="Calibri"/>
                <a:cs typeface="Calibri"/>
              </a:rPr>
              <a:t> </a:t>
            </a:r>
            <a:r>
              <a:rPr sz="2950" spc="250" dirty="0">
                <a:latin typeface="Calibri"/>
                <a:cs typeface="Calibri"/>
              </a:rPr>
              <a:t>ones.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204470">
              <a:lnSpc>
                <a:spcPct val="101299"/>
              </a:lnSpc>
              <a:spcBef>
                <a:spcPts val="5"/>
              </a:spcBef>
            </a:pPr>
            <a:r>
              <a:rPr sz="2950" spc="350" dirty="0">
                <a:latin typeface="Calibri"/>
                <a:cs typeface="Calibri"/>
              </a:rPr>
              <a:t>The </a:t>
            </a:r>
            <a:r>
              <a:rPr sz="2950" b="1" spc="380" dirty="0">
                <a:latin typeface="Calibri"/>
                <a:cs typeface="Calibri"/>
              </a:rPr>
              <a:t>general </a:t>
            </a:r>
            <a:r>
              <a:rPr sz="2950" b="1" spc="360" dirty="0">
                <a:latin typeface="Calibri"/>
                <a:cs typeface="Calibri"/>
              </a:rPr>
              <a:t>sibling </a:t>
            </a:r>
            <a:r>
              <a:rPr sz="2950" b="1" spc="385" dirty="0">
                <a:latin typeface="Calibri"/>
                <a:cs typeface="Calibri"/>
              </a:rPr>
              <a:t>combinator </a:t>
            </a:r>
            <a:r>
              <a:rPr sz="2950" b="1" spc="305" dirty="0">
                <a:latin typeface="Calibri"/>
                <a:cs typeface="Calibri"/>
              </a:rPr>
              <a:t>~ </a:t>
            </a:r>
            <a:r>
              <a:rPr sz="2950" spc="285" dirty="0">
                <a:latin typeface="Calibri"/>
                <a:cs typeface="Calibri"/>
              </a:rPr>
              <a:t>selects </a:t>
            </a:r>
            <a:r>
              <a:rPr sz="2950" spc="190" dirty="0">
                <a:latin typeface="Calibri"/>
                <a:cs typeface="Calibri"/>
              </a:rPr>
              <a:t>all  </a:t>
            </a:r>
            <a:r>
              <a:rPr sz="2950" spc="355" dirty="0">
                <a:latin typeface="Calibri"/>
                <a:cs typeface="Calibri"/>
              </a:rPr>
              <a:t>elements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05" dirty="0">
                <a:latin typeface="Calibri"/>
                <a:cs typeface="Calibri"/>
              </a:rPr>
              <a:t>that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are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15" dirty="0">
                <a:latin typeface="Calibri"/>
                <a:cs typeface="Calibri"/>
              </a:rPr>
              <a:t>siblings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04" dirty="0">
                <a:latin typeface="Calibri"/>
                <a:cs typeface="Calibri"/>
              </a:rPr>
              <a:t>of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ﬁrst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60" dirty="0">
                <a:latin typeface="Calibri"/>
                <a:cs typeface="Calibri"/>
              </a:rPr>
              <a:t>one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05" dirty="0">
                <a:latin typeface="Calibri"/>
                <a:cs typeface="Calibri"/>
              </a:rPr>
              <a:t>speciﬁed.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31750">
              <a:lnSpc>
                <a:spcPct val="101299"/>
              </a:lnSpc>
            </a:pPr>
            <a:r>
              <a:rPr sz="2950" spc="350" dirty="0">
                <a:latin typeface="Calibri"/>
                <a:cs typeface="Calibri"/>
              </a:rPr>
              <a:t>The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b="1" spc="375" dirty="0">
                <a:latin typeface="Calibri"/>
                <a:cs typeface="Calibri"/>
              </a:rPr>
              <a:t>adjacent</a:t>
            </a:r>
            <a:r>
              <a:rPr sz="2950" b="1" spc="165" dirty="0">
                <a:latin typeface="Calibri"/>
                <a:cs typeface="Calibri"/>
              </a:rPr>
              <a:t> </a:t>
            </a:r>
            <a:r>
              <a:rPr sz="2950" b="1" spc="360" dirty="0">
                <a:latin typeface="Calibri"/>
                <a:cs typeface="Calibri"/>
              </a:rPr>
              <a:t>sibling</a:t>
            </a:r>
            <a:r>
              <a:rPr sz="2950" b="1" spc="170" dirty="0">
                <a:latin typeface="Calibri"/>
                <a:cs typeface="Calibri"/>
              </a:rPr>
              <a:t> </a:t>
            </a:r>
            <a:r>
              <a:rPr sz="2950" b="1" spc="385" dirty="0">
                <a:latin typeface="Calibri"/>
                <a:cs typeface="Calibri"/>
              </a:rPr>
              <a:t>combinator</a:t>
            </a:r>
            <a:r>
              <a:rPr sz="2950" b="1" spc="165" dirty="0">
                <a:latin typeface="Calibri"/>
                <a:cs typeface="Calibri"/>
              </a:rPr>
              <a:t> </a:t>
            </a:r>
            <a:r>
              <a:rPr sz="2950" b="1" spc="305" dirty="0">
                <a:latin typeface="Calibri"/>
                <a:cs typeface="Calibri"/>
              </a:rPr>
              <a:t>+</a:t>
            </a:r>
            <a:r>
              <a:rPr sz="2950" b="1" spc="170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selects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ones  </a:t>
            </a:r>
            <a:r>
              <a:rPr sz="2950" spc="385" dirty="0">
                <a:latin typeface="Calibri"/>
                <a:cs typeface="Calibri"/>
              </a:rPr>
              <a:t>which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immediately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follow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65" dirty="0">
                <a:latin typeface="Calibri"/>
                <a:cs typeface="Calibri"/>
              </a:rPr>
              <a:t>element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305" dirty="0">
                <a:latin typeface="Calibri"/>
                <a:cs typeface="Calibri"/>
              </a:rPr>
              <a:t>speciﬁed.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56918" y="2575446"/>
            <a:ext cx="8487410" cy="7649845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</a:pPr>
            <a:r>
              <a:rPr sz="2950" spc="5" dirty="0">
                <a:latin typeface="SimSun"/>
                <a:cs typeface="SimSun"/>
              </a:rPr>
              <a:t>section p</a:t>
            </a:r>
            <a:r>
              <a:rPr sz="2950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{</a:t>
            </a:r>
            <a:endParaRPr sz="2950">
              <a:latin typeface="SimSun"/>
              <a:cs typeface="SimSun"/>
            </a:endParaRPr>
          </a:p>
          <a:p>
            <a:pPr marL="1130300">
              <a:lnSpc>
                <a:spcPct val="100000"/>
              </a:lnSpc>
              <a:spcBef>
                <a:spcPts val="45"/>
              </a:spcBef>
            </a:pPr>
            <a:r>
              <a:rPr sz="2950" spc="5" dirty="0">
                <a:latin typeface="SimSun"/>
                <a:cs typeface="SimSun"/>
              </a:rPr>
              <a:t>text-decoration: underline</a:t>
            </a:r>
            <a:r>
              <a:rPr sz="2950" spc="20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overline;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950" spc="5" dirty="0">
                <a:latin typeface="SimSun"/>
                <a:cs typeface="SimSun"/>
              </a:rPr>
              <a:t>}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SimSun"/>
              <a:cs typeface="SimSun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2950" spc="5" dirty="0">
                <a:latin typeface="SimSun"/>
                <a:cs typeface="SimSun"/>
              </a:rPr>
              <a:t>section &gt; p</a:t>
            </a:r>
            <a:r>
              <a:rPr sz="2950" spc="-5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{</a:t>
            </a:r>
            <a:endParaRPr sz="2950">
              <a:latin typeface="SimSun"/>
              <a:cs typeface="SimSun"/>
            </a:endParaRPr>
          </a:p>
          <a:p>
            <a:pPr marL="1130300">
              <a:lnSpc>
                <a:spcPct val="100000"/>
              </a:lnSpc>
              <a:spcBef>
                <a:spcPts val="45"/>
              </a:spcBef>
            </a:pPr>
            <a:r>
              <a:rPr sz="2950" spc="5" dirty="0">
                <a:latin typeface="SimSun"/>
                <a:cs typeface="SimSun"/>
              </a:rPr>
              <a:t>letter-spacing:</a:t>
            </a:r>
            <a:r>
              <a:rPr sz="2950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10px;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950" spc="5" dirty="0">
                <a:latin typeface="SimSun"/>
                <a:cs typeface="SimSun"/>
              </a:rPr>
              <a:t>}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SimSun"/>
              <a:cs typeface="SimSun"/>
            </a:endParaRPr>
          </a:p>
          <a:p>
            <a:pPr marL="187960">
              <a:lnSpc>
                <a:spcPct val="100000"/>
              </a:lnSpc>
            </a:pPr>
            <a:r>
              <a:rPr sz="2950" spc="5" dirty="0">
                <a:latin typeface="SimSun"/>
                <a:cs typeface="SimSun"/>
              </a:rPr>
              <a:t>section ~ p</a:t>
            </a:r>
            <a:r>
              <a:rPr sz="2950" spc="-5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{</a:t>
            </a:r>
            <a:endParaRPr sz="2950">
              <a:latin typeface="SimSun"/>
              <a:cs typeface="SimSun"/>
            </a:endParaRPr>
          </a:p>
          <a:p>
            <a:pPr marL="1130300">
              <a:lnSpc>
                <a:spcPct val="100000"/>
              </a:lnSpc>
              <a:spcBef>
                <a:spcPts val="50"/>
              </a:spcBef>
            </a:pPr>
            <a:r>
              <a:rPr sz="2950" spc="5" dirty="0">
                <a:latin typeface="SimSun"/>
                <a:cs typeface="SimSun"/>
              </a:rPr>
              <a:t>word-spacing:</a:t>
            </a:r>
            <a:r>
              <a:rPr sz="2950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30px;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950" spc="5" dirty="0">
                <a:latin typeface="SimSun"/>
                <a:cs typeface="SimSun"/>
              </a:rPr>
              <a:t>}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SimSun"/>
              <a:cs typeface="SimSun"/>
            </a:endParaRPr>
          </a:p>
          <a:p>
            <a:pPr marL="187960">
              <a:lnSpc>
                <a:spcPct val="100000"/>
              </a:lnSpc>
            </a:pPr>
            <a:r>
              <a:rPr sz="2950" spc="5" dirty="0">
                <a:latin typeface="SimSun"/>
                <a:cs typeface="SimSun"/>
              </a:rPr>
              <a:t>section + p</a:t>
            </a:r>
            <a:r>
              <a:rPr sz="2950" spc="-5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{</a:t>
            </a:r>
            <a:endParaRPr sz="2950">
              <a:latin typeface="SimSun"/>
              <a:cs typeface="SimSun"/>
            </a:endParaRPr>
          </a:p>
          <a:p>
            <a:pPr marL="1130300">
              <a:lnSpc>
                <a:spcPct val="100000"/>
              </a:lnSpc>
              <a:spcBef>
                <a:spcPts val="45"/>
              </a:spcBef>
            </a:pPr>
            <a:r>
              <a:rPr sz="2950" spc="5" dirty="0">
                <a:latin typeface="SimSun"/>
                <a:cs typeface="SimSun"/>
              </a:rPr>
              <a:t>font-variant:</a:t>
            </a:r>
            <a:r>
              <a:rPr sz="2950" dirty="0">
                <a:latin typeface="SimSun"/>
                <a:cs typeface="SimSun"/>
              </a:rPr>
              <a:t> </a:t>
            </a:r>
            <a:r>
              <a:rPr sz="2950" spc="5" dirty="0">
                <a:latin typeface="SimSun"/>
                <a:cs typeface="SimSun"/>
              </a:rPr>
              <a:t>small-caps;</a:t>
            </a:r>
            <a:endParaRPr sz="2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950" spc="5" dirty="0">
                <a:latin typeface="SimSun"/>
                <a:cs typeface="SimSun"/>
              </a:rPr>
              <a:t>}</a:t>
            </a:r>
            <a:endParaRPr sz="29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968629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480" dirty="0">
                <a:solidFill>
                  <a:srgbClr val="000000"/>
                </a:solidFill>
              </a:rPr>
              <a:t>*BONUS* </a:t>
            </a:r>
            <a:r>
              <a:rPr sz="5350" spc="520" dirty="0">
                <a:solidFill>
                  <a:srgbClr val="000000"/>
                </a:solidFill>
              </a:rPr>
              <a:t>Universal</a:t>
            </a:r>
            <a:r>
              <a:rPr sz="5350" spc="40" dirty="0">
                <a:solidFill>
                  <a:srgbClr val="000000"/>
                </a:solidFill>
              </a:rPr>
              <a:t> </a:t>
            </a:r>
            <a:r>
              <a:rPr sz="5350" spc="560" dirty="0">
                <a:solidFill>
                  <a:srgbClr val="000000"/>
                </a:solidFill>
              </a:rPr>
              <a:t>Selector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729" y="2637639"/>
            <a:ext cx="6962140" cy="1388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2950" spc="350" dirty="0">
                <a:latin typeface="Calibri"/>
                <a:cs typeface="Calibri"/>
              </a:rPr>
              <a:t>The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b="1" spc="330" dirty="0">
                <a:latin typeface="Calibri"/>
                <a:cs typeface="Calibri"/>
              </a:rPr>
              <a:t>universal</a:t>
            </a:r>
            <a:r>
              <a:rPr sz="2950" b="1" spc="165" dirty="0">
                <a:latin typeface="Calibri"/>
                <a:cs typeface="Calibri"/>
              </a:rPr>
              <a:t> </a:t>
            </a:r>
            <a:r>
              <a:rPr sz="2950" b="1" spc="335" dirty="0">
                <a:latin typeface="Calibri"/>
                <a:cs typeface="Calibri"/>
              </a:rPr>
              <a:t>selector</a:t>
            </a:r>
            <a:r>
              <a:rPr sz="2950" b="1" spc="100" dirty="0">
                <a:latin typeface="Calibri"/>
                <a:cs typeface="Calibri"/>
              </a:rPr>
              <a:t> </a:t>
            </a:r>
            <a:r>
              <a:rPr sz="2950" spc="285" dirty="0">
                <a:latin typeface="Calibri"/>
                <a:cs typeface="Calibri"/>
              </a:rPr>
              <a:t>selects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190" dirty="0">
                <a:latin typeface="Calibri"/>
                <a:cs typeface="Calibri"/>
              </a:rPr>
              <a:t>all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330" dirty="0">
                <a:latin typeface="Calibri"/>
                <a:cs typeface="Calibri"/>
              </a:rPr>
              <a:t>the  </a:t>
            </a:r>
            <a:r>
              <a:rPr sz="2950" spc="355" dirty="0">
                <a:latin typeface="Calibri"/>
                <a:cs typeface="Calibri"/>
              </a:rPr>
              <a:t>elements </a:t>
            </a:r>
            <a:r>
              <a:rPr sz="2950" spc="380" dirty="0">
                <a:latin typeface="Calibri"/>
                <a:cs typeface="Calibri"/>
              </a:rPr>
              <a:t>on </a:t>
            </a:r>
            <a:r>
              <a:rPr sz="2950" spc="335" dirty="0">
                <a:latin typeface="Calibri"/>
                <a:cs typeface="Calibri"/>
              </a:rPr>
              <a:t>a </a:t>
            </a:r>
            <a:r>
              <a:rPr sz="2950" spc="325" dirty="0">
                <a:latin typeface="Calibri"/>
                <a:cs typeface="Calibri"/>
              </a:rPr>
              <a:t>page. </a:t>
            </a:r>
            <a:r>
              <a:rPr sz="2950" spc="320" dirty="0">
                <a:latin typeface="Calibri"/>
                <a:cs typeface="Calibri"/>
              </a:rPr>
              <a:t>They </a:t>
            </a:r>
            <a:r>
              <a:rPr sz="2950" spc="330" dirty="0">
                <a:latin typeface="Calibri"/>
                <a:cs typeface="Calibri"/>
              </a:rPr>
              <a:t>have the  </a:t>
            </a:r>
            <a:r>
              <a:rPr sz="2950" spc="275" dirty="0">
                <a:latin typeface="Calibri"/>
                <a:cs typeface="Calibri"/>
              </a:rPr>
              <a:t>lowest </a:t>
            </a:r>
            <a:r>
              <a:rPr sz="2950" spc="365" dirty="0">
                <a:latin typeface="Calibri"/>
                <a:cs typeface="Calibri"/>
              </a:rPr>
              <a:t>ranking </a:t>
            </a:r>
            <a:r>
              <a:rPr sz="2950" spc="285" dirty="0">
                <a:latin typeface="Calibri"/>
                <a:cs typeface="Calibri"/>
              </a:rPr>
              <a:t>score</a:t>
            </a:r>
            <a:r>
              <a:rPr sz="2950" spc="-380" dirty="0">
                <a:latin typeface="Calibri"/>
                <a:cs typeface="Calibri"/>
              </a:rPr>
              <a:t> </a:t>
            </a:r>
            <a:r>
              <a:rPr sz="2950" spc="180" dirty="0">
                <a:latin typeface="Calibri"/>
                <a:cs typeface="Calibri"/>
              </a:rPr>
              <a:t>for </a:t>
            </a:r>
            <a:r>
              <a:rPr sz="2950" spc="260" dirty="0">
                <a:latin typeface="Calibri"/>
                <a:cs typeface="Calibri"/>
              </a:rPr>
              <a:t>speciﬁcity.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729" y="4459573"/>
            <a:ext cx="7513320" cy="2299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2950" spc="285" dirty="0">
                <a:latin typeface="Calibri"/>
                <a:cs typeface="Calibri"/>
              </a:rPr>
              <a:t>This </a:t>
            </a:r>
            <a:r>
              <a:rPr sz="2950" spc="430" dirty="0">
                <a:latin typeface="Calibri"/>
                <a:cs typeface="Calibri"/>
              </a:rPr>
              <a:t>means </a:t>
            </a:r>
            <a:r>
              <a:rPr sz="2950" spc="305" dirty="0">
                <a:latin typeface="Calibri"/>
                <a:cs typeface="Calibri"/>
              </a:rPr>
              <a:t>that </a:t>
            </a:r>
            <a:r>
              <a:rPr sz="2950" spc="310" dirty="0">
                <a:latin typeface="Calibri"/>
                <a:cs typeface="Calibri"/>
              </a:rPr>
              <a:t>they </a:t>
            </a:r>
            <a:r>
              <a:rPr sz="2950" spc="215" dirty="0">
                <a:latin typeface="Calibri"/>
                <a:cs typeface="Calibri"/>
              </a:rPr>
              <a:t>will </a:t>
            </a:r>
            <a:r>
              <a:rPr sz="2950" spc="290" dirty="0">
                <a:latin typeface="Calibri"/>
                <a:cs typeface="Calibri"/>
              </a:rPr>
              <a:t>always </a:t>
            </a:r>
            <a:r>
              <a:rPr sz="2950" spc="390" dirty="0">
                <a:latin typeface="Calibri"/>
                <a:cs typeface="Calibri"/>
              </a:rPr>
              <a:t>be  </a:t>
            </a:r>
            <a:r>
              <a:rPr sz="2950" spc="360" dirty="0">
                <a:latin typeface="Calibri"/>
                <a:cs typeface="Calibri"/>
              </a:rPr>
              <a:t>superceded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by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any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90" dirty="0">
                <a:latin typeface="Calibri"/>
                <a:cs typeface="Calibri"/>
              </a:rPr>
              <a:t>other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495" dirty="0">
                <a:latin typeface="Calibri"/>
                <a:cs typeface="Calibri"/>
              </a:rPr>
              <a:t>CSS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70" dirty="0">
                <a:latin typeface="Calibri"/>
                <a:cs typeface="Calibri"/>
              </a:rPr>
              <a:t>rules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25" dirty="0">
                <a:latin typeface="Calibri"/>
                <a:cs typeface="Calibri"/>
              </a:rPr>
              <a:t>you  </a:t>
            </a:r>
            <a:r>
              <a:rPr sz="2950" spc="185" dirty="0">
                <a:latin typeface="Calibri"/>
                <a:cs typeface="Calibri"/>
              </a:rPr>
              <a:t>set. </a:t>
            </a:r>
            <a:r>
              <a:rPr sz="2950" spc="155" dirty="0">
                <a:latin typeface="Calibri"/>
                <a:cs typeface="Calibri"/>
              </a:rPr>
              <a:t>Still, </a:t>
            </a:r>
            <a:r>
              <a:rPr sz="2950" spc="310" dirty="0">
                <a:latin typeface="Calibri"/>
                <a:cs typeface="Calibri"/>
              </a:rPr>
              <a:t>they </a:t>
            </a:r>
            <a:r>
              <a:rPr sz="2950" spc="260" dirty="0">
                <a:latin typeface="Calibri"/>
                <a:cs typeface="Calibri"/>
              </a:rPr>
              <a:t>are </a:t>
            </a:r>
            <a:r>
              <a:rPr sz="2950" spc="335" dirty="0">
                <a:latin typeface="Calibri"/>
                <a:cs typeface="Calibri"/>
              </a:rPr>
              <a:t>a </a:t>
            </a:r>
            <a:r>
              <a:rPr sz="2950" spc="430" dirty="0">
                <a:latin typeface="Calibri"/>
                <a:cs typeface="Calibri"/>
              </a:rPr>
              <a:t>good </a:t>
            </a:r>
            <a:r>
              <a:rPr sz="2950" spc="285" dirty="0">
                <a:latin typeface="Calibri"/>
                <a:cs typeface="Calibri"/>
              </a:rPr>
              <a:t>fallback </a:t>
            </a:r>
            <a:r>
              <a:rPr sz="2950" spc="434" dirty="0">
                <a:latin typeface="Calibri"/>
                <a:cs typeface="Calibri"/>
              </a:rPr>
              <a:t>when  </a:t>
            </a:r>
            <a:r>
              <a:rPr sz="2950" spc="330" dirty="0">
                <a:latin typeface="Calibri"/>
                <a:cs typeface="Calibri"/>
              </a:rPr>
              <a:t>the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00" dirty="0">
                <a:latin typeface="Calibri"/>
                <a:cs typeface="Calibri"/>
              </a:rPr>
              <a:t>browser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80" dirty="0">
                <a:latin typeface="Calibri"/>
                <a:cs typeface="Calibri"/>
              </a:rPr>
              <a:t>default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190" dirty="0">
                <a:latin typeface="Calibri"/>
                <a:cs typeface="Calibri"/>
              </a:rPr>
              <a:t>isn’t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00" dirty="0">
                <a:latin typeface="Calibri"/>
                <a:cs typeface="Calibri"/>
              </a:rPr>
              <a:t>doing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75" dirty="0">
                <a:latin typeface="Calibri"/>
                <a:cs typeface="Calibri"/>
              </a:rPr>
              <a:t>what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90" dirty="0">
                <a:latin typeface="Calibri"/>
                <a:cs typeface="Calibri"/>
              </a:rPr>
              <a:t>we  </a:t>
            </a:r>
            <a:r>
              <a:rPr sz="2950" spc="365" dirty="0">
                <a:latin typeface="Calibri"/>
                <a:cs typeface="Calibri"/>
              </a:rPr>
              <a:t>want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180" dirty="0">
                <a:latin typeface="Calibri"/>
                <a:cs typeface="Calibri"/>
              </a:rPr>
              <a:t>for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75" dirty="0">
                <a:latin typeface="Calibri"/>
                <a:cs typeface="Calibri"/>
              </a:rPr>
              <a:t>instance,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35" dirty="0">
                <a:latin typeface="Calibri"/>
                <a:cs typeface="Calibri"/>
              </a:rPr>
              <a:t>like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05" dirty="0">
                <a:latin typeface="Calibri"/>
                <a:cs typeface="Calibri"/>
              </a:rPr>
              <a:t>how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90" dirty="0">
                <a:latin typeface="Calibri"/>
                <a:cs typeface="Calibri"/>
              </a:rPr>
              <a:t>we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80" dirty="0">
                <a:latin typeface="Calibri"/>
                <a:cs typeface="Calibri"/>
              </a:rPr>
              <a:t>used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80" dirty="0">
                <a:latin typeface="Calibri"/>
                <a:cs typeface="Calibri"/>
              </a:rPr>
              <a:t>it.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1687" y="2575446"/>
            <a:ext cx="10382885" cy="6983095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90"/>
              </a:lnSpc>
            </a:pPr>
            <a:r>
              <a:rPr sz="3850" spc="10" dirty="0">
                <a:latin typeface="SimSun"/>
                <a:cs typeface="SimSun"/>
              </a:rPr>
              <a:t>*</a:t>
            </a:r>
            <a:r>
              <a:rPr sz="3850" spc="5" dirty="0">
                <a:latin typeface="SimSun"/>
                <a:cs typeface="SimSun"/>
              </a:rPr>
              <a:t> </a:t>
            </a:r>
            <a:r>
              <a:rPr sz="3850" spc="10" dirty="0">
                <a:latin typeface="SimSun"/>
                <a:cs typeface="SimSun"/>
              </a:rPr>
              <a:t>{</a:t>
            </a:r>
            <a:endParaRPr sz="3850">
              <a:latin typeface="SimSun"/>
              <a:cs typeface="SimSun"/>
            </a:endParaRPr>
          </a:p>
          <a:p>
            <a:pPr marL="245745">
              <a:lnSpc>
                <a:spcPct val="100000"/>
              </a:lnSpc>
              <a:spcBef>
                <a:spcPts val="15"/>
              </a:spcBef>
            </a:pPr>
            <a:r>
              <a:rPr sz="3850" spc="10" dirty="0">
                <a:latin typeface="SimSun"/>
                <a:cs typeface="SimSun"/>
              </a:rPr>
              <a:t>colour:</a:t>
            </a:r>
            <a:r>
              <a:rPr sz="3850" spc="5" dirty="0">
                <a:latin typeface="SimSun"/>
                <a:cs typeface="SimSun"/>
              </a:rPr>
              <a:t> </a:t>
            </a:r>
            <a:r>
              <a:rPr sz="3850" spc="10" dirty="0">
                <a:latin typeface="SimSun"/>
                <a:cs typeface="SimSun"/>
              </a:rPr>
              <a:t>orange;</a:t>
            </a:r>
            <a:endParaRPr sz="38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850" spc="10" dirty="0">
                <a:latin typeface="SimSun"/>
                <a:cs typeface="SimSun"/>
              </a:rPr>
              <a:t>}</a:t>
            </a:r>
            <a:endParaRPr sz="38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43" y="598758"/>
            <a:ext cx="370586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670" dirty="0">
                <a:solidFill>
                  <a:srgbClr val="000000"/>
                </a:solidFill>
              </a:rPr>
              <a:t>Speciﬁci</a:t>
            </a:r>
            <a:r>
              <a:rPr sz="5350" spc="490" dirty="0">
                <a:solidFill>
                  <a:srgbClr val="000000"/>
                </a:solidFill>
              </a:rPr>
              <a:t>t</a:t>
            </a:r>
            <a:r>
              <a:rPr sz="5350" spc="560" dirty="0">
                <a:solidFill>
                  <a:srgbClr val="000000"/>
                </a:solidFill>
              </a:rPr>
              <a:t>y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683" y="2637639"/>
            <a:ext cx="8937625" cy="2299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2950" spc="310" dirty="0">
                <a:latin typeface="Calibri"/>
                <a:cs typeface="Calibri"/>
              </a:rPr>
              <a:t>At </a:t>
            </a:r>
            <a:r>
              <a:rPr sz="2950" spc="350" dirty="0">
                <a:latin typeface="Calibri"/>
                <a:cs typeface="Calibri"/>
              </a:rPr>
              <a:t>times </a:t>
            </a:r>
            <a:r>
              <a:rPr sz="2950" spc="390" dirty="0">
                <a:latin typeface="Calibri"/>
                <a:cs typeface="Calibri"/>
              </a:rPr>
              <a:t>we </a:t>
            </a:r>
            <a:r>
              <a:rPr sz="2950" spc="445" dirty="0">
                <a:latin typeface="Calibri"/>
                <a:cs typeface="Calibri"/>
              </a:rPr>
              <a:t>might </a:t>
            </a:r>
            <a:r>
              <a:rPr sz="2950" spc="330" dirty="0">
                <a:latin typeface="Calibri"/>
                <a:cs typeface="Calibri"/>
              </a:rPr>
              <a:t>have </a:t>
            </a:r>
            <a:r>
              <a:rPr sz="2950" spc="190" dirty="0">
                <a:latin typeface="Calibri"/>
                <a:cs typeface="Calibri"/>
              </a:rPr>
              <a:t>2 </a:t>
            </a:r>
            <a:r>
              <a:rPr sz="2950" spc="229" dirty="0">
                <a:latin typeface="Calibri"/>
                <a:cs typeface="Calibri"/>
              </a:rPr>
              <a:t>or </a:t>
            </a:r>
            <a:r>
              <a:rPr sz="2950" spc="385" dirty="0">
                <a:latin typeface="Calibri"/>
                <a:cs typeface="Calibri"/>
              </a:rPr>
              <a:t>more </a:t>
            </a:r>
            <a:r>
              <a:rPr sz="2950" spc="495" dirty="0">
                <a:latin typeface="Calibri"/>
                <a:cs typeface="Calibri"/>
              </a:rPr>
              <a:t>CSS </a:t>
            </a:r>
            <a:r>
              <a:rPr sz="2950" spc="270" dirty="0">
                <a:latin typeface="Calibri"/>
                <a:cs typeface="Calibri"/>
              </a:rPr>
              <a:t>rules  </a:t>
            </a:r>
            <a:r>
              <a:rPr sz="2950" spc="385" dirty="0">
                <a:latin typeface="Calibri"/>
                <a:cs typeface="Calibri"/>
              </a:rPr>
              <a:t>which </a:t>
            </a:r>
            <a:r>
              <a:rPr sz="2950" spc="450" dirty="0">
                <a:latin typeface="Calibri"/>
                <a:cs typeface="Calibri"/>
              </a:rPr>
              <a:t>come </a:t>
            </a:r>
            <a:r>
              <a:rPr sz="2950" spc="260" dirty="0">
                <a:latin typeface="Calibri"/>
                <a:cs typeface="Calibri"/>
              </a:rPr>
              <a:t>into conﬂict. </a:t>
            </a:r>
            <a:r>
              <a:rPr sz="2950" spc="300" dirty="0">
                <a:latin typeface="Calibri"/>
                <a:cs typeface="Calibri"/>
              </a:rPr>
              <a:t>Similar </a:t>
            </a:r>
            <a:r>
              <a:rPr sz="2950" spc="229" dirty="0">
                <a:latin typeface="Calibri"/>
                <a:cs typeface="Calibri"/>
              </a:rPr>
              <a:t>to </a:t>
            </a:r>
            <a:r>
              <a:rPr sz="2950" spc="340" dirty="0">
                <a:latin typeface="Calibri"/>
                <a:cs typeface="Calibri"/>
              </a:rPr>
              <a:t>cascading,  </a:t>
            </a:r>
            <a:r>
              <a:rPr sz="2950" spc="295" dirty="0">
                <a:latin typeface="Calibri"/>
                <a:cs typeface="Calibri"/>
              </a:rPr>
              <a:t>browsers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follow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70" dirty="0">
                <a:latin typeface="Calibri"/>
                <a:cs typeface="Calibri"/>
              </a:rPr>
              <a:t>rules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to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09" dirty="0">
                <a:latin typeface="Calibri"/>
                <a:cs typeface="Calibri"/>
              </a:rPr>
              <a:t>know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45" dirty="0">
                <a:latin typeface="Calibri"/>
                <a:cs typeface="Calibri"/>
              </a:rPr>
              <a:t>determine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85" dirty="0">
                <a:latin typeface="Calibri"/>
                <a:cs typeface="Calibri"/>
              </a:rPr>
              <a:t>which  </a:t>
            </a:r>
            <a:r>
              <a:rPr sz="2950" spc="360" dirty="0">
                <a:latin typeface="Calibri"/>
                <a:cs typeface="Calibri"/>
              </a:rPr>
              <a:t>one </a:t>
            </a:r>
            <a:r>
              <a:rPr sz="2950" spc="204" dirty="0">
                <a:latin typeface="Calibri"/>
                <a:cs typeface="Calibri"/>
              </a:rPr>
              <a:t>is </a:t>
            </a:r>
            <a:r>
              <a:rPr sz="2950" spc="400" dirty="0">
                <a:latin typeface="Calibri"/>
                <a:cs typeface="Calibri"/>
              </a:rPr>
              <a:t>most </a:t>
            </a:r>
            <a:r>
              <a:rPr sz="2950" spc="360" dirty="0">
                <a:latin typeface="Calibri"/>
                <a:cs typeface="Calibri"/>
              </a:rPr>
              <a:t>speciﬁc </a:t>
            </a:r>
            <a:r>
              <a:rPr sz="2950" spc="229" dirty="0">
                <a:latin typeface="Calibri"/>
                <a:cs typeface="Calibri"/>
              </a:rPr>
              <a:t>- </a:t>
            </a:r>
            <a:r>
              <a:rPr sz="2950" spc="335" dirty="0">
                <a:latin typeface="Calibri"/>
                <a:cs typeface="Calibri"/>
              </a:rPr>
              <a:t>a </a:t>
            </a:r>
            <a:r>
              <a:rPr sz="2950" i="1" spc="375" dirty="0">
                <a:latin typeface="Calibri"/>
                <a:cs typeface="Calibri"/>
              </a:rPr>
              <a:t>ranking </a:t>
            </a:r>
            <a:r>
              <a:rPr sz="2950" i="1" spc="315" dirty="0">
                <a:latin typeface="Calibri"/>
                <a:cs typeface="Calibri"/>
              </a:rPr>
              <a:t>score </a:t>
            </a:r>
            <a:r>
              <a:rPr sz="2950" spc="385" dirty="0">
                <a:latin typeface="Calibri"/>
                <a:cs typeface="Calibri"/>
              </a:rPr>
              <a:t>which  </a:t>
            </a:r>
            <a:r>
              <a:rPr sz="2950" spc="345" dirty="0">
                <a:latin typeface="Calibri"/>
                <a:cs typeface="Calibri"/>
              </a:rPr>
              <a:t>decides </a:t>
            </a:r>
            <a:r>
              <a:rPr sz="2950" spc="375" dirty="0">
                <a:latin typeface="Calibri"/>
                <a:cs typeface="Calibri"/>
              </a:rPr>
              <a:t>what </a:t>
            </a:r>
            <a:r>
              <a:rPr sz="2950" spc="229" dirty="0">
                <a:latin typeface="Calibri"/>
                <a:cs typeface="Calibri"/>
              </a:rPr>
              <a:t>to</a:t>
            </a:r>
            <a:r>
              <a:rPr sz="2950" spc="-395" dirty="0">
                <a:latin typeface="Calibri"/>
                <a:cs typeface="Calibri"/>
              </a:rPr>
              <a:t> </a:t>
            </a:r>
            <a:r>
              <a:rPr sz="2950" spc="235" dirty="0">
                <a:latin typeface="Calibri"/>
                <a:cs typeface="Calibri"/>
              </a:rPr>
              <a:t>apply.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30" dirty="0"/>
              <a:t>Copyright</a:t>
            </a:r>
            <a:r>
              <a:rPr spc="45" dirty="0"/>
              <a:t> </a:t>
            </a:r>
            <a:r>
              <a:rPr spc="-30" dirty="0"/>
              <a:t>©</a:t>
            </a:r>
            <a:r>
              <a:rPr spc="45" dirty="0"/>
              <a:t> </a:t>
            </a:r>
            <a:r>
              <a:rPr spc="120" dirty="0"/>
              <a:t>2020</a:t>
            </a:r>
            <a:r>
              <a:rPr spc="45" dirty="0"/>
              <a:t> </a:t>
            </a:r>
            <a:r>
              <a:rPr spc="145" dirty="0"/>
              <a:t>Black</a:t>
            </a:r>
            <a:r>
              <a:rPr spc="45" dirty="0"/>
              <a:t> </a:t>
            </a:r>
            <a:r>
              <a:rPr spc="140" dirty="0"/>
              <a:t>Codher</a:t>
            </a:r>
            <a:r>
              <a:rPr spc="45" dirty="0"/>
              <a:t> </a:t>
            </a:r>
            <a:r>
              <a:rPr spc="135" dirty="0"/>
              <a:t>Bootcamp.</a:t>
            </a:r>
            <a:r>
              <a:rPr spc="45" dirty="0"/>
              <a:t> </a:t>
            </a:r>
            <a:r>
              <a:rPr spc="85" dirty="0"/>
              <a:t>All</a:t>
            </a:r>
            <a:r>
              <a:rPr spc="45" dirty="0"/>
              <a:t> </a:t>
            </a:r>
            <a:r>
              <a:rPr spc="145" dirty="0"/>
              <a:t>Rights</a:t>
            </a:r>
            <a:r>
              <a:rPr spc="45" dirty="0"/>
              <a:t> </a:t>
            </a:r>
            <a:r>
              <a:rPr spc="110" dirty="0"/>
              <a:t>Reserved.</a:t>
            </a:r>
            <a:r>
              <a:rPr spc="45" dirty="0"/>
              <a:t> </a:t>
            </a:r>
            <a:r>
              <a:rPr spc="180" dirty="0"/>
              <a:t>Do</a:t>
            </a:r>
            <a:r>
              <a:rPr spc="45" dirty="0"/>
              <a:t> </a:t>
            </a:r>
            <a:r>
              <a:rPr spc="130" dirty="0"/>
              <a:t>Not</a:t>
            </a:r>
            <a:r>
              <a:rPr spc="45" dirty="0"/>
              <a:t> </a:t>
            </a:r>
            <a:r>
              <a:rPr spc="100" dirty="0"/>
              <a:t>Redistribute.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683" y="5370540"/>
            <a:ext cx="765555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295" dirty="0">
                <a:latin typeface="Calibri"/>
                <a:cs typeface="Calibri"/>
              </a:rPr>
              <a:t>There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60" dirty="0">
                <a:latin typeface="Calibri"/>
                <a:cs typeface="Calibri"/>
              </a:rPr>
              <a:t>are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65" dirty="0">
                <a:latin typeface="Calibri"/>
                <a:cs typeface="Calibri"/>
              </a:rPr>
              <a:t>4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05" dirty="0">
                <a:latin typeface="Calibri"/>
                <a:cs typeface="Calibri"/>
              </a:rPr>
              <a:t>categories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85" dirty="0">
                <a:latin typeface="Calibri"/>
                <a:cs typeface="Calibri"/>
              </a:rPr>
              <a:t>which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409" dirty="0">
                <a:latin typeface="Calibri"/>
                <a:cs typeface="Calibri"/>
              </a:rPr>
              <a:t>deﬁne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185" dirty="0">
                <a:latin typeface="Calibri"/>
                <a:cs typeface="Calibri"/>
              </a:rPr>
              <a:t>this: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540" y="6281507"/>
            <a:ext cx="9013825" cy="1844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7210" indent="-40513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537210" algn="l"/>
                <a:tab pos="537845" algn="l"/>
              </a:tabLst>
            </a:pPr>
            <a:r>
              <a:rPr sz="2950" spc="270" dirty="0">
                <a:latin typeface="Calibri"/>
                <a:cs typeface="Calibri"/>
              </a:rPr>
              <a:t>Inline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40" dirty="0">
                <a:latin typeface="Calibri"/>
                <a:cs typeface="Calibri"/>
              </a:rPr>
              <a:t>style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65" dirty="0">
                <a:latin typeface="Calibri"/>
                <a:cs typeface="Calibri"/>
              </a:rPr>
              <a:t>attributes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-</a:t>
            </a:r>
            <a:r>
              <a:rPr sz="2950" spc="100" dirty="0">
                <a:latin typeface="Calibri"/>
                <a:cs typeface="Calibri"/>
              </a:rPr>
              <a:t> </a:t>
            </a:r>
            <a:r>
              <a:rPr sz="2950" i="1" spc="245" dirty="0">
                <a:latin typeface="Calibri"/>
                <a:cs typeface="Calibri"/>
              </a:rPr>
              <a:t>1000</a:t>
            </a:r>
            <a:r>
              <a:rPr sz="2950" i="1" spc="110" dirty="0">
                <a:latin typeface="Calibri"/>
                <a:cs typeface="Calibri"/>
              </a:rPr>
              <a:t> </a:t>
            </a:r>
            <a:r>
              <a:rPr sz="2950" i="1" spc="325" dirty="0">
                <a:latin typeface="Calibri"/>
                <a:cs typeface="Calibri"/>
              </a:rPr>
              <a:t>points</a:t>
            </a:r>
            <a:endParaRPr sz="2950">
              <a:latin typeface="Calibri"/>
              <a:cs typeface="Calibri"/>
            </a:endParaRPr>
          </a:p>
          <a:p>
            <a:pPr marL="537210" indent="-486409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37210" algn="l"/>
                <a:tab pos="537845" algn="l"/>
              </a:tabLst>
            </a:pPr>
            <a:r>
              <a:rPr sz="2950" spc="360" dirty="0">
                <a:latin typeface="Calibri"/>
                <a:cs typeface="Calibri"/>
              </a:rPr>
              <a:t>IDs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35" dirty="0">
                <a:latin typeface="Calibri"/>
                <a:cs typeface="Calibri"/>
              </a:rPr>
              <a:t>(unique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365" dirty="0">
                <a:latin typeface="Calibri"/>
                <a:cs typeface="Calibri"/>
              </a:rPr>
              <a:t>element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75" dirty="0">
                <a:latin typeface="Calibri"/>
                <a:cs typeface="Calibri"/>
              </a:rPr>
              <a:t>identiﬁers)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-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i="1" spc="170" dirty="0">
                <a:latin typeface="Calibri"/>
                <a:cs typeface="Calibri"/>
              </a:rPr>
              <a:t>100</a:t>
            </a:r>
            <a:r>
              <a:rPr sz="2950" i="1" spc="105" dirty="0">
                <a:latin typeface="Calibri"/>
                <a:cs typeface="Calibri"/>
              </a:rPr>
              <a:t> </a:t>
            </a:r>
            <a:r>
              <a:rPr sz="2950" i="1" spc="325" dirty="0">
                <a:latin typeface="Calibri"/>
                <a:cs typeface="Calibri"/>
              </a:rPr>
              <a:t>points</a:t>
            </a:r>
            <a:endParaRPr sz="2950">
              <a:latin typeface="Calibri"/>
              <a:cs typeface="Calibri"/>
            </a:endParaRPr>
          </a:p>
          <a:p>
            <a:pPr marL="537210" indent="-48133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37210" algn="l"/>
                <a:tab pos="537845" algn="l"/>
              </a:tabLst>
            </a:pPr>
            <a:r>
              <a:rPr sz="2950" spc="265" dirty="0">
                <a:latin typeface="Calibri"/>
                <a:cs typeface="Calibri"/>
              </a:rPr>
              <a:t>Classes, </a:t>
            </a:r>
            <a:r>
              <a:rPr sz="2950" spc="229" dirty="0">
                <a:latin typeface="Calibri"/>
                <a:cs typeface="Calibri"/>
              </a:rPr>
              <a:t>attributes, </a:t>
            </a:r>
            <a:r>
              <a:rPr sz="2950" spc="330" dirty="0">
                <a:latin typeface="Calibri"/>
                <a:cs typeface="Calibri"/>
              </a:rPr>
              <a:t>pseudo-classes </a:t>
            </a:r>
            <a:r>
              <a:rPr sz="2950" spc="229" dirty="0">
                <a:latin typeface="Calibri"/>
                <a:cs typeface="Calibri"/>
              </a:rPr>
              <a:t>-</a:t>
            </a:r>
            <a:r>
              <a:rPr sz="2950" spc="-270" dirty="0">
                <a:latin typeface="Calibri"/>
                <a:cs typeface="Calibri"/>
              </a:rPr>
              <a:t> </a:t>
            </a:r>
            <a:r>
              <a:rPr sz="2950" i="1" spc="20" dirty="0">
                <a:latin typeface="Calibri"/>
                <a:cs typeface="Calibri"/>
              </a:rPr>
              <a:t>10 </a:t>
            </a:r>
            <a:r>
              <a:rPr sz="2950" i="1" spc="325" dirty="0">
                <a:latin typeface="Calibri"/>
                <a:cs typeface="Calibri"/>
              </a:rPr>
              <a:t>points</a:t>
            </a:r>
            <a:endParaRPr sz="2950">
              <a:latin typeface="Calibri"/>
              <a:cs typeface="Calibri"/>
            </a:endParaRPr>
          </a:p>
          <a:p>
            <a:pPr marL="537210" indent="-52514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37210" algn="l"/>
                <a:tab pos="537845" algn="l"/>
              </a:tabLst>
            </a:pPr>
            <a:r>
              <a:rPr sz="2950" spc="385" dirty="0">
                <a:latin typeface="Calibri"/>
                <a:cs typeface="Calibri"/>
              </a:rPr>
              <a:t>Elements</a:t>
            </a:r>
            <a:r>
              <a:rPr sz="2950" spc="105" dirty="0">
                <a:latin typeface="Calibri"/>
                <a:cs typeface="Calibri"/>
              </a:rPr>
              <a:t> </a:t>
            </a:r>
            <a:r>
              <a:rPr sz="2950" spc="420" dirty="0">
                <a:latin typeface="Calibri"/>
                <a:cs typeface="Calibri"/>
              </a:rPr>
              <a:t>and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360" dirty="0">
                <a:latin typeface="Calibri"/>
                <a:cs typeface="Calibri"/>
              </a:rPr>
              <a:t>pseudo-elements</a:t>
            </a:r>
            <a:r>
              <a:rPr sz="2950" spc="110" dirty="0">
                <a:latin typeface="Calibri"/>
                <a:cs typeface="Calibri"/>
              </a:rPr>
              <a:t> </a:t>
            </a:r>
            <a:r>
              <a:rPr sz="2950" spc="229" dirty="0">
                <a:latin typeface="Calibri"/>
                <a:cs typeface="Calibri"/>
              </a:rPr>
              <a:t>-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i="1" spc="-425" dirty="0">
                <a:latin typeface="Calibri"/>
                <a:cs typeface="Calibri"/>
              </a:rPr>
              <a:t>1</a:t>
            </a:r>
            <a:r>
              <a:rPr sz="2950" i="1" spc="-375" dirty="0">
                <a:latin typeface="Calibri"/>
                <a:cs typeface="Calibri"/>
              </a:rPr>
              <a:t> </a:t>
            </a:r>
            <a:r>
              <a:rPr sz="2950" i="1" spc="330" dirty="0">
                <a:latin typeface="Calibri"/>
                <a:cs typeface="Calibri"/>
              </a:rPr>
              <a:t>point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91691" y="2575446"/>
            <a:ext cx="9552940" cy="7647940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imes New Roman"/>
              <a:cs typeface="Times New Roman"/>
            </a:endParaRPr>
          </a:p>
          <a:p>
            <a:pPr marL="753745" marR="6026785" indent="-502920">
              <a:lnSpc>
                <a:spcPct val="100499"/>
              </a:lnSpc>
              <a:spcBef>
                <a:spcPts val="5"/>
              </a:spcBef>
            </a:pPr>
            <a:r>
              <a:rPr sz="3950" dirty="0">
                <a:latin typeface="SimSun"/>
                <a:cs typeface="SimSun"/>
              </a:rPr>
              <a:t>#home {  color:</a:t>
            </a:r>
            <a:r>
              <a:rPr sz="3950" spc="-65" dirty="0">
                <a:latin typeface="SimSun"/>
                <a:cs typeface="SimSun"/>
              </a:rPr>
              <a:t> </a:t>
            </a:r>
            <a:r>
              <a:rPr sz="3950" dirty="0">
                <a:latin typeface="SimSun"/>
                <a:cs typeface="SimSun"/>
              </a:rPr>
              <a:t>red;</a:t>
            </a:r>
            <a:endParaRPr sz="3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950" dirty="0">
                <a:latin typeface="SimSun"/>
                <a:cs typeface="SimSun"/>
              </a:rPr>
              <a:t>}</a:t>
            </a:r>
            <a:endParaRPr sz="3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SimSun"/>
              <a:cs typeface="SimSun"/>
            </a:endParaRPr>
          </a:p>
          <a:p>
            <a:pPr marL="753745" marR="6026785" indent="-502920">
              <a:lnSpc>
                <a:spcPct val="100499"/>
              </a:lnSpc>
              <a:spcBef>
                <a:spcPts val="5"/>
              </a:spcBef>
            </a:pPr>
            <a:r>
              <a:rPr sz="3950" dirty="0">
                <a:latin typeface="SimSun"/>
                <a:cs typeface="SimSun"/>
              </a:rPr>
              <a:t>.about {  color:</a:t>
            </a:r>
            <a:r>
              <a:rPr sz="3950" spc="-65" dirty="0">
                <a:latin typeface="SimSun"/>
                <a:cs typeface="SimSun"/>
              </a:rPr>
              <a:t> </a:t>
            </a:r>
            <a:r>
              <a:rPr sz="3950" dirty="0">
                <a:latin typeface="SimSun"/>
                <a:cs typeface="SimSun"/>
              </a:rPr>
              <a:t>red;</a:t>
            </a:r>
            <a:endParaRPr sz="3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950" dirty="0">
                <a:latin typeface="SimSun"/>
                <a:cs typeface="SimSun"/>
              </a:rPr>
              <a:t>}</a:t>
            </a:r>
            <a:endParaRPr sz="3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SimSun"/>
              <a:cs typeface="SimSun"/>
            </a:endParaRPr>
          </a:p>
          <a:p>
            <a:pPr marL="250825">
              <a:lnSpc>
                <a:spcPct val="100000"/>
              </a:lnSpc>
            </a:pPr>
            <a:r>
              <a:rPr sz="3950" dirty="0">
                <a:latin typeface="SimSun"/>
                <a:cs typeface="SimSun"/>
              </a:rPr>
              <a:t>main</a:t>
            </a:r>
            <a:r>
              <a:rPr sz="3950" spc="-5" dirty="0">
                <a:latin typeface="SimSun"/>
                <a:cs typeface="SimSun"/>
              </a:rPr>
              <a:t> </a:t>
            </a:r>
            <a:r>
              <a:rPr sz="3950" dirty="0">
                <a:latin typeface="SimSun"/>
                <a:cs typeface="SimSun"/>
              </a:rPr>
              <a:t>{</a:t>
            </a:r>
            <a:endParaRPr sz="3950">
              <a:latin typeface="SimSun"/>
              <a:cs typeface="SimSun"/>
            </a:endParaRPr>
          </a:p>
          <a:p>
            <a:pPr marL="753745">
              <a:lnSpc>
                <a:spcPct val="100000"/>
              </a:lnSpc>
              <a:spcBef>
                <a:spcPts val="25"/>
              </a:spcBef>
            </a:pPr>
            <a:r>
              <a:rPr sz="3950" dirty="0">
                <a:latin typeface="SimSun"/>
                <a:cs typeface="SimSun"/>
              </a:rPr>
              <a:t>color:</a:t>
            </a:r>
            <a:r>
              <a:rPr sz="3950" spc="-5" dirty="0">
                <a:latin typeface="SimSun"/>
                <a:cs typeface="SimSun"/>
              </a:rPr>
              <a:t> </a:t>
            </a:r>
            <a:r>
              <a:rPr sz="3950" dirty="0">
                <a:latin typeface="SimSun"/>
                <a:cs typeface="SimSun"/>
              </a:rPr>
              <a:t>red;</a:t>
            </a:r>
            <a:endParaRPr sz="3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950" dirty="0">
                <a:latin typeface="SimSun"/>
                <a:cs typeface="SimSun"/>
              </a:rPr>
              <a:t>}</a:t>
            </a:r>
            <a:endParaRPr sz="39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1889</Words>
  <Application>Microsoft Macintosh PowerPoint</Application>
  <PresentationFormat>Custom</PresentationFormat>
  <Paragraphs>185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SimSun</vt:lpstr>
      <vt:lpstr>Arial</vt:lpstr>
      <vt:lpstr>Calibri</vt:lpstr>
      <vt:lpstr>Times New Roman</vt:lpstr>
      <vt:lpstr>Office Theme</vt:lpstr>
      <vt:lpstr>PowerPoint Presentation</vt:lpstr>
      <vt:lpstr>UNIT 2  HTML &amp; CSS</vt:lpstr>
      <vt:lpstr>SESSION 3 *Preview Time*</vt:lpstr>
      <vt:lpstr>Recap: What we learnt last week</vt:lpstr>
      <vt:lpstr>Learning objectives</vt:lpstr>
      <vt:lpstr>At peace with ancestral inheritance or fearing family feud?</vt:lpstr>
      <vt:lpstr>Combinators</vt:lpstr>
      <vt:lpstr>*BONUS* Universal Selector</vt:lpstr>
      <vt:lpstr>Speciﬁcity</vt:lpstr>
      <vt:lpstr>PowerPoint Presentation</vt:lpstr>
      <vt:lpstr>Let’s have an interim break</vt:lpstr>
      <vt:lpstr>@rules (at-rules)</vt:lpstr>
      <vt:lpstr>Task 1: Diving deeper into our CSS</vt:lpstr>
      <vt:lpstr>Intermission</vt:lpstr>
      <vt:lpstr>CSS Flexbox</vt:lpstr>
      <vt:lpstr>Flexitime</vt:lpstr>
      <vt:lpstr>Task 2: Check out how CSS ﬂexes</vt:lpstr>
      <vt:lpstr>CSS Grids</vt:lpstr>
      <vt:lpstr>Break</vt:lpstr>
      <vt:lpstr>Task 3: Upgrading via grids for CSS</vt:lpstr>
      <vt:lpstr>PowerPoint Presentation</vt:lpstr>
      <vt:lpstr>Well done! Get some rest and see you soon!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Bravo-Harriott, Jay-Ann</cp:lastModifiedBy>
  <cp:revision>5</cp:revision>
  <dcterms:created xsi:type="dcterms:W3CDTF">2020-08-18T17:03:25Z</dcterms:created>
  <dcterms:modified xsi:type="dcterms:W3CDTF">2020-08-18T22:24:56Z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