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BD37A-C214-7649-8A33-CF6ADE66315D}" v="1456" dt="2022-03-15T03:47:45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5"/>
    <p:restoredTop sz="94638"/>
  </p:normalViewPr>
  <p:slideViewPr>
    <p:cSldViewPr snapToGrid="0" snapToObjects="1">
      <p:cViewPr>
        <p:scale>
          <a:sx n="61" d="100"/>
          <a:sy n="61" d="100"/>
        </p:scale>
        <p:origin x="-328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D7E36-BEA4-3147-837A-C7B6C3EF74CE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239E-FFAB-F74B-862C-FA0784D0F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2544-E90C-974D-926A-93BA45CA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1EB53-E147-5145-BED0-0EBABB80E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D56F-5B52-0149-8CE6-5FAEDA03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05EB-9CAB-1045-A81F-642EC549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68DCD-BAF7-284D-AF8F-1660F708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D48D-AB21-AE45-B63C-2220E8B6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D0C07-FD23-4F4F-9E24-016B34F39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558C-A0A0-6448-A78B-69769B58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E57E8-C1E0-ED45-8AC9-EC5A8EF8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B284-5284-444A-A40A-CFCBBB5C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2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FAFDA0-C08D-B545-9016-C2BA55232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0DB7E-68E6-624C-ABDD-C2F16C22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74DDC-BB5E-9849-B53B-7C5ED771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D7422-963A-AB4E-B6E6-89789593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C0D8-6391-704C-B9E3-90D0C854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E496-DC9C-9247-AC86-D66359D35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1CDE6-8A84-7149-A921-0F064A17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BFADC-803B-1246-A6EA-50827F92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F7134-B273-174C-866F-17B03AF4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242B8-EF70-264A-9F68-FC15B66F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8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18B8-70A8-8F48-8380-B8A8B7D6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F4A0-A918-F247-B69E-C33FDCF4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7BC7E-ACDC-D847-B91C-B32DFD1D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2B7DB-A963-4B4D-BB26-6042CB41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F09F5-035C-FE42-8D7D-A9AA1433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F120-4614-6842-98BD-02908F28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E983-B098-DE4F-8C48-9AC17ED29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45B2E-6CA7-2645-8D60-DB290ADA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E90B7-93FF-464D-B32B-FCEF72FD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8114-5677-244B-8C5E-C1D90A1C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C69F9-7EE6-0B44-9233-E94B68B0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8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5150-7D2D-5E4C-A3E3-13FBCADA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B63F-4326-3948-AA7A-6C3297274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F400F-8AD4-3547-9DC5-9ECDA029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8C4AA-E0E9-0F45-BF37-32C0C1748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85C72-4150-6743-9BC9-EDD9FF10A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68626-C907-5D48-B1A2-2E5881CA6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D804C-ED0E-6343-B879-6AAFA5AA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DB0797-2652-C144-8DD4-D9381F4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2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0B22-DB8A-264F-84F1-A1E026E3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E2903-925D-1A45-9501-0556127E7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D13C-9C2F-CE4A-8238-F89165F6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048EB-33FF-1E46-8A52-9378D8F1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3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55EEC-44DE-614F-BBA5-DFA7D620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C7488-0B3F-8A44-A875-E923470E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B4413-455A-2F4C-9CD3-E70EA480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5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D231-C479-164F-801D-9210D733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3B3A4-0520-F44A-938B-61282A99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A324C-4B15-2246-927D-8305B9B09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AEC54-2CC0-194A-97E6-2BE9258A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68892-22FA-844A-8889-8E98F848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179D-C1C1-0148-9E1D-D9CFE295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F907-3659-614F-8295-93E2C2AF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9DCF3-AF37-2E40-A6D0-B2C577487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A51ED-8FB4-3C4F-B4E3-2C36582DF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C20FB-AC5E-6441-81C1-9D47D2D8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85FC8-A520-644C-8075-9FBF60B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588B-5409-AE4A-9744-BC8DA6F6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3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A81A5-8D16-8B44-A1DA-EC09E1F3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95F3F-D93E-9348-BBB2-88186BB5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EB579-E069-9848-A76F-D4491B65D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788E9-3E43-F84B-823B-D457651C1FBC}" type="datetimeFigureOut">
              <a:rPr lang="en-US" smtClean="0"/>
              <a:t>3/14/22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AE154-FDFC-B045-963C-D1655BC89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8C2D9-A993-FA44-B1B3-A508FFE36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241F5-5346-0145-B56D-CAC88B7F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2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ubeSats and SmallSats">
            <a:extLst>
              <a:ext uri="{FF2B5EF4-FFF2-40B4-BE49-F238E27FC236}">
                <a16:creationId xmlns:a16="http://schemas.microsoft.com/office/drawing/2014/main" id="{C290F64A-FC35-A845-BB70-60A29D45B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0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A384-0DD4-3A44-B31B-5795F72AD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RL for LEO Satellite Momentum Stabilization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2F5F4-09B0-1B40-8C72-3A14BFBF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Anirudh Aatresh, Joseph Breeden, Kevin Tan, Liliang Wang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04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C13C9-41D5-054A-9C4A-D0C350D1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Introduction: The Problem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BF7C-D5BD-5C46-A545-9B9EEF23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Space is not a vacuum, especially for satellites in Low Earth Orbits (LEO)</a:t>
            </a:r>
          </a:p>
          <a:p>
            <a:r>
              <a:rPr lang="en-US" sz="1700">
                <a:solidFill>
                  <a:schemeClr val="bg1"/>
                </a:solidFill>
              </a:rPr>
              <a:t>Disturbances include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Upper atmospheric drag, solar radiation pressure, gravity gradient, magnetic field interactions</a:t>
            </a:r>
          </a:p>
          <a:p>
            <a:r>
              <a:rPr lang="en-US" sz="1700">
                <a:solidFill>
                  <a:schemeClr val="bg1"/>
                </a:solidFill>
              </a:rPr>
              <a:t>These disturbances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Induce orbit decay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Rotate the satellites</a:t>
            </a:r>
          </a:p>
          <a:p>
            <a:r>
              <a:rPr lang="en-US" sz="1700">
                <a:solidFill>
                  <a:schemeClr val="bg1"/>
                </a:solidFill>
              </a:rPr>
              <a:t>Even worse for tiny CubeSats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pPr lvl="1"/>
            <a:endParaRPr lang="en-US" sz="1700">
              <a:solidFill>
                <a:schemeClr val="bg1"/>
              </a:solidFill>
            </a:endParaRPr>
          </a:p>
        </p:txBody>
      </p:sp>
      <p:pic>
        <p:nvPicPr>
          <p:cNvPr id="4" name="Picture 4" descr="What is a CubeSat | Canadian Space Agency">
            <a:extLst>
              <a:ext uri="{FF2B5EF4-FFF2-40B4-BE49-F238E27FC236}">
                <a16:creationId xmlns:a16="http://schemas.microsoft.com/office/drawing/2014/main" id="{287F4FA4-5413-4641-8D14-DDC621092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877531"/>
            <a:ext cx="6596652" cy="494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0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BE18-410D-7143-8A6A-5A284C25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Countering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281A-1D49-4449-89EE-72CB8EFC5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en-US" sz="1800" dirty="0"/>
              <a:t>Onboard reaction wheels can be used to counter the rotation induced by the disturbances</a:t>
            </a:r>
          </a:p>
          <a:p>
            <a:r>
              <a:rPr lang="en-US" sz="1800" dirty="0"/>
              <a:t>Must be regularly unloaded to prevent saturation</a:t>
            </a:r>
          </a:p>
          <a:p>
            <a:r>
              <a:rPr lang="en-US" sz="1800" dirty="0"/>
              <a:t>Solution:</a:t>
            </a:r>
          </a:p>
          <a:p>
            <a:pPr lvl="1"/>
            <a:r>
              <a:rPr lang="en-US" sz="1400" dirty="0"/>
              <a:t>Use Earth’s magnetic field to provide an opposing torque while unloading stored momentum in the wheels</a:t>
            </a:r>
          </a:p>
          <a:p>
            <a:pPr lvl="1"/>
            <a:r>
              <a:rPr lang="en-US" sz="1400" dirty="0"/>
              <a:t>Existing control laws not robust to irregularities in the Earth’s magnetic field and CubeSat construction limitations</a:t>
            </a:r>
          </a:p>
          <a:p>
            <a:pPr lvl="1"/>
            <a:r>
              <a:rPr lang="en-US" sz="1400" dirty="0"/>
              <a:t>Use RL to create a new control law robust to these</a:t>
            </a:r>
          </a:p>
          <a:p>
            <a:r>
              <a:rPr lang="en-US" sz="1800" dirty="0"/>
              <a:t>Experiments will be based on a simulated environment developed by NASA called 42</a:t>
            </a:r>
          </a:p>
          <a:p>
            <a:pPr lvl="1"/>
            <a:endParaRPr lang="en-US" sz="1400" dirty="0"/>
          </a:p>
          <a:p>
            <a:endParaRPr lang="en-US" sz="1800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Reaction Wheels | Rocket Lab">
            <a:extLst>
              <a:ext uri="{FF2B5EF4-FFF2-40B4-BE49-F238E27FC236}">
                <a16:creationId xmlns:a16="http://schemas.microsoft.com/office/drawing/2014/main" id="{3E23F9F5-2067-4D42-93E9-53F319BCB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" r="2690"/>
          <a:stretch/>
        </p:blipFill>
        <p:spPr bwMode="auto"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468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99596-7572-0742-8D01-296E2CD7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en-US" sz="4000"/>
              <a:t>Mathematical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DCE21-73E3-4C4C-9F2F-A78E416E5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4672" y="2121763"/>
                <a:ext cx="5157216" cy="377301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the CubeSat’s position be described by the angles </a:t>
                </a:r>
                <a14:m>
                  <m:oMath xmlns:m="http://schemas.openxmlformats.org/officeDocument/2006/math">
                    <m:r>
                      <a:rPr lang="en-US" sz="2000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relative to the positions of the Earth and the Sun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/>
                  <a:t> is the position of the satellite in the orbit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/>
                  <a:t> is the precession of the orbit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is the angle between the local Sun vector and the normal vector to the orbital place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 is the current rotation of the Earth in the day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DDCE21-73E3-4C4C-9F2F-A78E416E5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4672" y="2121763"/>
                <a:ext cx="5157216" cy="3773010"/>
              </a:xfrm>
              <a:blipFill>
                <a:blip r:embed="rId2"/>
                <a:stretch>
                  <a:fillRect l="-983" t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DFF6514F-95C2-1C44-A367-24997C46E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642" y="1166351"/>
            <a:ext cx="4736963" cy="43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057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8D58-80C6-9A41-B16B-865A79B3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7"/>
            <a:ext cx="6586491" cy="1162557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State Space, Control, Dynamics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95C21-239B-444D-9E35-5E331E7C5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5431" y="2438400"/>
                <a:ext cx="6586489" cy="4419598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If the reaction wheels perfectly account for all disturbances and the CubeSat altitude is fixed, the wheel dynamics are: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𝑚𝑎𝑔</m:t>
                          </m:r>
                        </m:sub>
                      </m:sSub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−</m:t>
                      </m:r>
                      <m:rad>
                        <m:radPr>
                          <m:degHide m:val="on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 is the stored momentum on each axis of the satellite</a:t>
                </a:r>
              </a:p>
              <a:p>
                <a:pPr lvl="1"/>
                <a:r>
                  <a:rPr lang="en-US" sz="1600" dirty="0"/>
                  <a:t>The disturbance torque due to drag,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𝑑𝑖𝑠𝑡</m:t>
                        </m:r>
                      </m:sub>
                    </m:sSub>
                  </m:oMath>
                </a14:m>
                <a:r>
                  <a:rPr lang="en-US" sz="1600" dirty="0"/>
                  <a:t>, is a function of the position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unknown parameters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10.7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𝑎𝑝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1600" dirty="0"/>
                  <a:t> is the current orbit’s normal vector and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/>
                  <a:t> are constants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𝑚𝑎𝑔</m:t>
                        </m:r>
                      </m:sub>
                    </m:sSub>
                  </m:oMath>
                </a14:m>
                <a:r>
                  <a:rPr lang="en-US" sz="1600" dirty="0"/>
                  <a:t>, the magnetic torque,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𝑚𝑎𝑔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 is the the commanded satellite magnetic field (our control input)</a:t>
                </a:r>
              </a:p>
              <a:p>
                <a:pPr lvl="1"/>
                <a:r>
                  <a:rPr lang="en-US" sz="1600" dirty="0"/>
                  <a:t>We can only control two axes at once, so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 is the magnetic field of the Earth at the current point</a:t>
                </a:r>
              </a:p>
              <a:p>
                <a:r>
                  <a:rPr lang="en-US" sz="1600" dirty="0"/>
                  <a:t>The state space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600" dirty="0"/>
                  <a:t>, and the objective is to minimize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z="1600" dirty="0"/>
                  <a:t> throughout the entire orbit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95C21-239B-444D-9E35-5E331E7C5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5431" y="2438400"/>
                <a:ext cx="6586489" cy="4419598"/>
              </a:xfrm>
              <a:blipFill>
                <a:blip r:embed="rId2"/>
                <a:stretch>
                  <a:fillRect l="-578" t="-1149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Global LEO Constellations Based on Nano-Satellites/CubeSats - SatixFy :  SatixFy">
            <a:extLst>
              <a:ext uri="{FF2B5EF4-FFF2-40B4-BE49-F238E27FC236}">
                <a16:creationId xmlns:a16="http://schemas.microsoft.com/office/drawing/2014/main" id="{D1203DE6-A65A-5941-9394-30B975057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3" r="29553" b="1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45A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E96FE-6C38-5C4F-A28F-2A30DC03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13232"/>
            <a:ext cx="5157216" cy="1197864"/>
          </a:xfrm>
        </p:spPr>
        <p:txBody>
          <a:bodyPr>
            <a:normAutofit/>
          </a:bodyPr>
          <a:lstStyle/>
          <a:p>
            <a:r>
              <a:rPr lang="en-US"/>
              <a:t>Method</a:t>
            </a:r>
            <a:endParaRPr lang="en-US" dirty="0"/>
          </a:p>
        </p:txBody>
      </p:sp>
      <p:cxnSp>
        <p:nvCxnSpPr>
          <p:cNvPr id="46" name="Straight Connector 36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5488" y="822960"/>
            <a:ext cx="0" cy="914400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F9803-466A-3240-A02D-EEED7692A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1248" y="2048256"/>
                <a:ext cx="5157216" cy="412394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1900"/>
                  <a:t>Linear control laws are inefficient due to the complexity of the Earth’s magnetic field</a:t>
                </a:r>
              </a:p>
              <a:p>
                <a:pPr lvl="1"/>
                <a:r>
                  <a:rPr lang="en-US" sz="1900"/>
                  <a:t>Baseline algorithm requires unrealistically large momentum storage capacity</a:t>
                </a:r>
              </a:p>
              <a:p>
                <a:r>
                  <a:rPr lang="en-US" sz="1900"/>
                  <a:t>We will use actor-critic based algorithms to train a controller to choose a series of actions to drive the angular momentum of the wheels close to zero: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900" b="0" i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lim>
                      </m:limLow>
                      <m:r>
                        <a:rPr lang="en-US" sz="1900" b="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9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1900" b="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900"/>
              </a:p>
              <a:p>
                <a:pPr lvl="1"/>
                <a:r>
                  <a:rPr lang="en-US" sz="1900"/>
                  <a:t>Successfully transfer the momenta of the reaction wheels to the Earth through magnetic actuators interacting with the Earth’s magnetic field</a:t>
                </a:r>
              </a:p>
              <a:p>
                <a:endParaRPr lang="en-US" sz="1900"/>
              </a:p>
              <a:p>
                <a:pPr lvl="1"/>
                <a:endParaRPr lang="en-US" sz="19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F9803-466A-3240-A02D-EEED7692A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1248" y="2048256"/>
                <a:ext cx="5157216" cy="4123944"/>
              </a:xfrm>
              <a:blipFill>
                <a:blip r:embed="rId2"/>
                <a:stretch>
                  <a:fillRect l="-983" t="-1534"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4" descr="Chart&#10;&#10;Description automatically generated">
            <a:extLst>
              <a:ext uri="{FF2B5EF4-FFF2-40B4-BE49-F238E27FC236}">
                <a16:creationId xmlns:a16="http://schemas.microsoft.com/office/drawing/2014/main" id="{0434F4D8-E278-5F42-8880-3DBEC90A6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408" y="1587979"/>
            <a:ext cx="4945964" cy="37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06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Looking for a launch service to send your cubesat or small satellite to  orbit? Here's an overview of your options- Technology News, Firstpost">
            <a:extLst>
              <a:ext uri="{FF2B5EF4-FFF2-40B4-BE49-F238E27FC236}">
                <a16:creationId xmlns:a16="http://schemas.microsoft.com/office/drawing/2014/main" id="{057315B4-F364-0643-AA50-AA8F0F52F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8" b="1458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FDCB12-D657-CA41-9408-E87C5712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Online or Offline?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907F-CD34-9D4A-851D-893DC7C4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look towards solving this problem offline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Leaves open the possibility of learning a policy on real satellite data in the future, not just data from 42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Allows for offline pre-training, allowing for more effective policies when combined with online policy improvement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Learning a policy online from scratch in the context of a real satellite will be dangerous and costly</a:t>
            </a:r>
          </a:p>
          <a:p>
            <a:r>
              <a:rPr lang="en-US" dirty="0">
                <a:solidFill>
                  <a:srgbClr val="FFFFFF"/>
                </a:solidFill>
              </a:rPr>
              <a:t>Data will be collected from 42 from two behavior policies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Stochastic policy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Decent baseline policy</a:t>
            </a:r>
          </a:p>
        </p:txBody>
      </p:sp>
    </p:spTree>
    <p:extLst>
      <p:ext uri="{BB962C8B-B14F-4D97-AF65-F5344CB8AC3E}">
        <p14:creationId xmlns:p14="http://schemas.microsoft.com/office/powerpoint/2010/main" val="1282609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What is a CubeSat? Nanosatellite? PocketQube? | Nanosats Database">
            <a:extLst>
              <a:ext uri="{FF2B5EF4-FFF2-40B4-BE49-F238E27FC236}">
                <a16:creationId xmlns:a16="http://schemas.microsoft.com/office/drawing/2014/main" id="{D8E591A1-9713-0A48-A117-80DD09B76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C080C-724D-E24B-8446-671F5AC7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Possible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D5031-7084-B547-B8F3-0634CE73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Learning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Conservative Q-Learning (CQL)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Promising algorithm performing offline soft actor-critic computation with a modified Q-function estimator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Tackles the common problem of overestimating the Q-value in offline RL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Advantage-Weighted Actor-Critic (AWAC)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Rapidly learns skills from a combination of previously collected data and online learning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Policy in the Latent Action Space (PLAS)</a:t>
            </a:r>
          </a:p>
          <a:p>
            <a:pPr lvl="2"/>
            <a:r>
              <a:rPr lang="en-US">
                <a:solidFill>
                  <a:srgbClr val="FFFFFF"/>
                </a:solidFill>
              </a:rPr>
              <a:t>Learn the policy from a latent action space to deal with out of distribution actions</a:t>
            </a:r>
          </a:p>
          <a:p>
            <a:r>
              <a:rPr lang="en-US">
                <a:solidFill>
                  <a:srgbClr val="FFFFFF"/>
                </a:solidFill>
              </a:rPr>
              <a:t>Off-Policy Evaluation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Fitted Q-Evaluation, Importance Sampling, MAGIC</a:t>
            </a:r>
          </a:p>
        </p:txBody>
      </p:sp>
    </p:spTree>
    <p:extLst>
      <p:ext uri="{BB962C8B-B14F-4D97-AF65-F5344CB8AC3E}">
        <p14:creationId xmlns:p14="http://schemas.microsoft.com/office/powerpoint/2010/main" val="150227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CubeSats and SmallSats">
            <a:extLst>
              <a:ext uri="{FF2B5EF4-FFF2-40B4-BE49-F238E27FC236}">
                <a16:creationId xmlns:a16="http://schemas.microsoft.com/office/drawing/2014/main" id="{8BD32C28-F4D4-8444-9867-507539F4D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2"/>
          <a:stretch/>
        </p:blipFill>
        <p:spPr bwMode="auto">
          <a:xfrm>
            <a:off x="170141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507FF9-548A-5E4A-9087-FE199B836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 a Nutshell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C81D-6356-D74B-B669-78C7574FD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Use RL to develop a controller to successfully reduce the angular momenta of CubeSat reaction wheels using the Earth’s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3043229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664</Words>
  <Application>Microsoft Macintosh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Tw Cen MT</vt:lpstr>
      <vt:lpstr>Office Theme</vt:lpstr>
      <vt:lpstr>RL for LEO Satellite Momentum Stabilization</vt:lpstr>
      <vt:lpstr>Introduction: The Problem</vt:lpstr>
      <vt:lpstr>Countering the Problem</vt:lpstr>
      <vt:lpstr>Mathematical Formulation</vt:lpstr>
      <vt:lpstr>State Space, Control, Dynamics</vt:lpstr>
      <vt:lpstr>Method</vt:lpstr>
      <vt:lpstr>Online or Offline?</vt:lpstr>
      <vt:lpstr>Possible Algorithms</vt:lpstr>
      <vt:lpstr>In a Nutshell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for LEO Satellite Momentum Stabilization</dc:title>
  <dc:creator>Kevin Tan</dc:creator>
  <cp:lastModifiedBy>Kevin Tan</cp:lastModifiedBy>
  <cp:revision>1</cp:revision>
  <dcterms:created xsi:type="dcterms:W3CDTF">2022-03-15T02:16:02Z</dcterms:created>
  <dcterms:modified xsi:type="dcterms:W3CDTF">2022-03-15T03:47:46Z</dcterms:modified>
</cp:coreProperties>
</file>