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84" r:id="rId4"/>
    <p:sldId id="285" r:id="rId5"/>
    <p:sldId id="257" r:id="rId6"/>
    <p:sldId id="286" r:id="rId7"/>
    <p:sldId id="282" r:id="rId8"/>
    <p:sldId id="287" r:id="rId9"/>
    <p:sldId id="278" r:id="rId10"/>
    <p:sldId id="279" r:id="rId11"/>
    <p:sldId id="288" r:id="rId12"/>
    <p:sldId id="280" r:id="rId13"/>
    <p:sldId id="281" r:id="rId14"/>
    <p:sldId id="283" r:id="rId1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46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30D9B-5857-4AE5-9B10-40FCD1CC8F34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53E3-8AE9-4199-ACDD-FFBB00E855B7}" type="slidenum">
              <a:rPr lang="es-UY" smtClean="0"/>
              <a:pPr/>
              <a:t>‹#›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1</a:t>
            </a:fld>
            <a:endParaRPr 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11</a:t>
            </a:fld>
            <a:endParaRPr lang="es-U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12</a:t>
            </a:fld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2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3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5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6</a:t>
            </a:fld>
            <a:endParaRPr 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7</a:t>
            </a:fld>
            <a:endParaRPr 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8</a:t>
            </a:fld>
            <a:endParaRPr 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53E3-8AE9-4199-ACDD-FFBB00E855B7}" type="slidenum">
              <a:rPr lang="es-UY" smtClean="0"/>
              <a:pPr/>
              <a:t>9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C57975-15E4-40E5-A320-C9FE94653313}" type="datetimeFigureOut">
              <a:rPr lang="es-UY" smtClean="0"/>
              <a:pPr/>
              <a:t>22/04/2010</a:t>
            </a:fld>
            <a:endParaRPr lang="es-U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46A620-4829-425A-9CC9-85F00E5E5612}" type="slidenum">
              <a:rPr lang="es-UY" smtClean="0"/>
              <a:pPr/>
              <a:t>‹#›</a:t>
            </a:fld>
            <a:endParaRPr lang="es-U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file:///C:\Users\Sofia\Desktop\Respaldo%20PenDrive%2014042010\Proyecto\Documentaci&#243;n\Esquema%20modular.vsd\Drawing\~P&#225;gina-1\Rect&#225;ngulo.1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Sofia\Desktop\Respaldo%20PenDrive%2014042010\Proyecto\Documentaci&#243;n\Esquema%20modular.vsd\Drawing\~P&#225;gina-1\SELECTION" TargetMode="External"/><Relationship Id="rId5" Type="http://schemas.openxmlformats.org/officeDocument/2006/relationships/oleObject" Target="Desktop/Respaldo%20PenDrive%2014042010/Proyecto/Documentaci&#243;n/Esquema%20modular.vsd/Drawing/~P&#225;gina-1/SELECTION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file:///C:\Users\Sofia\Desktop\Respaldo%20PenDrive%2014042010\Proyecto\Documentaci&#243;n\Esquema%20modular.vsd\Drawing\~P&#225;gina-1\Rect&#225;ngulo.1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Sofia\Desktop\Respaldo%20PenDrive%2014042010\Proyecto\Documentaci&#243;n\Esquema%20modular.vsd\Drawing\~P&#225;gina-1\SELECTION" TargetMode="External"/><Relationship Id="rId5" Type="http://schemas.openxmlformats.org/officeDocument/2006/relationships/oleObject" Target="Desktop/Respaldo%20PenDrive%2014042010/Proyecto/Documentaci&#243;n/Esquema%20modular.vsd/Drawing/~P&#225;gina-1/SELECTION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214554"/>
            <a:ext cx="6480048" cy="1571636"/>
          </a:xfrm>
        </p:spPr>
        <p:txBody>
          <a:bodyPr/>
          <a:lstStyle/>
          <a:p>
            <a:r>
              <a:rPr lang="es-UY" dirty="0" smtClean="0"/>
              <a:t>Proyecto UMix</a:t>
            </a:r>
            <a:br>
              <a:rPr lang="es-UY" dirty="0" smtClean="0"/>
            </a:br>
            <a:r>
              <a:rPr lang="es-UY" sz="3200" dirty="0" smtClean="0"/>
              <a:t>“Búsqueda de supervivientes”</a:t>
            </a:r>
            <a:endParaRPr lang="es-UY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57444"/>
          </a:xfrm>
        </p:spPr>
        <p:txBody>
          <a:bodyPr>
            <a:normAutofit/>
          </a:bodyPr>
          <a:lstStyle/>
          <a:p>
            <a:fld id="{AA08EB6E-F71D-446E-9B15-16787DFDD779}" type="datetime2">
              <a:rPr lang="es-UY" smtClean="0"/>
              <a:pPr/>
              <a:t>viernes, 23 de abril de 2010</a:t>
            </a:fld>
            <a:endParaRPr lang="es-UY" dirty="0" smtClean="0"/>
          </a:p>
          <a:p>
            <a:endParaRPr lang="es-UY" dirty="0" smtClean="0"/>
          </a:p>
          <a:p>
            <a:r>
              <a:rPr lang="es-UY" sz="2400" dirty="0" smtClean="0"/>
              <a:t>Brenes, Juan</a:t>
            </a:r>
          </a:p>
          <a:p>
            <a:r>
              <a:rPr lang="es-UY" sz="2400" dirty="0" smtClean="0"/>
              <a:t>Silva, Sofía</a:t>
            </a:r>
            <a:endParaRPr lang="es-UY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s-UY" dirty="0" smtClean="0"/>
              <a:t>Conclusiones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0072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UY" sz="4500" dirty="0" smtClean="0"/>
              <a:t>Primera etapa</a:t>
            </a:r>
          </a:p>
          <a:p>
            <a:endParaRPr lang="es-UY" sz="4500" dirty="0" smtClean="0"/>
          </a:p>
          <a:p>
            <a:r>
              <a:rPr lang="es-UY" sz="4500" dirty="0" smtClean="0"/>
              <a:t>Se </a:t>
            </a:r>
            <a:r>
              <a:rPr lang="es-UY" sz="4500" dirty="0" smtClean="0"/>
              <a:t>cumplieron los objetivos correspondientes, pero fue necesario posponer ciertas tareas para cumplir con la documentación y realizar </a:t>
            </a:r>
            <a:r>
              <a:rPr lang="es-UY" sz="4500" dirty="0" err="1" smtClean="0"/>
              <a:t>testeos</a:t>
            </a:r>
            <a:r>
              <a:rPr lang="es-UY" sz="4500" dirty="0" smtClean="0"/>
              <a:t>. Consecuencia: Demoras en la segunda etapa.</a:t>
            </a:r>
          </a:p>
          <a:p>
            <a:pPr>
              <a:buNone/>
            </a:pPr>
            <a:endParaRPr lang="es-UY" sz="4500" dirty="0" smtClean="0"/>
          </a:p>
          <a:p>
            <a:r>
              <a:rPr lang="es-UY" sz="4500" dirty="0" smtClean="0"/>
              <a:t>Dificultades:</a:t>
            </a:r>
          </a:p>
          <a:p>
            <a:pPr lvl="1"/>
            <a:r>
              <a:rPr lang="es-UY" sz="3800" dirty="0" smtClean="0"/>
              <a:t>Falta de desarrollo en el </a:t>
            </a:r>
            <a:r>
              <a:rPr lang="es-UY" sz="3800" dirty="0" err="1" smtClean="0"/>
              <a:t>kernel</a:t>
            </a:r>
            <a:r>
              <a:rPr lang="es-UY" sz="3800" dirty="0" smtClean="0"/>
              <a:t> de Linux utilizado (Comunicación inalámbrica)</a:t>
            </a:r>
          </a:p>
          <a:p>
            <a:pPr lvl="1"/>
            <a:r>
              <a:rPr lang="es-UY" sz="3800" dirty="0" smtClean="0"/>
              <a:t>Dificultades al testear circuitos (Simulación vs realidad)</a:t>
            </a:r>
          </a:p>
          <a:p>
            <a:pPr lvl="1"/>
            <a:r>
              <a:rPr lang="es-UY" sz="3800" dirty="0" smtClean="0"/>
              <a:t>Distintos niveles lógicos (PIC y BB)</a:t>
            </a:r>
          </a:p>
          <a:p>
            <a:pPr lvl="1"/>
            <a:r>
              <a:rPr lang="es-UY" sz="3800" dirty="0" smtClean="0"/>
              <a:t>Subestimación de tiempo requerido para documentación</a:t>
            </a:r>
            <a:r>
              <a:rPr lang="es-UY" sz="3800" dirty="0" smtClean="0"/>
              <a:t>.</a:t>
            </a:r>
            <a:endParaRPr lang="es-UY" sz="3800" dirty="0" smtClean="0"/>
          </a:p>
          <a:p>
            <a:pPr>
              <a:buNone/>
            </a:pPr>
            <a:endParaRPr lang="es-U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s-UY" dirty="0" smtClean="0"/>
              <a:t>Conclusiones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007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UY" sz="2400" dirty="0" smtClean="0"/>
              <a:t>Segunda etapa</a:t>
            </a:r>
          </a:p>
          <a:p>
            <a:endParaRPr lang="es-UY" sz="2400" dirty="0" smtClean="0"/>
          </a:p>
          <a:p>
            <a:r>
              <a:rPr lang="es-UY" sz="2400" dirty="0" smtClean="0"/>
              <a:t>Se </a:t>
            </a:r>
            <a:r>
              <a:rPr lang="es-UY" sz="2400" dirty="0" smtClean="0"/>
              <a:t>decidió no implementar movimiento automatizado y evasión de obstáculos.</a:t>
            </a:r>
          </a:p>
          <a:p>
            <a:pPr>
              <a:buNone/>
            </a:pPr>
            <a:endParaRPr lang="es-UY" sz="2400" dirty="0" smtClean="0"/>
          </a:p>
          <a:p>
            <a:r>
              <a:rPr lang="es-UY" sz="2400" dirty="0" smtClean="0"/>
              <a:t>Los restantes objetivos fueron cumplidos de forma satisfactoria.</a:t>
            </a:r>
          </a:p>
          <a:p>
            <a:pPr>
              <a:buNone/>
            </a:pPr>
            <a:endParaRPr lang="es-UY" sz="2400" dirty="0" smtClean="0"/>
          </a:p>
          <a:p>
            <a:r>
              <a:rPr lang="es-UY" sz="2400" dirty="0" smtClean="0"/>
              <a:t>Dificultades:</a:t>
            </a:r>
          </a:p>
          <a:p>
            <a:pPr lvl="1"/>
            <a:r>
              <a:rPr lang="es-UY" sz="2400" dirty="0" smtClean="0"/>
              <a:t>Comunicación con receptor GPS con interfaz USB.</a:t>
            </a:r>
          </a:p>
          <a:p>
            <a:pPr lvl="1"/>
            <a:r>
              <a:rPr lang="es-UY" sz="2400" dirty="0" smtClean="0"/>
              <a:t>Conversión de coordenadas.</a:t>
            </a:r>
          </a:p>
          <a:p>
            <a:pPr lvl="1"/>
            <a:r>
              <a:rPr lang="es-UY" sz="2400" dirty="0" smtClean="0"/>
              <a:t>Manejo de interrupciones en la placa BB.</a:t>
            </a:r>
          </a:p>
          <a:p>
            <a:pPr lvl="1"/>
            <a:r>
              <a:rPr lang="es-UY" sz="2400" dirty="0" smtClean="0"/>
              <a:t>Configuración de pines </a:t>
            </a:r>
            <a:r>
              <a:rPr lang="es-UY" sz="2400" dirty="0" smtClean="0"/>
              <a:t>GPIO</a:t>
            </a:r>
            <a:endParaRPr lang="es-UY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74"/>
            <a:ext cx="7467600" cy="989034"/>
          </a:xfrm>
        </p:spPr>
        <p:txBody>
          <a:bodyPr/>
          <a:lstStyle/>
          <a:p>
            <a:r>
              <a:rPr lang="es-UY" dirty="0" smtClean="0"/>
              <a:t>Recomendaciones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 fontScale="85000" lnSpcReduction="20000"/>
          </a:bodyPr>
          <a:lstStyle/>
          <a:p>
            <a:r>
              <a:rPr lang="es-UY" dirty="0" smtClean="0"/>
              <a:t>Mejoras en el vehículo.</a:t>
            </a:r>
            <a:endParaRPr lang="es-UY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Adaptar </a:t>
            </a:r>
            <a:r>
              <a:rPr lang="es-ES" dirty="0"/>
              <a:t>mejor </a:t>
            </a:r>
            <a:r>
              <a:rPr lang="es-ES" dirty="0" smtClean="0"/>
              <a:t>los </a:t>
            </a:r>
            <a:r>
              <a:rPr lang="es-ES" dirty="0"/>
              <a:t>componentes </a:t>
            </a:r>
            <a:r>
              <a:rPr lang="es-ES" dirty="0" smtClean="0"/>
              <a:t>del </a:t>
            </a:r>
            <a:r>
              <a:rPr lang="es-ES" dirty="0" err="1" smtClean="0"/>
              <a:t>kernel</a:t>
            </a:r>
            <a:r>
              <a:rPr lang="es-ES" dirty="0" smtClean="0"/>
              <a:t> de Linux a </a:t>
            </a:r>
            <a:r>
              <a:rPr lang="es-ES" dirty="0"/>
              <a:t>la placa </a:t>
            </a:r>
            <a:r>
              <a:rPr lang="es-ES" dirty="0" smtClean="0"/>
              <a:t>BB para optimizar su rendimiento.</a:t>
            </a:r>
            <a:endParaRPr lang="es-UY" dirty="0"/>
          </a:p>
          <a:p>
            <a:pPr>
              <a:buNone/>
            </a:pPr>
            <a:r>
              <a:rPr lang="es-ES" dirty="0"/>
              <a:t>  </a:t>
            </a:r>
            <a:endParaRPr lang="es-UY" dirty="0"/>
          </a:p>
          <a:p>
            <a:r>
              <a:rPr lang="es-ES" dirty="0" smtClean="0"/>
              <a:t>Almacenar información </a:t>
            </a:r>
            <a:r>
              <a:rPr lang="es-ES" dirty="0"/>
              <a:t>de obstáculos en la </a:t>
            </a:r>
            <a:r>
              <a:rPr lang="es-ES" dirty="0" smtClean="0"/>
              <a:t>BD.</a:t>
            </a:r>
            <a:endParaRPr lang="es-UY" dirty="0"/>
          </a:p>
          <a:p>
            <a:pPr>
              <a:buNone/>
            </a:pPr>
            <a:r>
              <a:rPr lang="es-ES" dirty="0"/>
              <a:t> </a:t>
            </a:r>
            <a:endParaRPr lang="es-UY" dirty="0"/>
          </a:p>
          <a:p>
            <a:r>
              <a:rPr lang="es-ES" dirty="0" smtClean="0"/>
              <a:t>Mejoras en la alimentación.</a:t>
            </a:r>
            <a:endParaRPr lang="es-UY" dirty="0"/>
          </a:p>
          <a:p>
            <a:pPr>
              <a:buNone/>
            </a:pPr>
            <a:r>
              <a:rPr lang="es-ES" dirty="0"/>
              <a:t> </a:t>
            </a:r>
            <a:endParaRPr lang="es-UY" dirty="0"/>
          </a:p>
          <a:p>
            <a:r>
              <a:rPr lang="es-UY" dirty="0" smtClean="0"/>
              <a:t>Mejoras en módulo de posicionamiento.</a:t>
            </a:r>
            <a:endParaRPr lang="es-UY" dirty="0" smtClean="0"/>
          </a:p>
          <a:p>
            <a:pPr>
              <a:buNone/>
            </a:pPr>
            <a:endParaRPr lang="es-UY" dirty="0" smtClean="0"/>
          </a:p>
          <a:p>
            <a:r>
              <a:rPr lang="es-ES" dirty="0" smtClean="0"/>
              <a:t>Desarrollo de algoritmo de movimiento automatizado y evasión de obstáculos.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¿¿Preguntas??</a:t>
            </a:r>
            <a:endParaRPr lang="es-UY" dirty="0"/>
          </a:p>
        </p:txBody>
      </p:sp>
      <p:sp>
        <p:nvSpPr>
          <p:cNvPr id="4" name="Rectangle 3"/>
          <p:cNvSpPr/>
          <p:nvPr/>
        </p:nvSpPr>
        <p:spPr>
          <a:xfrm>
            <a:off x="2928927" y="1714488"/>
            <a:ext cx="328614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¿</a:t>
            </a:r>
            <a:r>
              <a:rPr lang="en-US" sz="199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199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116" y="2967335"/>
            <a:ext cx="5029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¡</a:t>
            </a: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Muchas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gracias!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Agenda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Motivación</a:t>
            </a:r>
          </a:p>
          <a:p>
            <a:r>
              <a:rPr lang="es-UY" dirty="0" smtClean="0"/>
              <a:t>Antecedentes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El producto</a:t>
            </a:r>
            <a:endParaRPr lang="es-UY" dirty="0"/>
          </a:p>
          <a:p>
            <a:r>
              <a:rPr lang="es-UY" dirty="0" smtClean="0"/>
              <a:t>Resultados</a:t>
            </a:r>
          </a:p>
          <a:p>
            <a:r>
              <a:rPr lang="es-UY" dirty="0" smtClean="0"/>
              <a:t>Conclusiones</a:t>
            </a:r>
          </a:p>
          <a:p>
            <a:r>
              <a:rPr lang="es-UY" dirty="0" smtClean="0"/>
              <a:t>Recomendaciones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Motivación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UY" dirty="0" smtClean="0"/>
              <a:t>Contribuir </a:t>
            </a:r>
            <a:r>
              <a:rPr lang="es-UY" dirty="0" smtClean="0"/>
              <a:t>a simplificar el rescate de personas que hayan sobrevivido a catástrofes, desarrollando un sistema automatizado que realice las tareas de búsqueda de supervivientes.</a:t>
            </a:r>
          </a:p>
          <a:p>
            <a:pPr algn="just">
              <a:buNone/>
            </a:pPr>
            <a:endParaRPr lang="es-UY" dirty="0" smtClean="0"/>
          </a:p>
          <a:p>
            <a:pPr algn="just"/>
            <a:r>
              <a:rPr lang="es-UY" dirty="0" smtClean="0"/>
              <a:t>Hacer </a:t>
            </a:r>
            <a:r>
              <a:rPr lang="es-UY" dirty="0" smtClean="0"/>
              <a:t>uso de herramientas tales como la placa </a:t>
            </a:r>
            <a:r>
              <a:rPr lang="es-UY" dirty="0" smtClean="0"/>
              <a:t>de desarrollo BeagleBoard (BB), </a:t>
            </a:r>
            <a:r>
              <a:rPr lang="es-UY" dirty="0" smtClean="0"/>
              <a:t>un </a:t>
            </a:r>
            <a:r>
              <a:rPr lang="es-UY" dirty="0" smtClean="0"/>
              <a:t>microcontrolador PIC</a:t>
            </a:r>
            <a:r>
              <a:rPr lang="es-UY" dirty="0" smtClean="0"/>
              <a:t>, otros integrados, el </a:t>
            </a:r>
            <a:r>
              <a:rPr lang="es-UY" dirty="0" smtClean="0"/>
              <a:t>sistema </a:t>
            </a:r>
            <a:r>
              <a:rPr lang="es-UY" dirty="0" smtClean="0"/>
              <a:t>GPS, lenguajes Web, etc., ofreciendo una base para otros proyectos.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-71462"/>
            <a:ext cx="8229600" cy="1000124"/>
          </a:xfrm>
        </p:spPr>
        <p:txBody>
          <a:bodyPr>
            <a:normAutofit/>
          </a:bodyPr>
          <a:lstStyle/>
          <a:p>
            <a:r>
              <a:rPr lang="es-UY" dirty="0" smtClean="0"/>
              <a:t>Antecedentes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786478"/>
          </a:xfrm>
        </p:spPr>
        <p:txBody>
          <a:bodyPr>
            <a:normAutofit lnSpcReduction="10000"/>
          </a:bodyPr>
          <a:lstStyle/>
          <a:p>
            <a:r>
              <a:rPr lang="es-UY" dirty="0" smtClean="0"/>
              <a:t>Proyectos de asignaturas de la carrera, tales como Programación, Sistemas Operativos y Laboratorio de Telemática.</a:t>
            </a:r>
          </a:p>
          <a:p>
            <a:pPr>
              <a:buNone/>
            </a:pPr>
            <a:r>
              <a:rPr lang="es-UY" dirty="0" smtClean="0"/>
              <a:t> </a:t>
            </a:r>
          </a:p>
          <a:p>
            <a:r>
              <a:rPr lang="es-UY" dirty="0" smtClean="0"/>
              <a:t>Componentes del proyecto:</a:t>
            </a:r>
          </a:p>
          <a:p>
            <a:pPr lvl="1"/>
            <a:r>
              <a:rPr lang="es-UY" dirty="0" smtClean="0"/>
              <a:t>Sistemas embebidos que utilizan el </a:t>
            </a:r>
            <a:r>
              <a:rPr lang="es-UY" dirty="0" err="1" smtClean="0"/>
              <a:t>kernel</a:t>
            </a:r>
            <a:r>
              <a:rPr lang="es-UY" dirty="0" smtClean="0"/>
              <a:t> de Linux.</a:t>
            </a:r>
          </a:p>
          <a:p>
            <a:pPr lvl="1"/>
            <a:r>
              <a:rPr lang="es-UY" dirty="0" smtClean="0"/>
              <a:t>Proyectos de robótica con Linux sobre la placa BB. </a:t>
            </a:r>
          </a:p>
          <a:p>
            <a:pPr lvl="1"/>
            <a:r>
              <a:rPr lang="es-UY" dirty="0" smtClean="0"/>
              <a:t>El puerto de expansión de la placa BB como una interfaz de comunicación con un PIC</a:t>
            </a:r>
          </a:p>
          <a:p>
            <a:pPr lvl="1"/>
            <a:r>
              <a:rPr lang="es-UY" dirty="0" smtClean="0"/>
              <a:t>Proyectos que implementan interfaces de control de motores y manejo de sensores desde un PIC.</a:t>
            </a:r>
          </a:p>
          <a:p>
            <a:endParaRPr lang="es-UY" dirty="0" smtClean="0"/>
          </a:p>
          <a:p>
            <a:pPr>
              <a:buNone/>
            </a:pPr>
            <a:endParaRPr lang="es-U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UY" dirty="0" smtClean="0"/>
              <a:t>Objetivo General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35758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UY" sz="4000" dirty="0" smtClean="0"/>
              <a:t>“Contribuir </a:t>
            </a:r>
            <a:r>
              <a:rPr lang="es-UY" sz="4000" dirty="0"/>
              <a:t>al desarrollo de tecnologías que faciliten la tarea de búsqueda de supervivientes en áreas de </a:t>
            </a:r>
            <a:r>
              <a:rPr lang="es-UY" sz="4000" dirty="0" smtClean="0"/>
              <a:t>catástrofes</a:t>
            </a:r>
            <a:r>
              <a:rPr lang="es-UY" sz="4000" dirty="0" smtClean="0"/>
              <a:t>.”</a:t>
            </a:r>
            <a:endParaRPr lang="es-UY" sz="4000" dirty="0" smtClean="0"/>
          </a:p>
          <a:p>
            <a:pPr lvl="0">
              <a:buNone/>
            </a:pPr>
            <a:endParaRPr lang="es-UY" dirty="0" smtClean="0"/>
          </a:p>
          <a:p>
            <a:pPr lvl="0"/>
            <a:endParaRPr lang="es-U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Objetivos </a:t>
            </a:r>
            <a:r>
              <a:rPr lang="es-UY" dirty="0" smtClean="0"/>
              <a:t>específicos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7467600" cy="51435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UY" dirty="0" smtClean="0"/>
              <a:t>SO </a:t>
            </a:r>
            <a:r>
              <a:rPr lang="es-UY" dirty="0" smtClean="0"/>
              <a:t>Linux sobre </a:t>
            </a:r>
            <a:r>
              <a:rPr lang="es-UY" dirty="0" smtClean="0"/>
              <a:t>placa BB.</a:t>
            </a:r>
            <a:endParaRPr lang="es-UY" dirty="0" smtClean="0"/>
          </a:p>
          <a:p>
            <a:pPr lvl="0"/>
            <a:r>
              <a:rPr lang="es-UY" dirty="0" smtClean="0"/>
              <a:t>Comunicación inalámbrica con un PC.  </a:t>
            </a:r>
          </a:p>
          <a:p>
            <a:pPr lvl="0"/>
            <a:r>
              <a:rPr lang="es-UY" dirty="0" smtClean="0"/>
              <a:t>Posicionamiento. (GPS)</a:t>
            </a:r>
          </a:p>
          <a:p>
            <a:r>
              <a:rPr lang="es-UY" dirty="0" smtClean="0"/>
              <a:t>Simulación del módulo de detección de vida con algún otro sensor.</a:t>
            </a:r>
          </a:p>
          <a:p>
            <a:pPr lvl="0"/>
            <a:r>
              <a:rPr lang="es-UY" dirty="0" smtClean="0"/>
              <a:t>Plataforma física de movimiento fácilmente intercambiable. </a:t>
            </a:r>
          </a:p>
          <a:p>
            <a:r>
              <a:rPr lang="es-UY" dirty="0" smtClean="0"/>
              <a:t>Lógica para el control de motores y para interacción con sensores. (PIC)</a:t>
            </a:r>
          </a:p>
          <a:p>
            <a:pPr lvl="0"/>
            <a:r>
              <a:rPr lang="es-UY" dirty="0" smtClean="0"/>
              <a:t>Circuitos integrados para controlar los sensores y los motores.</a:t>
            </a:r>
          </a:p>
          <a:p>
            <a:pPr lvl="0"/>
            <a:r>
              <a:rPr lang="es-UY" dirty="0" smtClean="0"/>
              <a:t>Persistencia (Base de datos</a:t>
            </a:r>
            <a:r>
              <a:rPr lang="es-UY" dirty="0" smtClean="0"/>
              <a:t>)</a:t>
            </a:r>
            <a:endParaRPr lang="es-U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710" y="1643050"/>
            <a:ext cx="4707132" cy="234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>
            <a:stCxn id="1035" idx="0"/>
            <a:endCxn id="1035" idx="2"/>
          </p:cNvCxnSpPr>
          <p:nvPr/>
        </p:nvCxnSpPr>
        <p:spPr>
          <a:xfrm rot="16200000" flipH="1">
            <a:off x="5259315" y="2817011"/>
            <a:ext cx="23479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-Right Arrow 14"/>
          <p:cNvSpPr/>
          <p:nvPr/>
        </p:nvSpPr>
        <p:spPr>
          <a:xfrm>
            <a:off x="5825854" y="3109906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4294025" y="3203579"/>
          <a:ext cx="1357321" cy="654049"/>
        </p:xfrm>
        <a:graphic>
          <a:graphicData uri="http://schemas.openxmlformats.org/presentationml/2006/ole">
            <p:oleObj spid="_x0000_s1042" name="Visio" r:id="rId5" imgW="1471672" imgH="724711" progId="Visio.Drawing.11">
              <p:link updateAutomatic="1"/>
            </p:oleObj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4319424" y="2508244"/>
          <a:ext cx="1111250" cy="582613"/>
        </p:xfrm>
        <a:graphic>
          <a:graphicData uri="http://schemas.openxmlformats.org/presentationml/2006/ole">
            <p:oleObj spid="_x0000_s1043" name="Visio" r:id="rId5" imgW="1111576" imgH="582849" progId="Visio.Drawing.11">
              <p:link updateAutomatic="1"/>
            </p:oleObj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4340062" y="1806564"/>
          <a:ext cx="733425" cy="557213"/>
        </p:xfrm>
        <a:graphic>
          <a:graphicData uri="http://schemas.openxmlformats.org/presentationml/2006/ole">
            <p:oleObj spid="_x0000_s1044" name="Visio" r:id="rId5" imgW="733678" imgH="557989" progId="Visio.Drawing.11">
              <p:link updateAutomatic="1"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5891060" y="2046278"/>
          <a:ext cx="1111250" cy="582613"/>
        </p:xfrm>
        <a:graphic>
          <a:graphicData uri="http://schemas.openxmlformats.org/presentationml/2006/ole">
            <p:oleObj spid="_x0000_s1045" name="Visio" r:id="rId5" imgW="1111576" imgH="582849" progId="Visio.Drawing.11">
              <p:link updateAutomatic="1"/>
            </p:oleObj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7580172" y="2000240"/>
          <a:ext cx="823913" cy="557213"/>
        </p:xfrm>
        <a:graphic>
          <a:graphicData uri="http://schemas.openxmlformats.org/presentationml/2006/ole">
            <p:oleObj spid="_x0000_s1046" name="Visio" r:id="rId5" imgW="823499" imgH="557989" progId="Visio.Drawing.11">
              <p:link updateAutomatic="1"/>
            </p:oleObj>
          </a:graphicData>
        </a:graphic>
      </p:graphicFrame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7513496" y="3084510"/>
          <a:ext cx="1003300" cy="557213"/>
        </p:xfrm>
        <a:graphic>
          <a:graphicData uri="http://schemas.openxmlformats.org/presentationml/2006/ole">
            <p:oleObj spid="_x0000_s1047" name="Visio" r:id="rId5" imgW="1003682" imgH="557989" progId="Visio.Drawing.11">
              <p:link updateAutomatic="1"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079710" y="4071942"/>
            <a:ext cx="1492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b="1" dirty="0" smtClean="0"/>
              <a:t>BeagleBoard</a:t>
            </a:r>
            <a:endParaRPr lang="es-UY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189298" y="40719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b="1" dirty="0" smtClean="0"/>
              <a:t>PIC</a:t>
            </a:r>
            <a:endParaRPr lang="es-UY" sz="1600" b="1" dirty="0"/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714348" y="500042"/>
          <a:ext cx="1214446" cy="915570"/>
        </p:xfrm>
        <a:graphic>
          <a:graphicData uri="http://schemas.openxmlformats.org/presentationml/2006/ole">
            <p:oleObj spid="_x0000_s1048" name="Visio" r:id="rId6" imgW="1831497" imgH="1381598" progId="Visio.Drawing.11">
              <p:link updateAutomatic="1"/>
            </p:oleObj>
          </a:graphicData>
        </a:graphic>
      </p:graphicFrame>
      <p:sp>
        <p:nvSpPr>
          <p:cNvPr id="36" name="Can 35"/>
          <p:cNvSpPr/>
          <p:nvPr/>
        </p:nvSpPr>
        <p:spPr>
          <a:xfrm>
            <a:off x="357158" y="3000372"/>
            <a:ext cx="928694" cy="7143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1714480" y="5429264"/>
          <a:ext cx="1071569" cy="523936"/>
        </p:xfrm>
        <a:graphic>
          <a:graphicData uri="http://schemas.openxmlformats.org/presentationml/2006/ole">
            <p:oleObj spid="_x0000_s1051" name="Visio" r:id="rId7" imgW="1291489" imgH="631217" progId="Visio.Drawing.11">
              <p:link updateAutomatic="1"/>
            </p:oleObj>
          </a:graphicData>
        </a:graphic>
      </p:graphicFrame>
      <p:sp>
        <p:nvSpPr>
          <p:cNvPr id="41" name="Up-Down Arrow 40"/>
          <p:cNvSpPr/>
          <p:nvPr/>
        </p:nvSpPr>
        <p:spPr>
          <a:xfrm rot="2865993">
            <a:off x="3123520" y="3681545"/>
            <a:ext cx="201822" cy="1965778"/>
          </a:xfrm>
          <a:prstGeom prst="upDownArrow">
            <a:avLst>
              <a:gd name="adj1" fmla="val 44920"/>
              <a:gd name="adj2" fmla="val 5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Up-Down Arrow 41"/>
          <p:cNvSpPr/>
          <p:nvPr/>
        </p:nvSpPr>
        <p:spPr>
          <a:xfrm rot="276266">
            <a:off x="890254" y="1445169"/>
            <a:ext cx="190750" cy="1551619"/>
          </a:xfrm>
          <a:prstGeom prst="upDownArrow">
            <a:avLst>
              <a:gd name="adj1" fmla="val 44920"/>
              <a:gd name="adj2" fmla="val 5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3" name="Up-Down Arrow 42"/>
          <p:cNvSpPr/>
          <p:nvPr/>
        </p:nvSpPr>
        <p:spPr>
          <a:xfrm rot="16200000">
            <a:off x="2571736" y="2071678"/>
            <a:ext cx="214314" cy="2643206"/>
          </a:xfrm>
          <a:prstGeom prst="upDownArrow">
            <a:avLst>
              <a:gd name="adj1" fmla="val 44920"/>
              <a:gd name="adj2" fmla="val 5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Up-Down Arrow 43"/>
          <p:cNvSpPr/>
          <p:nvPr/>
        </p:nvSpPr>
        <p:spPr>
          <a:xfrm rot="17340755">
            <a:off x="2889430" y="241422"/>
            <a:ext cx="222869" cy="2139244"/>
          </a:xfrm>
          <a:prstGeom prst="upDownArrow">
            <a:avLst>
              <a:gd name="adj1" fmla="val 44920"/>
              <a:gd name="adj2" fmla="val 5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8" name="TextBox 47"/>
          <p:cNvSpPr txBox="1"/>
          <p:nvPr/>
        </p:nvSpPr>
        <p:spPr>
          <a:xfrm>
            <a:off x="-16387" y="377404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Base de datos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0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500" fill="hold"/>
                                        <p:tgtEl>
                                          <p:spTgt spid="10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500" fill="hold"/>
                                        <p:tgtEl>
                                          <p:spTgt spid="10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5" dur="500" fill="hold"/>
                                        <p:tgtEl>
                                          <p:spTgt spid="10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7" dur="500" fill="hold"/>
                                        <p:tgtEl>
                                          <p:spTgt spid="10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1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4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7" dur="indefinite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9" dur="indefinite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0" dur="indefinite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2" dur="indefinite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3" dur="indefinite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1" dur="indefinite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2" dur="indefinite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4" dur="indefinite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5" dur="indefinite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8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4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0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5" dur="500" fill="hold"/>
                                        <p:tgtEl>
                                          <p:spTgt spid="10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9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8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1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2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4" dur="indefinite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5" dur="indefinite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7" dur="indefinite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8" dur="indefinite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0" dur="indefinite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1" dur="indefinite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9" dur="indefinite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0" dur="indefinite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5" dur="indefinite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6" dur="indefinite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4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3" dur="500" fill="hold"/>
                                        <p:tgtEl>
                                          <p:spTgt spid="10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47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8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6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7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9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0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62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3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65" dur="indefinite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6" dur="indefinite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68" dur="indefinite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9" dur="indefinite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71" dur="indefinite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2" dur="indefinite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7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7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3" dur="indefinite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4" dur="indefinite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3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1" dur="500" fill="hold"/>
                                        <p:tgtEl>
                                          <p:spTgt spid="10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30" grpId="0"/>
      <p:bldP spid="30" grpId="1"/>
      <p:bldP spid="30" grpId="2"/>
      <p:bldP spid="30" grpId="3"/>
      <p:bldP spid="30" grpId="4"/>
      <p:bldP spid="30" grpId="5"/>
      <p:bldP spid="30" grpId="6"/>
      <p:bldP spid="31" grpId="0"/>
      <p:bldP spid="31" grpId="1"/>
      <p:bldP spid="31" grpId="2"/>
      <p:bldP spid="31" grpId="3"/>
      <p:bldP spid="31" grpId="4"/>
      <p:bldP spid="31" grpId="5"/>
      <p:bldP spid="31" grpId="6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4" grpId="6" animBg="1"/>
      <p:bldP spid="48" grpId="0"/>
      <p:bldP spid="48" grpId="1"/>
      <p:bldP spid="48" grpId="2"/>
      <p:bldP spid="48" grpId="3"/>
      <p:bldP spid="48" grpId="4"/>
      <p:bldP spid="48" grpId="5"/>
      <p:bldP spid="48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710" y="1643050"/>
            <a:ext cx="4707132" cy="234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>
            <a:stCxn id="1035" idx="0"/>
            <a:endCxn id="1035" idx="2"/>
          </p:cNvCxnSpPr>
          <p:nvPr/>
        </p:nvCxnSpPr>
        <p:spPr>
          <a:xfrm rot="16200000" flipH="1">
            <a:off x="5259315" y="2817011"/>
            <a:ext cx="23479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-Right Arrow 14"/>
          <p:cNvSpPr/>
          <p:nvPr/>
        </p:nvSpPr>
        <p:spPr>
          <a:xfrm>
            <a:off x="5825854" y="3109906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4294025" y="3203579"/>
          <a:ext cx="1357321" cy="654049"/>
        </p:xfrm>
        <a:graphic>
          <a:graphicData uri="http://schemas.openxmlformats.org/presentationml/2006/ole">
            <p:oleObj spid="_x0000_s2050" name="Visio" r:id="rId5" imgW="1471672" imgH="724711" progId="Visio.Drawing.11">
              <p:link updateAutomatic="1"/>
            </p:oleObj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4319424" y="2508244"/>
          <a:ext cx="1111250" cy="582613"/>
        </p:xfrm>
        <a:graphic>
          <a:graphicData uri="http://schemas.openxmlformats.org/presentationml/2006/ole">
            <p:oleObj spid="_x0000_s2051" name="Visio" r:id="rId5" imgW="1111576" imgH="582849" progId="Visio.Drawing.11">
              <p:link updateAutomatic="1"/>
            </p:oleObj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4340062" y="1806564"/>
          <a:ext cx="733425" cy="557213"/>
        </p:xfrm>
        <a:graphic>
          <a:graphicData uri="http://schemas.openxmlformats.org/presentationml/2006/ole">
            <p:oleObj spid="_x0000_s2052" name="Visio" r:id="rId5" imgW="733678" imgH="557989" progId="Visio.Drawing.11">
              <p:link updateAutomatic="1"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5891060" y="2046278"/>
          <a:ext cx="1111250" cy="582613"/>
        </p:xfrm>
        <a:graphic>
          <a:graphicData uri="http://schemas.openxmlformats.org/presentationml/2006/ole">
            <p:oleObj spid="_x0000_s2053" name="Visio" r:id="rId5" imgW="1111576" imgH="582849" progId="Visio.Drawing.11">
              <p:link updateAutomatic="1"/>
            </p:oleObj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7580172" y="2000240"/>
          <a:ext cx="823913" cy="557213"/>
        </p:xfrm>
        <a:graphic>
          <a:graphicData uri="http://schemas.openxmlformats.org/presentationml/2006/ole">
            <p:oleObj spid="_x0000_s2054" name="Visio" r:id="rId5" imgW="823499" imgH="557989" progId="Visio.Drawing.11">
              <p:link updateAutomatic="1"/>
            </p:oleObj>
          </a:graphicData>
        </a:graphic>
      </p:graphicFrame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7513496" y="3084510"/>
          <a:ext cx="1003300" cy="557213"/>
        </p:xfrm>
        <a:graphic>
          <a:graphicData uri="http://schemas.openxmlformats.org/presentationml/2006/ole">
            <p:oleObj spid="_x0000_s2055" name="Visio" r:id="rId5" imgW="1003682" imgH="557989" progId="Visio.Drawing.11">
              <p:link updateAutomatic="1"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079710" y="4071942"/>
            <a:ext cx="1492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b="1" dirty="0" smtClean="0"/>
              <a:t>BeagleBoard</a:t>
            </a:r>
            <a:endParaRPr lang="es-UY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189298" y="40719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b="1" dirty="0" smtClean="0"/>
              <a:t>PIC</a:t>
            </a:r>
            <a:endParaRPr lang="es-UY" sz="1600" b="1" dirty="0"/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714348" y="500042"/>
          <a:ext cx="1214446" cy="915570"/>
        </p:xfrm>
        <a:graphic>
          <a:graphicData uri="http://schemas.openxmlformats.org/presentationml/2006/ole">
            <p:oleObj spid="_x0000_s2056" name="Visio" r:id="rId6" imgW="1831497" imgH="1381598" progId="Visio.Drawing.11">
              <p:link updateAutomatic="1"/>
            </p:oleObj>
          </a:graphicData>
        </a:graphic>
      </p:graphicFrame>
      <p:sp>
        <p:nvSpPr>
          <p:cNvPr id="36" name="Can 35"/>
          <p:cNvSpPr/>
          <p:nvPr/>
        </p:nvSpPr>
        <p:spPr>
          <a:xfrm>
            <a:off x="357158" y="3000372"/>
            <a:ext cx="928694" cy="7143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1714480" y="5429264"/>
          <a:ext cx="1071569" cy="523936"/>
        </p:xfrm>
        <a:graphic>
          <a:graphicData uri="http://schemas.openxmlformats.org/presentationml/2006/ole">
            <p:oleObj spid="_x0000_s2057" name="Visio" r:id="rId7" imgW="1291489" imgH="631217" progId="Visio.Drawing.11">
              <p:link updateAutomatic="1"/>
            </p:oleObj>
          </a:graphicData>
        </a:graphic>
      </p:graphicFrame>
      <p:sp>
        <p:nvSpPr>
          <p:cNvPr id="41" name="Up-Down Arrow 40"/>
          <p:cNvSpPr/>
          <p:nvPr/>
        </p:nvSpPr>
        <p:spPr>
          <a:xfrm rot="2865993">
            <a:off x="3123520" y="3681545"/>
            <a:ext cx="201822" cy="1965778"/>
          </a:xfrm>
          <a:prstGeom prst="upDownArrow">
            <a:avLst>
              <a:gd name="adj1" fmla="val 44920"/>
              <a:gd name="adj2" fmla="val 5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Up-Down Arrow 41"/>
          <p:cNvSpPr/>
          <p:nvPr/>
        </p:nvSpPr>
        <p:spPr>
          <a:xfrm rot="276266">
            <a:off x="890254" y="1445169"/>
            <a:ext cx="190750" cy="1551619"/>
          </a:xfrm>
          <a:prstGeom prst="upDownArrow">
            <a:avLst>
              <a:gd name="adj1" fmla="val 44920"/>
              <a:gd name="adj2" fmla="val 5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3" name="Up-Down Arrow 42"/>
          <p:cNvSpPr/>
          <p:nvPr/>
        </p:nvSpPr>
        <p:spPr>
          <a:xfrm rot="16200000">
            <a:off x="2571736" y="2071678"/>
            <a:ext cx="214314" cy="2643206"/>
          </a:xfrm>
          <a:prstGeom prst="upDownArrow">
            <a:avLst>
              <a:gd name="adj1" fmla="val 44920"/>
              <a:gd name="adj2" fmla="val 5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Up-Down Arrow 43"/>
          <p:cNvSpPr/>
          <p:nvPr/>
        </p:nvSpPr>
        <p:spPr>
          <a:xfrm rot="17340755">
            <a:off x="2889430" y="241422"/>
            <a:ext cx="222869" cy="2139244"/>
          </a:xfrm>
          <a:prstGeom prst="upDownArrow">
            <a:avLst>
              <a:gd name="adj1" fmla="val 44920"/>
              <a:gd name="adj2" fmla="val 55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8" name="TextBox 47"/>
          <p:cNvSpPr txBox="1"/>
          <p:nvPr/>
        </p:nvSpPr>
        <p:spPr>
          <a:xfrm>
            <a:off x="-16387" y="377404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Base de datos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92"/>
            <a:ext cx="7467600" cy="1143000"/>
          </a:xfrm>
        </p:spPr>
        <p:txBody>
          <a:bodyPr>
            <a:normAutofit/>
          </a:bodyPr>
          <a:lstStyle/>
          <a:p>
            <a:r>
              <a:rPr lang="es-UY" dirty="0" smtClean="0"/>
              <a:t>Resultados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Insertar imagen del auto y de la interfaz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2820</TotalTime>
  <Words>375</Words>
  <Application>Microsoft Office PowerPoint</Application>
  <PresentationFormat>On-screen Show (4:3)</PresentationFormat>
  <Paragraphs>95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Technic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C:\Users\Sofia\Desktop\Respaldo PenDrive 14042010\Proyecto\Documentación\Esquema modular.vsd\Drawing\~Página-1\SELECTION</vt:lpstr>
      <vt:lpstr>C:\Users\Sofia\Desktop\Respaldo PenDrive 14042010\Proyecto\Documentación\Esquema modular.vsd\Drawing\~Página-1\Rectángulo.15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Desktop\Respaldo PenDrive 14042010\Proyecto\Documentación\Esquema modular.vsd\Drawing\~Página-1\SELECTION</vt:lpstr>
      <vt:lpstr>C:\Users\Sofia\Desktop\Respaldo PenDrive 14042010\Proyecto\Documentación\Esquema modular.vsd\Drawing\~Página-1\SELECTION</vt:lpstr>
      <vt:lpstr>C:\Users\Sofia\Desktop\Respaldo PenDrive 14042010\Proyecto\Documentación\Esquema modular.vsd\Drawing\~Página-1\Rectángulo.15</vt:lpstr>
      <vt:lpstr>Proyecto UMix “Búsqueda de supervivientes”</vt:lpstr>
      <vt:lpstr>Agenda</vt:lpstr>
      <vt:lpstr>Motivación</vt:lpstr>
      <vt:lpstr>Antecedentes</vt:lpstr>
      <vt:lpstr>Objetivo General</vt:lpstr>
      <vt:lpstr>Objetivos específicos</vt:lpstr>
      <vt:lpstr>Slide 7</vt:lpstr>
      <vt:lpstr>Slide 8</vt:lpstr>
      <vt:lpstr>Resultados</vt:lpstr>
      <vt:lpstr>Conclusiones</vt:lpstr>
      <vt:lpstr>Conclusiones</vt:lpstr>
      <vt:lpstr>Recomendaciones</vt:lpstr>
      <vt:lpstr>¿¿Preguntas??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Umix “Búsqueda de supervivientes”</dc:title>
  <dc:creator>Sofia</dc:creator>
  <cp:lastModifiedBy>Sofia</cp:lastModifiedBy>
  <cp:revision>66</cp:revision>
  <dcterms:created xsi:type="dcterms:W3CDTF">2010-04-02T19:37:19Z</dcterms:created>
  <dcterms:modified xsi:type="dcterms:W3CDTF">2010-04-24T02:31:38Z</dcterms:modified>
</cp:coreProperties>
</file>