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992B-B25B-9814-7DED-9B7136D7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797C9-D7B0-9BBC-2745-07467028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573-C2E6-15B0-7234-F2FB730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771F-7906-C9B1-B9E5-83B1D6D2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C839-1CC1-2C7F-DE62-8D1D3423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7F9B-1F66-6C19-2EE6-0F2D38F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9ED2-7321-C117-1E1A-2CB1B67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8C1A-9292-5729-900D-8A27DCC6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6F5B-64A0-F17D-0F43-03C453EB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0757-4D48-4F00-3402-A640C9D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79C19-B451-2024-8D96-C8A56FF00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1EB3-83DC-80C3-A82F-F0AC7ABE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46DE-C548-1A90-6AA7-36BD4186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E7C3-04D0-6168-6C98-8805F859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5D3E-73A1-3522-59B5-BEA1EBCC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A253-6E3C-9F1A-8E1E-7EF10760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6F78-BBFE-10C0-5F6D-25112E8C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074C-168E-B570-57CB-F87BBD2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BD11-DDD6-D422-2DA6-7FC18D4E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50BE-295D-7A10-3701-6EDB92E1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5BC0-584E-E660-AFBA-80758410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426D-F34D-5A88-749E-16379A18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B318-F61E-EAF8-82B4-1BA0BB39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C6C1-FE1A-B27C-21B4-40A4A460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02DE-5A00-C570-9A4F-9C7F10C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237-BA39-F7A3-538B-1C708F7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F121-1B4C-B8ED-34F0-C91EE6A4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00F55-5A8D-2D44-C883-CD982E0F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95E7-6E57-26E9-9C7E-923CC1B6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EC73-D044-F2D8-33E3-89CE5B4C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C582-E1A5-0C21-FB56-DA9CD6E7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1CC-911F-E470-77D0-744E73E3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C900-074E-C8CC-7F5E-A34206E1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D969D-91B5-4644-9ED0-B1FC4CD4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3DC17-3598-4329-D846-9B4693B3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EA8B-10B0-2BB8-8D0F-8C356F8E1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D8AAA-D8F3-0C59-E715-1CF2691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A5171-20E5-3DED-6F3B-2C5746D2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0EC6F-5D0C-0AA6-1A16-C4309E04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D7B-1984-E018-3668-18D7B9E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2FC4-515C-5A3A-B513-C95C3806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DD8B-90CD-989A-B3AD-76A37D9C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0F5D-4AC8-F776-0268-2369E4F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A1C5-DFDD-F00B-3E54-B6A8253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4B708-B1EF-E34D-99C9-7A87B224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5882-D32C-7127-E24F-76291DC8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9504-BC88-9BC7-3476-744C082C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D3B6-4744-3966-9AB9-B5F209C6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0AAD-D03F-0E48-BC58-63731782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5DC76-7762-B326-D3F9-696C6B3C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C32F-9754-6845-EBC0-2C04535B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756A9-68EF-5C94-AE4F-63D1C1A5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4417-25A0-F903-69EE-333532FC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A7554-AEE2-0CFA-8C15-9DCDA2F0D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2555-E4EE-AAF6-CA71-496D2BCF8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2498-AA58-924A-2326-321A8CE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8771-39FD-414E-7C58-DB3B6730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32BF-484C-F884-2659-D8E2BACB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A3354-2853-C959-661D-4B174910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EBFF-D3ED-800D-5781-5AA52BD3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B3B0-FABC-A48D-12DE-D66036E4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2D232-4A16-4BE2-AD3A-6785C1EDAEE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1AC2-9796-D072-EEDC-15ECF87E8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FB1E-68AC-7E1F-9D1D-70DDEB54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02E9A-CF37-4BFA-9C09-95BF047B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worldpopulationrevie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mf.org/" TargetMode="External"/><Relationship Id="rId5" Type="http://schemas.openxmlformats.org/officeDocument/2006/relationships/hyperlink" Target="http://www.population.un.org/" TargetMode="External"/><Relationship Id="rId4" Type="http://schemas.openxmlformats.org/officeDocument/2006/relationships/hyperlink" Target="http://www.untwo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729-95BB-7B4C-6CF7-918DBEB6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551" y="2341927"/>
            <a:ext cx="6638488" cy="12601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Global Tourism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C71D-33D5-D46A-FFF1-59C4605C1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305" y="3628832"/>
            <a:ext cx="5700980" cy="1892808"/>
          </a:xfrm>
        </p:spPr>
        <p:txBody>
          <a:bodyPr anchor="ctr"/>
          <a:lstStyle/>
          <a:p>
            <a:r>
              <a:rPr lang="en-US" dirty="0">
                <a:latin typeface="Amasis MT Pro Medium" panose="02040604050005020304" pitchFamily="18" charset="0"/>
              </a:rPr>
              <a:t>By Joshua Breuwet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08" y="1682433"/>
            <a:ext cx="3892797" cy="38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403"/>
            <a:ext cx="9549468" cy="1167293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masis MT Pro Medium" panose="02040604050005020304" pitchFamily="18" charset="0"/>
              </a:rPr>
              <a:t>Findings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AA5CB-A0E5-78A0-1470-D13E17980864}"/>
              </a:ext>
            </a:extLst>
          </p:cNvPr>
          <p:cNvSpPr txBox="1"/>
          <p:nvPr/>
        </p:nvSpPr>
        <p:spPr>
          <a:xfrm>
            <a:off x="2502145" y="1110341"/>
            <a:ext cx="7593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Tourism marketing spending and efforts can be focused in some key markets that are experiencing success over the past two decades as well as after the Covid pandemic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like France, Spain, Poland, Mexico, and the USA are the leading tourism markets by number of arrivals since the year 2020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like Mexico, the Bahamas, and Spain have consistently been the largest cruise markets globally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Attention should be given to some of the fastest growing markets coming out of the Covid pandemic which include Spain, Italy, Turkey, Greece, and Croatia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travel hasn’t quite completely recovered since the pandemic but more people every year are traveling the globe, and I believe we should see a full recovery in just a few years time</a:t>
            </a:r>
          </a:p>
        </p:txBody>
      </p:sp>
    </p:spTree>
    <p:extLst>
      <p:ext uri="{BB962C8B-B14F-4D97-AF65-F5344CB8AC3E}">
        <p14:creationId xmlns:p14="http://schemas.microsoft.com/office/powerpoint/2010/main" val="77790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379"/>
            <a:ext cx="9549468" cy="1167293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masis MT Pro Medium" panose="02040604050005020304" pitchFamily="18" charset="0"/>
              </a:rPr>
              <a:t>Data Sources and Limitations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7203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A442E-4C5E-B04B-5DC3-51174768DA88}"/>
              </a:ext>
            </a:extLst>
          </p:cNvPr>
          <p:cNvSpPr txBox="1"/>
          <p:nvPr/>
        </p:nvSpPr>
        <p:spPr>
          <a:xfrm>
            <a:off x="3002932" y="3899001"/>
            <a:ext cx="65916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Data Sources:</a:t>
            </a:r>
          </a:p>
          <a:p>
            <a:pPr algn="ctr"/>
            <a:endParaRPr lang="en-US" sz="1600" dirty="0"/>
          </a:p>
          <a:p>
            <a:r>
              <a:rPr lang="en-US" sz="1600" dirty="0"/>
              <a:t>UN global tourism data and key statistics: </a:t>
            </a:r>
            <a:r>
              <a:rPr lang="en-US" sz="1600" dirty="0">
                <a:hlinkClick r:id="rId4"/>
              </a:rPr>
              <a:t>www.untwo.org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Global population data: </a:t>
            </a:r>
            <a:r>
              <a:rPr lang="en-US" sz="1600" dirty="0">
                <a:hlinkClick r:id="rId5"/>
              </a:rPr>
              <a:t>www.population.un.org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Global GDP data: </a:t>
            </a:r>
            <a:r>
              <a:rPr lang="en-US" sz="1600" dirty="0">
                <a:hlinkClick r:id="rId6"/>
              </a:rPr>
              <a:t>www.imf.org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Global safety and crime data: </a:t>
            </a:r>
            <a:r>
              <a:rPr lang="en-US" sz="1600" dirty="0">
                <a:hlinkClick r:id="rId7"/>
              </a:rPr>
              <a:t>www.worldpopulationreview.com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E0187-B0C1-9319-372D-0168FC71E306}"/>
              </a:ext>
            </a:extLst>
          </p:cNvPr>
          <p:cNvSpPr txBox="1"/>
          <p:nvPr/>
        </p:nvSpPr>
        <p:spPr>
          <a:xfrm>
            <a:off x="2779776" y="994867"/>
            <a:ext cx="7029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in these sets only contained data up until the year 2022, further analysis after tourism data is updated for the years 2023 and 2024 would gain further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the data was complete for every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Cruise passenger reporting missing for certain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and crime data missing for certain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266" y="2845353"/>
            <a:ext cx="9549468" cy="1167293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Amasis MT Pro Medium" panose="02040604050005020304" pitchFamily="18" charset="0"/>
              </a:rPr>
              <a:t>Thank you for your time!</a:t>
            </a:r>
            <a:br>
              <a:rPr lang="en-US" sz="4000" dirty="0">
                <a:latin typeface="Amasis MT Pro Medium" panose="02040604050005020304" pitchFamily="18" charset="0"/>
              </a:rPr>
            </a:br>
            <a:br>
              <a:rPr lang="en-US" sz="4000" dirty="0">
                <a:latin typeface="Amasis MT Pro Medium" panose="02040604050005020304" pitchFamily="18" charset="0"/>
              </a:rPr>
            </a:br>
            <a:r>
              <a:rPr lang="en-US" sz="2000" dirty="0">
                <a:latin typeface="Amasis MT Pro Medium" panose="02040604050005020304" pitchFamily="18" charset="0"/>
              </a:rPr>
              <a:t>Let’s take a look at the interactive dashboard…</a:t>
            </a:r>
            <a:endParaRPr lang="en-US" sz="4000" dirty="0">
              <a:latin typeface="Amasis MT Pro Medium" panose="020406040500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7203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01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Goals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2"/>
            <a:ext cx="9144000" cy="44183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Our goal was to analyze global tourism markets and determine key countries and regions to focus marketing campaign efforts and funding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Provide travel recommendations for tourists in key markets to be used in campaigns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Some key factors in this analysis are: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Tourism popularity based on total incoming arrivals by tourists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Cruise passenger arrivals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Total tourism expenditure in USD to show where tourists are spending their dollars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The rate of growth of the global tourism market as well as individual markets</a:t>
            </a: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6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410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Data Cleaning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>
            <a:normAutofit lnSpcReduction="10000"/>
          </a:bodyPr>
          <a:lstStyle/>
          <a:p>
            <a:pPr lvl="1" algn="l"/>
            <a:endParaRPr lang="en-US" sz="1800" dirty="0">
              <a:latin typeface="Amasis MT Pro Medium" panose="020406040500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The data was saved to CSV files from websites and minor cleaning was done using Excel to eliminate unwanted cells, rows, and columns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The CSVs were then read into </a:t>
            </a:r>
            <a:r>
              <a:rPr lang="en-US" sz="1700" dirty="0" err="1">
                <a:latin typeface="Amasis MT Pro Medium" panose="02040604050005020304" pitchFamily="18" charset="0"/>
              </a:rPr>
              <a:t>Jupyter</a:t>
            </a:r>
            <a:r>
              <a:rPr lang="en-US" sz="1700" dirty="0">
                <a:latin typeface="Amasis MT Pro Medium" panose="02040604050005020304" pitchFamily="18" charset="0"/>
              </a:rPr>
              <a:t> Notebooks and further cleaning was performed using Python to transpose data tables for each country into desired orientation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SQL queries were performed to find differences in individual data sets and Python was used to normalize the data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SQL was used to join all data sets into one main data set for further querying and analysis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Python and Matplotlib was used to generate statistical graphs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masis MT Pro Medium" panose="02040604050005020304" pitchFamily="18" charset="0"/>
              </a:rPr>
              <a:t>Tableau was used to create interactive dashboard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700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91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Global Market Overview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450F4-EDB9-66F4-53A7-3E97B72214BC}"/>
              </a:ext>
            </a:extLst>
          </p:cNvPr>
          <p:cNvSpPr txBox="1"/>
          <p:nvPr/>
        </p:nvSpPr>
        <p:spPr>
          <a:xfrm>
            <a:off x="2038525" y="1707580"/>
            <a:ext cx="41273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Steady growth in tourism from 2000-2019 with a peak of nearly 2.5 billion yearly arrivals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 decrease between 2007 and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Huge decrease in global travel in 2019 due to the Covid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 but steady recovery between 2019 and 2022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FF826-582E-4547-4D90-9615B35AC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58" y="1243584"/>
            <a:ext cx="5119483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91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Global Cruise Markets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F500-2426-4152-856B-E4C60149ADAB}"/>
              </a:ext>
            </a:extLst>
          </p:cNvPr>
          <p:cNvSpPr txBox="1"/>
          <p:nvPr/>
        </p:nvSpPr>
        <p:spPr>
          <a:xfrm>
            <a:off x="2121408" y="1185062"/>
            <a:ext cx="4191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cruise market follows similar trend of global travel with steady growth between 2000 and 2019 with peaks of nearly 50 million passengers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Cruise markets were more resilient between 2007 and 2009, but growth did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decrease in cruise passengers in 2019 due to Covid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global cruise markets seems to be making a much faster recovery after 2019 then global travel as a whole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A125E6-5EB8-84AD-660B-7F7C565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51" y="1185062"/>
            <a:ext cx="5111496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91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Global Tourism Expenditure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F500-2426-4152-856B-E4C60149ADAB}"/>
              </a:ext>
            </a:extLst>
          </p:cNvPr>
          <p:cNvSpPr txBox="1"/>
          <p:nvPr/>
        </p:nvSpPr>
        <p:spPr>
          <a:xfrm>
            <a:off x="2121408" y="1185062"/>
            <a:ext cx="4191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tourism expenditure in USD follows a similar trend as the other data but sees very rapid growth from 2009 to 2019 with peaks reaching nearly $1.4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we see a very heavy decline in expenditure following 2019 due to Covid and the decrease in global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tourism expenditure experiences much more rapid growth following 2019 compared to global travel, this could be due to rising inflation worldwide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FD3A0-DF17-9B6F-FCF4-21C65992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51" y="1243584"/>
            <a:ext cx="5111496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158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Most Popular Markets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1FB47-256C-FEDF-A1BF-6B5545555736}"/>
              </a:ext>
            </a:extLst>
          </p:cNvPr>
          <p:cNvSpPr txBox="1"/>
          <p:nvPr/>
        </p:nvSpPr>
        <p:spPr>
          <a:xfrm>
            <a:off x="234998" y="2278888"/>
            <a:ext cx="3693567" cy="310854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AVG Tourism Markets 2000-2022</a:t>
            </a:r>
          </a:p>
          <a:p>
            <a:endParaRPr lang="en-US" sz="1400" dirty="0"/>
          </a:p>
          <a:p>
            <a:r>
              <a:rPr lang="en-US" sz="1400" dirty="0"/>
              <a:t>Country		Total Arrivals (K)</a:t>
            </a:r>
          </a:p>
          <a:p>
            <a:endParaRPr lang="en-US" sz="1400" dirty="0"/>
          </a:p>
          <a:p>
            <a:r>
              <a:rPr lang="en-US" sz="1400" dirty="0"/>
              <a:t>FRANCE		163,067</a:t>
            </a:r>
          </a:p>
          <a:p>
            <a:r>
              <a:rPr lang="en-US" sz="1400" dirty="0"/>
              <a:t>USA		129,212</a:t>
            </a:r>
          </a:p>
          <a:p>
            <a:r>
              <a:rPr lang="en-US" sz="1400" dirty="0"/>
              <a:t>CHINA		112,736</a:t>
            </a:r>
          </a:p>
          <a:p>
            <a:r>
              <a:rPr lang="en-US" sz="1400" dirty="0"/>
              <a:t>SPAIN		94,223</a:t>
            </a:r>
          </a:p>
          <a:p>
            <a:r>
              <a:rPr lang="en-US" sz="1400" dirty="0"/>
              <a:t>MEXICO		87,599</a:t>
            </a:r>
          </a:p>
          <a:p>
            <a:r>
              <a:rPr lang="en-US" sz="1400" dirty="0"/>
              <a:t>ITALY		70,622</a:t>
            </a:r>
          </a:p>
          <a:p>
            <a:r>
              <a:rPr lang="en-US" sz="1400" dirty="0"/>
              <a:t>POLAND		67,102</a:t>
            </a:r>
          </a:p>
          <a:p>
            <a:r>
              <a:rPr lang="en-US" sz="1400" dirty="0"/>
              <a:t>CROATIA		47,539</a:t>
            </a:r>
          </a:p>
          <a:p>
            <a:r>
              <a:rPr lang="en-US" sz="1400" dirty="0"/>
              <a:t>HUNGARY		41,619</a:t>
            </a:r>
          </a:p>
          <a:p>
            <a:r>
              <a:rPr lang="en-US" sz="1400" dirty="0"/>
              <a:t>HONG KONG	32,958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E2B7E-AF44-9AC9-3763-2DEC4E09514E}"/>
              </a:ext>
            </a:extLst>
          </p:cNvPr>
          <p:cNvSpPr txBox="1"/>
          <p:nvPr/>
        </p:nvSpPr>
        <p:spPr>
          <a:xfrm>
            <a:off x="4248912" y="2278889"/>
            <a:ext cx="3694176" cy="31085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AVG Tourism Markets 2010-2022</a:t>
            </a:r>
          </a:p>
          <a:p>
            <a:endParaRPr lang="en-US" sz="1400" dirty="0"/>
          </a:p>
          <a:p>
            <a:r>
              <a:rPr lang="en-US" sz="1400" dirty="0"/>
              <a:t>Country		Total Arrivals (K)</a:t>
            </a:r>
          </a:p>
          <a:p>
            <a:endParaRPr lang="en-US" sz="1400" dirty="0"/>
          </a:p>
          <a:p>
            <a:r>
              <a:rPr lang="en-US" sz="1400" dirty="0"/>
              <a:t>FRANCE		191,404</a:t>
            </a:r>
          </a:p>
          <a:p>
            <a:r>
              <a:rPr lang="en-US" sz="1400" dirty="0"/>
              <a:t>USA		150,950</a:t>
            </a:r>
          </a:p>
          <a:p>
            <a:r>
              <a:rPr lang="en-US" sz="1400" dirty="0"/>
              <a:t>CHINA		114,481</a:t>
            </a:r>
          </a:p>
          <a:p>
            <a:r>
              <a:rPr lang="en-US" sz="1400" dirty="0"/>
              <a:t>SPAIN		99,398</a:t>
            </a:r>
          </a:p>
          <a:p>
            <a:r>
              <a:rPr lang="en-US" sz="1400" dirty="0"/>
              <a:t>MEXICO		80,094</a:t>
            </a:r>
          </a:p>
          <a:p>
            <a:r>
              <a:rPr lang="en-US" sz="1400" dirty="0"/>
              <a:t>ITALY		75,178</a:t>
            </a:r>
          </a:p>
          <a:p>
            <a:r>
              <a:rPr lang="en-US" sz="1400" dirty="0"/>
              <a:t>POLAND		70,995</a:t>
            </a:r>
          </a:p>
          <a:p>
            <a:r>
              <a:rPr lang="en-US" sz="1400" dirty="0"/>
              <a:t>CROATIA		49,369</a:t>
            </a:r>
          </a:p>
          <a:p>
            <a:r>
              <a:rPr lang="en-US" sz="1400" dirty="0"/>
              <a:t>HUNGARY		46,484</a:t>
            </a:r>
          </a:p>
          <a:p>
            <a:r>
              <a:rPr lang="en-US" sz="1400" dirty="0"/>
              <a:t>HONG KONG	41,651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CFAB9-A2DC-6ABC-53F6-8254FDA0D315}"/>
              </a:ext>
            </a:extLst>
          </p:cNvPr>
          <p:cNvSpPr txBox="1"/>
          <p:nvPr/>
        </p:nvSpPr>
        <p:spPr>
          <a:xfrm>
            <a:off x="8263435" y="2278888"/>
            <a:ext cx="3693567" cy="31085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AVG Tourism Markets 2020-2022</a:t>
            </a:r>
          </a:p>
          <a:p>
            <a:endParaRPr lang="en-US" sz="1400" dirty="0"/>
          </a:p>
          <a:p>
            <a:r>
              <a:rPr lang="en-US" sz="1400" dirty="0"/>
              <a:t>Country		Total Arrivals (K)</a:t>
            </a:r>
          </a:p>
          <a:p>
            <a:endParaRPr lang="en-US" sz="1400" dirty="0"/>
          </a:p>
          <a:p>
            <a:r>
              <a:rPr lang="en-US" sz="1400" dirty="0"/>
              <a:t>FRANCE		86,135</a:t>
            </a:r>
          </a:p>
          <a:p>
            <a:r>
              <a:rPr lang="en-US" sz="1400" dirty="0"/>
              <a:t>SPAIN		64,336</a:t>
            </a:r>
          </a:p>
          <a:p>
            <a:r>
              <a:rPr lang="en-US" sz="1400" dirty="0"/>
              <a:t>POLAND		57,972</a:t>
            </a:r>
          </a:p>
          <a:p>
            <a:r>
              <a:rPr lang="en-US" sz="1400" dirty="0"/>
              <a:t>MEXICO		57,474</a:t>
            </a:r>
          </a:p>
          <a:p>
            <a:r>
              <a:rPr lang="en-US" sz="1400" dirty="0"/>
              <a:t>USA		54,085</a:t>
            </a:r>
          </a:p>
          <a:p>
            <a:r>
              <a:rPr lang="en-US" sz="1400" dirty="0"/>
              <a:t>ITALY		50,974</a:t>
            </a:r>
          </a:p>
          <a:p>
            <a:r>
              <a:rPr lang="en-US" sz="1400" dirty="0"/>
              <a:t>HUNGARY		38,224</a:t>
            </a:r>
          </a:p>
          <a:p>
            <a:r>
              <a:rPr lang="en-US" sz="1400" dirty="0"/>
              <a:t>CROATIA		35,251</a:t>
            </a:r>
          </a:p>
          <a:p>
            <a:r>
              <a:rPr lang="en-US" sz="1400" dirty="0"/>
              <a:t>TURKEY		32,466</a:t>
            </a:r>
          </a:p>
          <a:p>
            <a:r>
              <a:rPr lang="en-US" sz="1400" dirty="0"/>
              <a:t>CHINA		26,365</a:t>
            </a:r>
          </a:p>
        </p:txBody>
      </p:sp>
    </p:spTree>
    <p:extLst>
      <p:ext uri="{BB962C8B-B14F-4D97-AF65-F5344CB8AC3E}">
        <p14:creationId xmlns:p14="http://schemas.microsoft.com/office/powerpoint/2010/main" val="10902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158"/>
            <a:ext cx="9144000" cy="116729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masis MT Pro Medium" panose="02040604050005020304" pitchFamily="18" charset="0"/>
              </a:rPr>
              <a:t>Most Popular Cruise Markets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E2B7E-AF44-9AC9-3763-2DEC4E09514E}"/>
              </a:ext>
            </a:extLst>
          </p:cNvPr>
          <p:cNvSpPr txBox="1"/>
          <p:nvPr/>
        </p:nvSpPr>
        <p:spPr>
          <a:xfrm>
            <a:off x="4169968" y="2300836"/>
            <a:ext cx="3852063" cy="31085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Cruise Markets 2010-2022</a:t>
            </a:r>
          </a:p>
          <a:p>
            <a:endParaRPr lang="en-US" sz="1400" dirty="0"/>
          </a:p>
          <a:p>
            <a:r>
              <a:rPr lang="en-US" sz="1400" dirty="0"/>
              <a:t>Country		Cruise Passengers (K)</a:t>
            </a:r>
          </a:p>
          <a:p>
            <a:endParaRPr lang="en-US" sz="1400" dirty="0"/>
          </a:p>
          <a:p>
            <a:r>
              <a:rPr lang="en-US" sz="1400" dirty="0"/>
              <a:t>MEXICO		5,857</a:t>
            </a:r>
          </a:p>
          <a:p>
            <a:r>
              <a:rPr lang="en-US" sz="1400" dirty="0"/>
              <a:t>BAHAMAS		4,145</a:t>
            </a:r>
          </a:p>
          <a:p>
            <a:r>
              <a:rPr lang="en-US" sz="1400" dirty="0"/>
              <a:t>SPAIN		2,606</a:t>
            </a:r>
          </a:p>
          <a:p>
            <a:r>
              <a:rPr lang="en-US" sz="1400" dirty="0"/>
              <a:t>GREECE		2,140</a:t>
            </a:r>
          </a:p>
          <a:p>
            <a:r>
              <a:rPr lang="en-US" sz="1400" dirty="0"/>
              <a:t>US VIRGIN ISLANDS	1,530</a:t>
            </a:r>
          </a:p>
          <a:p>
            <a:r>
              <a:rPr lang="en-US" sz="1400" dirty="0"/>
              <a:t>CAYMAN ISLANDS	1,473</a:t>
            </a:r>
          </a:p>
          <a:p>
            <a:r>
              <a:rPr lang="en-US" sz="1400" dirty="0"/>
              <a:t>SAINT MAARTEN	1,404</a:t>
            </a:r>
          </a:p>
          <a:p>
            <a:r>
              <a:rPr lang="en-US" sz="1400" dirty="0"/>
              <a:t>RUSSIA		1,394</a:t>
            </a:r>
          </a:p>
          <a:p>
            <a:r>
              <a:rPr lang="en-US" sz="1400" dirty="0"/>
              <a:t>JAMAICA		1,227</a:t>
            </a:r>
          </a:p>
          <a:p>
            <a:r>
              <a:rPr lang="en-US" sz="1400" dirty="0"/>
              <a:t>PUERTO RICO	1,115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B0315-7D84-EB86-5BB1-5C3A4F327A1A}"/>
              </a:ext>
            </a:extLst>
          </p:cNvPr>
          <p:cNvSpPr txBox="1"/>
          <p:nvPr/>
        </p:nvSpPr>
        <p:spPr>
          <a:xfrm>
            <a:off x="132284" y="2300835"/>
            <a:ext cx="3852063" cy="31085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AVG Cruise Markets 2000-2022</a:t>
            </a:r>
          </a:p>
          <a:p>
            <a:pPr algn="ctr"/>
            <a:endParaRPr lang="en-US" sz="1400" dirty="0"/>
          </a:p>
          <a:p>
            <a:r>
              <a:rPr lang="en-US" sz="1400" dirty="0"/>
              <a:t>Country		Cruise Passengers (K)</a:t>
            </a:r>
          </a:p>
          <a:p>
            <a:endParaRPr lang="en-US" sz="1400" dirty="0"/>
          </a:p>
          <a:p>
            <a:r>
              <a:rPr lang="en-US" sz="1400" dirty="0"/>
              <a:t>MEXICO		5,755</a:t>
            </a:r>
          </a:p>
          <a:p>
            <a:r>
              <a:rPr lang="en-US" sz="1400" dirty="0"/>
              <a:t>BAHAMAS		3,623</a:t>
            </a:r>
          </a:p>
          <a:p>
            <a:r>
              <a:rPr lang="en-US" sz="1400" dirty="0"/>
              <a:t>SPAIN		2,606</a:t>
            </a:r>
          </a:p>
          <a:p>
            <a:r>
              <a:rPr lang="en-US" sz="1400" dirty="0"/>
              <a:t>US VIRGIN ISLANDS	1,662</a:t>
            </a:r>
          </a:p>
          <a:p>
            <a:r>
              <a:rPr lang="en-US" sz="1400" dirty="0"/>
              <a:t>GREECE		1,612</a:t>
            </a:r>
          </a:p>
          <a:p>
            <a:r>
              <a:rPr lang="en-US" sz="1400" dirty="0"/>
              <a:t>CAYMAN ISLANDS	1,524</a:t>
            </a:r>
          </a:p>
          <a:p>
            <a:r>
              <a:rPr lang="en-US" sz="1400" dirty="0"/>
              <a:t>SAINT MAARTEN	1,324</a:t>
            </a:r>
          </a:p>
          <a:p>
            <a:r>
              <a:rPr lang="en-US" sz="1400" dirty="0"/>
              <a:t>PUERTO RICO	1,202</a:t>
            </a:r>
          </a:p>
          <a:p>
            <a:r>
              <a:rPr lang="en-US" sz="1400" dirty="0"/>
              <a:t>JAMAICA		1,151</a:t>
            </a:r>
          </a:p>
          <a:p>
            <a:r>
              <a:rPr lang="en-US" sz="1400" dirty="0"/>
              <a:t>RUSSIA		881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F7EFA-68CA-E730-D1C8-090FB020CBD5}"/>
              </a:ext>
            </a:extLst>
          </p:cNvPr>
          <p:cNvSpPr txBox="1"/>
          <p:nvPr/>
        </p:nvSpPr>
        <p:spPr>
          <a:xfrm>
            <a:off x="8210092" y="2300835"/>
            <a:ext cx="3849624" cy="31085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Largest Cruise Markets 2020-2022</a:t>
            </a:r>
          </a:p>
          <a:p>
            <a:pPr algn="ctr"/>
            <a:endParaRPr lang="en-US" sz="1400" dirty="0"/>
          </a:p>
          <a:p>
            <a:r>
              <a:rPr lang="en-US" sz="1400" dirty="0"/>
              <a:t>Country		Cruise Passengers (K)</a:t>
            </a:r>
          </a:p>
          <a:p>
            <a:endParaRPr lang="en-US" sz="1400" dirty="0"/>
          </a:p>
          <a:p>
            <a:r>
              <a:rPr lang="en-US" sz="1400" dirty="0"/>
              <a:t>MEXICO		3,803</a:t>
            </a:r>
          </a:p>
          <a:p>
            <a:r>
              <a:rPr lang="en-US" sz="1400" dirty="0"/>
              <a:t>BAHAMAS		2,610</a:t>
            </a:r>
          </a:p>
          <a:p>
            <a:r>
              <a:rPr lang="en-US" sz="1400" dirty="0"/>
              <a:t>SPAIN		1,510</a:t>
            </a:r>
          </a:p>
          <a:p>
            <a:r>
              <a:rPr lang="en-US" sz="1400" dirty="0"/>
              <a:t>GREECE		870</a:t>
            </a:r>
          </a:p>
          <a:p>
            <a:r>
              <a:rPr lang="en-US" sz="1400" dirty="0"/>
              <a:t>DOMINICAN REP.	667</a:t>
            </a:r>
          </a:p>
          <a:p>
            <a:r>
              <a:rPr lang="en-US" sz="1400" dirty="0"/>
              <a:t>CAYMAN ISLANDS	640</a:t>
            </a:r>
          </a:p>
          <a:p>
            <a:r>
              <a:rPr lang="en-US" sz="1400" dirty="0"/>
              <a:t>HONDURAS	550</a:t>
            </a:r>
          </a:p>
          <a:p>
            <a:r>
              <a:rPr lang="en-US" sz="1400" dirty="0"/>
              <a:t>PUERTO RICO	543</a:t>
            </a:r>
          </a:p>
          <a:p>
            <a:r>
              <a:rPr lang="en-US" sz="1400" dirty="0"/>
              <a:t>SAINT MAARTEN	504</a:t>
            </a:r>
          </a:p>
          <a:p>
            <a:r>
              <a:rPr lang="en-US" sz="1400" dirty="0"/>
              <a:t>JAMAICA		457</a:t>
            </a:r>
          </a:p>
        </p:txBody>
      </p:sp>
    </p:spTree>
    <p:extLst>
      <p:ext uri="{BB962C8B-B14F-4D97-AF65-F5344CB8AC3E}">
        <p14:creationId xmlns:p14="http://schemas.microsoft.com/office/powerpoint/2010/main" val="371635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9FF3C-E396-9C13-6C74-521F457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0"/>
            <a:ext cx="1836115" cy="1836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DB391F-4A14-73DA-3A1C-D389E67B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562"/>
            <a:ext cx="9549468" cy="1167293"/>
          </a:xfrm>
        </p:spPr>
        <p:txBody>
          <a:bodyPr anchor="ctr">
            <a:noAutofit/>
          </a:bodyPr>
          <a:lstStyle/>
          <a:p>
            <a:r>
              <a:rPr lang="en-US" sz="4000">
                <a:latin typeface="Amasis MT Pro Medium" panose="02040604050005020304" pitchFamily="18" charset="0"/>
              </a:rPr>
              <a:t>Fastest Growing Markets Post Covid</a:t>
            </a:r>
            <a:endParaRPr lang="en-US" sz="4000" dirty="0">
              <a:latin typeface="Amasis MT Pro Medium" panose="020406040500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2AADACE-7F30-9906-0119-FC268890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9071"/>
            <a:ext cx="9144000" cy="479877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>
              <a:latin typeface="Amasis MT Pro Medium" panose="02040604050005020304" pitchFamily="18" charset="0"/>
            </a:endParaRPr>
          </a:p>
          <a:p>
            <a:pPr lvl="1" algn="l"/>
            <a:endParaRPr lang="en-US" dirty="0">
              <a:latin typeface="Amasis MT Pro Medium" panose="020406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D99D9-3F7F-A7AE-6B7B-1F2A5C25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59" y="2312338"/>
            <a:ext cx="3681846" cy="3675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933B2-1E06-A770-021A-7B71AFCB2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56" y="2312338"/>
            <a:ext cx="3675888" cy="3675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73842-62AC-57F4-D045-F6931604C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395" y="2312338"/>
            <a:ext cx="3687784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7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6931</TotalTime>
  <Words>974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Medium</vt:lpstr>
      <vt:lpstr>Aptos</vt:lpstr>
      <vt:lpstr>Aptos Display</vt:lpstr>
      <vt:lpstr>Arial</vt:lpstr>
      <vt:lpstr>Office Theme</vt:lpstr>
      <vt:lpstr>Global Tourism Analysis</vt:lpstr>
      <vt:lpstr>Goals</vt:lpstr>
      <vt:lpstr>Data Cleaning</vt:lpstr>
      <vt:lpstr>Global Market Overview</vt:lpstr>
      <vt:lpstr>Global Cruise Markets</vt:lpstr>
      <vt:lpstr>Global Tourism Expenditure</vt:lpstr>
      <vt:lpstr>Most Popular Markets</vt:lpstr>
      <vt:lpstr>Most Popular Cruise Markets</vt:lpstr>
      <vt:lpstr>Fastest Growing Markets Post Covid</vt:lpstr>
      <vt:lpstr>Findings</vt:lpstr>
      <vt:lpstr>Data Sources and Limitations</vt:lpstr>
      <vt:lpstr>Thank you for your time!  Let’s take a look at the interactive dashboard…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Breuwet</dc:creator>
  <cp:lastModifiedBy>Joshua Breuwet</cp:lastModifiedBy>
  <cp:revision>5</cp:revision>
  <dcterms:created xsi:type="dcterms:W3CDTF">2024-08-09T13:55:12Z</dcterms:created>
  <dcterms:modified xsi:type="dcterms:W3CDTF">2024-08-16T01:59:18Z</dcterms:modified>
</cp:coreProperties>
</file>