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9" r:id="rId4"/>
    <p:sldId id="308" r:id="rId5"/>
    <p:sldId id="309" r:id="rId6"/>
    <p:sldId id="257" r:id="rId7"/>
    <p:sldId id="260" r:id="rId8"/>
    <p:sldId id="258" r:id="rId9"/>
    <p:sldId id="263" r:id="rId10"/>
    <p:sldId id="269" r:id="rId11"/>
    <p:sldId id="267" r:id="rId12"/>
    <p:sldId id="265" r:id="rId13"/>
    <p:sldId id="264" r:id="rId14"/>
    <p:sldId id="266" r:id="rId15"/>
    <p:sldId id="268" r:id="rId16"/>
    <p:sldId id="272" r:id="rId17"/>
    <p:sldId id="279" r:id="rId18"/>
    <p:sldId id="280" r:id="rId19"/>
    <p:sldId id="282" r:id="rId20"/>
    <p:sldId id="281" r:id="rId21"/>
    <p:sldId id="283" r:id="rId22"/>
    <p:sldId id="284" r:id="rId23"/>
    <p:sldId id="270" r:id="rId24"/>
    <p:sldId id="271" r:id="rId25"/>
    <p:sldId id="273" r:id="rId26"/>
    <p:sldId id="274" r:id="rId27"/>
    <p:sldId id="275" r:id="rId28"/>
    <p:sldId id="276" r:id="rId29"/>
    <p:sldId id="277" r:id="rId30"/>
    <p:sldId id="278" r:id="rId31"/>
    <p:sldId id="286" r:id="rId32"/>
    <p:sldId id="289" r:id="rId33"/>
    <p:sldId id="287" r:id="rId34"/>
    <p:sldId id="288" r:id="rId35"/>
    <p:sldId id="285" r:id="rId36"/>
    <p:sldId id="291" r:id="rId37"/>
    <p:sldId id="292" r:id="rId38"/>
    <p:sldId id="293" r:id="rId39"/>
    <p:sldId id="290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4" r:id="rId48"/>
    <p:sldId id="305" r:id="rId49"/>
    <p:sldId id="301" r:id="rId50"/>
    <p:sldId id="302" r:id="rId51"/>
    <p:sldId id="303" r:id="rId52"/>
    <p:sldId id="306" r:id="rId53"/>
    <p:sldId id="307" r:id="rId54"/>
    <p:sldId id="310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94660"/>
  </p:normalViewPr>
  <p:slideViewPr>
    <p:cSldViewPr snapToGrid="0">
      <p:cViewPr varScale="1">
        <p:scale>
          <a:sx n="71" d="100"/>
          <a:sy n="71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Polyglot Persistence and NOSQL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Julian Breyer</a:t>
            </a:r>
          </a:p>
          <a:p>
            <a:r>
              <a:rPr lang="en-US" dirty="0" smtClean="0"/>
              <a:t>13 DEC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41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an RDBMS</a:t>
            </a:r>
            <a:endParaRPr lang="en-US" dirty="0"/>
          </a:p>
        </p:txBody>
      </p:sp>
      <p:pic>
        <p:nvPicPr>
          <p:cNvPr id="1026" name="Picture 2" descr="Image result for what components does a typical rdbms consist o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849" y="304415"/>
            <a:ext cx="6610662" cy="452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28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ACID – term coined by Jim Gray:</a:t>
            </a:r>
          </a:p>
          <a:p>
            <a:pPr lvl="1"/>
            <a:r>
              <a:rPr lang="en-US" dirty="0" smtClean="0"/>
              <a:t>Atomicity</a:t>
            </a:r>
          </a:p>
          <a:p>
            <a:pPr lvl="2"/>
            <a:r>
              <a:rPr lang="en-US" dirty="0" smtClean="0"/>
              <a:t>“All or nothing” – either all parts of a transaction are completed or none are.</a:t>
            </a:r>
          </a:p>
          <a:p>
            <a:pPr lvl="1"/>
            <a:r>
              <a:rPr lang="en-US" dirty="0" smtClean="0"/>
              <a:t>Consistency</a:t>
            </a:r>
          </a:p>
          <a:p>
            <a:pPr lvl="2"/>
            <a:r>
              <a:rPr lang="en-US" dirty="0" smtClean="0"/>
              <a:t>Changes to one part of the database must not lead to the inconsistency of another part (enforced through constraints)</a:t>
            </a:r>
          </a:p>
          <a:p>
            <a:pPr lvl="1"/>
            <a:r>
              <a:rPr lang="en-US" dirty="0" smtClean="0"/>
              <a:t>Isolation</a:t>
            </a:r>
          </a:p>
          <a:p>
            <a:pPr lvl="2"/>
            <a:r>
              <a:rPr lang="en-US" dirty="0" smtClean="0"/>
              <a:t>Concurrent reads/writes are serialized so as to not intermix</a:t>
            </a:r>
          </a:p>
          <a:p>
            <a:pPr lvl="1"/>
            <a:r>
              <a:rPr lang="en-US" dirty="0" smtClean="0"/>
              <a:t>Durability</a:t>
            </a:r>
          </a:p>
          <a:p>
            <a:pPr lvl="2"/>
            <a:r>
              <a:rPr lang="en-US" dirty="0" smtClean="0"/>
              <a:t>Once a transaction is committed, its effects must persist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86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Declarative vs Imperative (i.e. what vs how)</a:t>
            </a:r>
          </a:p>
          <a:p>
            <a:r>
              <a:rPr lang="en-US" dirty="0" smtClean="0"/>
              <a:t>Three different types of statements: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Data Definition Language (DDL)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CREATE, DROP, ALTER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Data Manipulation Language (DML)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SELECT, INSERT, UPDATE, DELETE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Data Control Language (DCL)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GRANT, REVOKE, …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817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Customer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6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487332"/>
            <a:ext cx="10378529" cy="1507067"/>
          </a:xfrm>
        </p:spPr>
        <p:txBody>
          <a:bodyPr/>
          <a:lstStyle/>
          <a:p>
            <a:r>
              <a:rPr lang="en-US" dirty="0" smtClean="0"/>
              <a:t>What Are RDBMS good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Homogenous data adheres to a rigid schema</a:t>
            </a:r>
          </a:p>
          <a:p>
            <a:r>
              <a:rPr lang="en-US" dirty="0" smtClean="0"/>
              <a:t>Allows for flexible queries</a:t>
            </a:r>
          </a:p>
          <a:p>
            <a:r>
              <a:rPr lang="en-US" dirty="0" smtClean="0"/>
              <a:t>Very consistent and durable</a:t>
            </a:r>
          </a:p>
          <a:p>
            <a:r>
              <a:rPr lang="en-US" dirty="0" smtClean="0"/>
              <a:t>ACID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64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RDBMS not good 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Scaling! (usually only up, not out)</a:t>
            </a:r>
          </a:p>
          <a:p>
            <a:r>
              <a:rPr lang="en-US" dirty="0" smtClean="0"/>
              <a:t>Flexible/unstructured data</a:t>
            </a:r>
          </a:p>
          <a:p>
            <a:r>
              <a:rPr lang="en-US" dirty="0" smtClean="0"/>
              <a:t>Impedance mismatch (i.e. the complexities of translating object-oriented application data structures into the relational model through ORM)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18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SQL Server</a:t>
            </a:r>
          </a:p>
          <a:p>
            <a:r>
              <a:rPr lang="en-US" dirty="0" smtClean="0"/>
              <a:t>Oracle RDBMS</a:t>
            </a:r>
          </a:p>
          <a:p>
            <a:r>
              <a:rPr lang="en-US" dirty="0" smtClean="0"/>
              <a:t>Postgres</a:t>
            </a:r>
          </a:p>
          <a:p>
            <a:r>
              <a:rPr lang="en-US" dirty="0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09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Key-Value Stores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simplest data store you can find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6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KV Stores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Pretty much a hash-table persisted on disk</a:t>
            </a:r>
          </a:p>
          <a:p>
            <a:r>
              <a:rPr lang="en-US" dirty="0" smtClean="0"/>
              <a:t>The data store does not care about the structure of the value and data is typically not </a:t>
            </a:r>
            <a:r>
              <a:rPr lang="en-US" dirty="0" err="1" smtClean="0"/>
              <a:t>queryable</a:t>
            </a:r>
            <a:r>
              <a:rPr lang="en-US" dirty="0" smtClean="0"/>
              <a:t> by anything in the value (only by the key)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64302" y="3447732"/>
            <a:ext cx="7914806" cy="1259174"/>
            <a:chOff x="1064302" y="2863121"/>
            <a:chExt cx="7914806" cy="1259174"/>
          </a:xfrm>
        </p:grpSpPr>
        <p:sp>
          <p:nvSpPr>
            <p:cNvPr id="6" name="Rectangle 5"/>
            <p:cNvSpPr/>
            <p:nvPr/>
          </p:nvSpPr>
          <p:spPr>
            <a:xfrm>
              <a:off x="1064302" y="2863121"/>
              <a:ext cx="7914806" cy="1259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59174" y="3013023"/>
              <a:ext cx="2128603" cy="8994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Key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92708" y="3013023"/>
              <a:ext cx="5321508" cy="914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Value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3477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RIAK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RIAK doesn’t even implement a query language – just http endpoints</a:t>
            </a:r>
          </a:p>
          <a:p>
            <a:r>
              <a:rPr lang="en-US" dirty="0" smtClean="0"/>
              <a:t>Creates buckets automatically</a:t>
            </a:r>
          </a:p>
          <a:p>
            <a:r>
              <a:rPr lang="en-US" dirty="0" smtClean="0"/>
              <a:t>Add keys with PUT</a:t>
            </a:r>
          </a:p>
          <a:p>
            <a:r>
              <a:rPr lang="en-US" dirty="0" smtClean="0"/>
              <a:t>Delete keys with DELETE</a:t>
            </a:r>
          </a:p>
          <a:p>
            <a:r>
              <a:rPr lang="en-US" dirty="0" smtClean="0"/>
              <a:t>Resolve queries with 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25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4487332"/>
            <a:ext cx="11158018" cy="15070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br>
              <a:rPr lang="en-US" dirty="0" smtClean="0"/>
            </a:br>
            <a:r>
              <a:rPr lang="en-US" dirty="0" smtClean="0">
                <a:latin typeface="Consolas" panose="020B0609020204030204" pitchFamily="49" charset="0"/>
              </a:rPr>
              <a:t>INSERT INTO TABLE </a:t>
            </a:r>
            <a:r>
              <a:rPr lang="en-US" dirty="0" err="1" smtClean="0">
                <a:latin typeface="Consolas" panose="020B0609020204030204" pitchFamily="49" charset="0"/>
              </a:rPr>
              <a:t>Round_HOLE</a:t>
            </a:r>
            <a:r>
              <a:rPr lang="en-US" dirty="0" smtClean="0">
                <a:latin typeface="Consolas" panose="020B0609020204030204" pitchFamily="49" charset="0"/>
              </a:rPr>
              <a:t> VALUE “SQUARE_PEG”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Day 1:</a:t>
            </a:r>
          </a:p>
          <a:p>
            <a:r>
              <a:rPr lang="en-US" dirty="0" smtClean="0"/>
              <a:t>----------------------------------------------------------------------</a:t>
            </a:r>
          </a:p>
          <a:p>
            <a:r>
              <a:rPr lang="en-US" dirty="0" smtClean="0"/>
              <a:t>1. How did we get here?</a:t>
            </a:r>
          </a:p>
          <a:p>
            <a:r>
              <a:rPr lang="en-US" dirty="0" smtClean="0"/>
              <a:t>2. Relational Database: PostgreSQL</a:t>
            </a:r>
          </a:p>
          <a:p>
            <a:r>
              <a:rPr lang="en-US" dirty="0" smtClean="0"/>
              <a:t>3. </a:t>
            </a:r>
            <a:r>
              <a:rPr lang="en-US" dirty="0"/>
              <a:t>Key-Value Store: </a:t>
            </a:r>
            <a:r>
              <a:rPr lang="en-US" dirty="0" smtClean="0"/>
              <a:t>RIAK</a:t>
            </a:r>
          </a:p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/>
              <a:t>Document </a:t>
            </a:r>
            <a:r>
              <a:rPr lang="en-US" dirty="0" smtClean="0"/>
              <a:t>Store: </a:t>
            </a:r>
            <a:r>
              <a:rPr lang="en-US" dirty="0"/>
              <a:t>MongoDB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Day 2:</a:t>
            </a:r>
          </a:p>
          <a:p>
            <a:r>
              <a:rPr lang="en-US" dirty="0" smtClean="0"/>
              <a:t>----------------------------------------------------------------------</a:t>
            </a:r>
          </a:p>
          <a:p>
            <a:r>
              <a:rPr lang="en-US" dirty="0" smtClean="0"/>
              <a:t>5. Row Store: </a:t>
            </a:r>
            <a:r>
              <a:rPr lang="en-US" dirty="0"/>
              <a:t>Apache </a:t>
            </a:r>
            <a:r>
              <a:rPr lang="en-US" dirty="0" smtClean="0"/>
              <a:t>Cassandra</a:t>
            </a:r>
          </a:p>
          <a:p>
            <a:r>
              <a:rPr lang="en-US" dirty="0" smtClean="0"/>
              <a:t>6. Column Store: Apache </a:t>
            </a:r>
            <a:r>
              <a:rPr lang="en-US" dirty="0" err="1" smtClean="0"/>
              <a:t>hbase</a:t>
            </a:r>
            <a:endParaRPr lang="en-US" dirty="0" smtClean="0"/>
          </a:p>
          <a:p>
            <a:r>
              <a:rPr lang="en-US" dirty="0"/>
              <a:t>7</a:t>
            </a:r>
            <a:r>
              <a:rPr lang="en-US" dirty="0" smtClean="0"/>
              <a:t>. Graph Database: Neo4J</a:t>
            </a:r>
          </a:p>
          <a:p>
            <a:r>
              <a:rPr lang="en-US" dirty="0"/>
              <a:t>8</a:t>
            </a:r>
            <a:r>
              <a:rPr lang="en-US" dirty="0" smtClean="0"/>
              <a:t>. Putting It All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RIAK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35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KV Stores are great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always know and query by the key</a:t>
            </a:r>
          </a:p>
          <a:p>
            <a:r>
              <a:rPr lang="en-US" dirty="0" smtClean="0"/>
              <a:t>For quick, discrete lookups</a:t>
            </a:r>
          </a:p>
        </p:txBody>
      </p:sp>
    </p:spTree>
    <p:extLst>
      <p:ext uri="{BB962C8B-B14F-4D97-AF65-F5344CB8AC3E}">
        <p14:creationId xmlns:p14="http://schemas.microsoft.com/office/powerpoint/2010/main" val="1999170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RIAK</a:t>
            </a:r>
          </a:p>
          <a:p>
            <a:r>
              <a:rPr lang="en-US" dirty="0" smtClean="0"/>
              <a:t>REDIS</a:t>
            </a:r>
          </a:p>
          <a:p>
            <a:r>
              <a:rPr lang="en-US" dirty="0" smtClean="0"/>
              <a:t>(MEMCACHED)</a:t>
            </a:r>
          </a:p>
          <a:p>
            <a:r>
              <a:rPr lang="en-US" dirty="0" smtClean="0"/>
              <a:t>Azure Table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53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inventory and order system: Document stores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60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Document Stores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Typically schema free</a:t>
            </a:r>
          </a:p>
          <a:p>
            <a:pPr lvl="1"/>
            <a:r>
              <a:rPr lang="en-US" dirty="0" smtClean="0"/>
              <a:t>Records in the same collection do not have to have the same structure</a:t>
            </a:r>
          </a:p>
          <a:p>
            <a:pPr lvl="1"/>
            <a:r>
              <a:rPr lang="en-US" dirty="0" smtClean="0"/>
              <a:t>Columns can have multiple values (arrays) or have nested structures</a:t>
            </a:r>
          </a:p>
          <a:p>
            <a:pPr lvl="1"/>
            <a:r>
              <a:rPr lang="en-US" dirty="0" smtClean="0"/>
              <a:t>Special case of the KV-store </a:t>
            </a:r>
            <a:r>
              <a:rPr lang="en-US" dirty="0" smtClean="0"/>
              <a:t>we just looked at</a:t>
            </a:r>
            <a:endParaRPr lang="en-US" dirty="0" smtClean="0"/>
          </a:p>
          <a:p>
            <a:r>
              <a:rPr lang="en-US" dirty="0" smtClean="0"/>
              <a:t>Part of the NoSQL family</a:t>
            </a:r>
          </a:p>
          <a:p>
            <a:r>
              <a:rPr lang="en-US" dirty="0" smtClean="0"/>
              <a:t>Built for simplicity</a:t>
            </a:r>
          </a:p>
          <a:p>
            <a:r>
              <a:rPr lang="en-US" dirty="0" smtClean="0"/>
              <a:t>Flexible query options</a:t>
            </a:r>
          </a:p>
          <a:p>
            <a:r>
              <a:rPr lang="en-US" dirty="0" smtClean="0"/>
              <a:t>Documents are typically JSON but can be plain text value in a KV store (would require external de-serialization)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217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= db.[collection].find()</a:t>
            </a:r>
          </a:p>
          <a:p>
            <a:r>
              <a:rPr lang="en-US" dirty="0" smtClean="0"/>
              <a:t>INSERT = db.[collection].</a:t>
            </a:r>
            <a:r>
              <a:rPr lang="en-US" dirty="0" err="1" smtClean="0"/>
              <a:t>insertOne</a:t>
            </a:r>
            <a:r>
              <a:rPr lang="en-US" dirty="0" smtClean="0"/>
              <a:t>() / db.[collection].</a:t>
            </a:r>
            <a:r>
              <a:rPr lang="en-US" dirty="0" err="1" smtClean="0"/>
              <a:t>insertMany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UPDATE = db.[collection].</a:t>
            </a:r>
            <a:r>
              <a:rPr lang="en-US" dirty="0" err="1" smtClean="0"/>
              <a:t>updateOne</a:t>
            </a:r>
            <a:r>
              <a:rPr lang="en-US" dirty="0" smtClean="0"/>
              <a:t>(</a:t>
            </a:r>
            <a:r>
              <a:rPr lang="en-US" dirty="0"/>
              <a:t>&lt;filter&gt;, &lt;update&gt;, &lt;options&gt;</a:t>
            </a:r>
            <a:r>
              <a:rPr lang="en-US" dirty="0" smtClean="0"/>
              <a:t>) / db.[collection].</a:t>
            </a:r>
            <a:r>
              <a:rPr lang="en-US" dirty="0" err="1" smtClean="0"/>
              <a:t>updateMany</a:t>
            </a:r>
            <a:r>
              <a:rPr lang="en-US" dirty="0" smtClean="0"/>
              <a:t>() / db.[collection].</a:t>
            </a:r>
            <a:r>
              <a:rPr lang="en-US" dirty="0" err="1" smtClean="0"/>
              <a:t>replaceOne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DELETE = db.[collection].</a:t>
            </a:r>
            <a:r>
              <a:rPr lang="en-US" dirty="0" err="1" smtClean="0"/>
              <a:t>deleteOne</a:t>
            </a:r>
            <a:r>
              <a:rPr lang="en-US" dirty="0" smtClean="0"/>
              <a:t>() / db.[collection].</a:t>
            </a:r>
            <a:r>
              <a:rPr lang="en-US" dirty="0" err="1" smtClean="0"/>
              <a:t>deleteMany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OMG – the mongo shell is also a full JS interpreter!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41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19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A THING?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learn / get started</a:t>
            </a:r>
          </a:p>
          <a:p>
            <a:r>
              <a:rPr lang="en-US" dirty="0" smtClean="0"/>
              <a:t>Development first approach</a:t>
            </a:r>
          </a:p>
          <a:p>
            <a:r>
              <a:rPr lang="en-US" dirty="0" smtClean="0"/>
              <a:t>Since there’s no schema, document structure can change any time</a:t>
            </a:r>
          </a:p>
          <a:p>
            <a:r>
              <a:rPr lang="en-US" dirty="0" smtClean="0"/>
              <a:t>Richer queries than in a KV store</a:t>
            </a:r>
          </a:p>
          <a:p>
            <a:r>
              <a:rPr lang="en-US" dirty="0" smtClean="0"/>
              <a:t>Documents are represented as objects so low impedance (no ORM necessary)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719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Document Stores good 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profile and behavior data</a:t>
            </a:r>
          </a:p>
          <a:p>
            <a:r>
              <a:rPr lang="en-US" dirty="0" smtClean="0"/>
              <a:t>Storage of application metadata / object persistence</a:t>
            </a:r>
          </a:p>
          <a:p>
            <a:r>
              <a:rPr lang="en-US" dirty="0" smtClean="0"/>
              <a:t>Ingestion and presentation of data of variable structure (e.g. logs, product catalogs…)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524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DOCUMENT Stores not good 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OLAP</a:t>
            </a:r>
          </a:p>
          <a:p>
            <a:r>
              <a:rPr lang="en-US" dirty="0" smtClean="0"/>
              <a:t>Complex Map/Reduce jobs</a:t>
            </a:r>
          </a:p>
          <a:p>
            <a:r>
              <a:rPr lang="en-US" dirty="0" smtClean="0"/>
              <a:t>Distributed transactions</a:t>
            </a:r>
          </a:p>
          <a:p>
            <a:r>
              <a:rPr lang="en-US" dirty="0" smtClean="0"/>
              <a:t>Highly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2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is and isn’t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overview</a:t>
            </a:r>
          </a:p>
          <a:p>
            <a:r>
              <a:rPr lang="en-US" dirty="0"/>
              <a:t>D</a:t>
            </a:r>
            <a:r>
              <a:rPr lang="en-US" dirty="0" smtClean="0"/>
              <a:t>emos with a little theory and history</a:t>
            </a:r>
          </a:p>
          <a:p>
            <a:r>
              <a:rPr lang="en-US" dirty="0" smtClean="0"/>
              <a:t>We have two hours so definitely not a deep dive</a:t>
            </a:r>
          </a:p>
          <a:p>
            <a:r>
              <a:rPr lang="en-US" dirty="0" smtClean="0"/>
              <a:t>Not an ops guide</a:t>
            </a:r>
          </a:p>
          <a:p>
            <a:r>
              <a:rPr lang="en-US" dirty="0" smtClean="0"/>
              <a:t>Not an endorsement of any particular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89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</a:p>
          <a:p>
            <a:r>
              <a:rPr lang="en-US" dirty="0" smtClean="0"/>
              <a:t>Amazon </a:t>
            </a:r>
            <a:r>
              <a:rPr lang="en-US" dirty="0" err="1" smtClean="0"/>
              <a:t>DynamoDB</a:t>
            </a:r>
            <a:endParaRPr lang="en-US" dirty="0" smtClean="0"/>
          </a:p>
          <a:p>
            <a:r>
              <a:rPr lang="en-US" dirty="0" err="1" smtClean="0"/>
              <a:t>Couchbase</a:t>
            </a:r>
            <a:endParaRPr lang="en-US" dirty="0" smtClean="0"/>
          </a:p>
          <a:p>
            <a:r>
              <a:rPr lang="en-US" dirty="0" err="1" smtClean="0"/>
              <a:t>CouchDB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79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Intermission: Brewer’s CAP Theorem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6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Brewer’s CAP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Brewer’s CAP Theorem states that there are three possible properties of data stores, only two of which any given data store can have:</a:t>
            </a:r>
          </a:p>
          <a:p>
            <a:pPr lvl="1"/>
            <a:r>
              <a:rPr lang="en-US" dirty="0" smtClean="0"/>
              <a:t>Consistency (every read receives the most recently written data or an error)</a:t>
            </a:r>
          </a:p>
          <a:p>
            <a:pPr lvl="1"/>
            <a:r>
              <a:rPr lang="en-US" dirty="0" smtClean="0"/>
              <a:t>Availability (Every query yields an answer but without any guarantee that it’s the most recent write)</a:t>
            </a:r>
          </a:p>
          <a:p>
            <a:pPr lvl="1"/>
            <a:r>
              <a:rPr lang="en-US" dirty="0" smtClean="0"/>
              <a:t>Partition Tolerance (The overall system continues to work even when messages between instances are dropped or delayed)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25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gure 1: CAP theorem with databases that “choose” CA, CP and A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038" y="427118"/>
            <a:ext cx="7465101" cy="590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291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Brewer’s CAP Theorem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NoSQL data stores can’t guarantee ACID properties so BASE was developed as a basic set of guarantees:</a:t>
            </a:r>
          </a:p>
          <a:p>
            <a:pPr lvl="1"/>
            <a:r>
              <a:rPr lang="en-US" dirty="0" smtClean="0"/>
              <a:t>Basically Available</a:t>
            </a:r>
          </a:p>
          <a:p>
            <a:pPr lvl="1"/>
            <a:r>
              <a:rPr lang="en-US" dirty="0" smtClean="0"/>
              <a:t>Soft state</a:t>
            </a:r>
          </a:p>
          <a:p>
            <a:pPr lvl="1"/>
            <a:r>
              <a:rPr lang="en-US" dirty="0" smtClean="0"/>
              <a:t>Eventually consistent (if an object has not changed, all instances will eventually yield the same answer to a query)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048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DISTRIBUTED, partitioned row-store: Apache Cassandra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distributed RDBMS without JOINs? Whoa!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376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Cassandra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Originally based on Google’s Big Table paper (like </a:t>
            </a:r>
            <a:r>
              <a:rPr lang="en-US" dirty="0" err="1" smtClean="0"/>
              <a:t>hbase</a:t>
            </a:r>
            <a:r>
              <a:rPr lang="en-US" dirty="0" smtClean="0"/>
              <a:t> and </a:t>
            </a:r>
            <a:r>
              <a:rPr lang="en-US" dirty="0" err="1" smtClean="0"/>
              <a:t>Accumulo</a:t>
            </a:r>
            <a:r>
              <a:rPr lang="en-US" dirty="0" smtClean="0"/>
              <a:t>).</a:t>
            </a:r>
          </a:p>
          <a:p>
            <a:r>
              <a:rPr lang="en-US" dirty="0" smtClean="0"/>
              <a:t>Originally used Apache Thrift for flexible schema (now deprecated).</a:t>
            </a:r>
          </a:p>
          <a:p>
            <a:r>
              <a:rPr lang="en-US" dirty="0" smtClean="0"/>
              <a:t>Now uses SQL-like Cassandra Query Language (CQL) and mandatory schema enforcement.</a:t>
            </a:r>
          </a:p>
          <a:p>
            <a:r>
              <a:rPr lang="en-US" dirty="0" smtClean="0"/>
              <a:t>Behaves a lot like an RDBMS but adds clustering keys to make resolution of data to a node more efficient.</a:t>
            </a:r>
            <a:endParaRPr lang="en-US" dirty="0"/>
          </a:p>
          <a:p>
            <a:r>
              <a:rPr lang="en-US" dirty="0" smtClean="0"/>
              <a:t>Unlike other Big Table based databases, stores rows together (like and RDBMS) rather than columns or column families (like a column store).</a:t>
            </a:r>
          </a:p>
        </p:txBody>
      </p:sp>
    </p:spTree>
    <p:extLst>
      <p:ext uri="{BB962C8B-B14F-4D97-AF65-F5344CB8AC3E}">
        <p14:creationId xmlns:p14="http://schemas.microsoft.com/office/powerpoint/2010/main" val="23284983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18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would you use Cassandra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number of writes</a:t>
            </a:r>
          </a:p>
          <a:p>
            <a:r>
              <a:rPr lang="en-US" dirty="0" smtClean="0"/>
              <a:t>Pre-determined analytics queries</a:t>
            </a:r>
          </a:p>
          <a:p>
            <a:r>
              <a:rPr lang="en-US" dirty="0" smtClean="0"/>
              <a:t>Large scale geographic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616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Store: Apache </a:t>
            </a:r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get here?</a:t>
            </a:r>
            <a:endParaRPr lang="en-US" dirty="0"/>
          </a:p>
        </p:txBody>
      </p:sp>
      <p:pic>
        <p:nvPicPr>
          <p:cNvPr id="1028" name="Picture 4" descr="Image result for database evolu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726281"/>
            <a:ext cx="54864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6484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Hbase’s</a:t>
            </a:r>
            <a:r>
              <a:rPr lang="en-US" dirty="0" smtClean="0"/>
              <a:t> Table structure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325718"/>
              </p:ext>
            </p:extLst>
          </p:nvPr>
        </p:nvGraphicFramePr>
        <p:xfrm>
          <a:off x="909066" y="1405328"/>
          <a:ext cx="85344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/>
                <a:gridCol w="1706880"/>
                <a:gridCol w="1706880"/>
                <a:gridCol w="1706880"/>
                <a:gridCol w="17068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Row Key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Column Family 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Column Family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Qualifier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Qualifier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Qualifier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Qualifier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4908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Column stores special?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Storage by column makes analytical processing of particular attributes faster.</a:t>
            </a:r>
          </a:p>
          <a:p>
            <a:r>
              <a:rPr lang="en-US" dirty="0" smtClean="0"/>
              <a:t>Requires de-normalized data storage</a:t>
            </a:r>
          </a:p>
          <a:p>
            <a:pPr lvl="1"/>
            <a:r>
              <a:rPr lang="en-US" dirty="0" smtClean="0"/>
              <a:t>Lends itself to wide tables with lots of columns</a:t>
            </a:r>
          </a:p>
          <a:p>
            <a:r>
              <a:rPr lang="en-US" dirty="0" smtClean="0"/>
              <a:t>No concept of transactions</a:t>
            </a:r>
          </a:p>
          <a:p>
            <a:pPr lvl="1"/>
            <a:r>
              <a:rPr lang="en-US" dirty="0" smtClean="0"/>
              <a:t>Great for OLAP, not so much for OLTP</a:t>
            </a:r>
          </a:p>
          <a:p>
            <a:r>
              <a:rPr lang="en-US" dirty="0" err="1" smtClean="0"/>
              <a:t>Schemaless</a:t>
            </a:r>
            <a:endParaRPr lang="en-US" dirty="0" smtClean="0"/>
          </a:p>
          <a:p>
            <a:pPr lvl="1"/>
            <a:r>
              <a:rPr lang="en-US" dirty="0" smtClean="0"/>
              <a:t>Within a column family, columns can be defined on-the-fly and only columns that are present for a row are stored (leading to sparse tables).</a:t>
            </a:r>
          </a:p>
          <a:p>
            <a:r>
              <a:rPr lang="en-US" dirty="0" smtClean="0"/>
              <a:t>Emphasis on API access rather than a high-level query language.</a:t>
            </a:r>
          </a:p>
          <a:p>
            <a:r>
              <a:rPr lang="en-US" dirty="0" smtClean="0"/>
              <a:t>Linear scalability: just add more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432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DB: Neo4J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1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DBs are all about relationships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1169605"/>
          </a:xfrm>
        </p:spPr>
        <p:txBody>
          <a:bodyPr/>
          <a:lstStyle/>
          <a:p>
            <a:r>
              <a:rPr lang="en-US" dirty="0" smtClean="0"/>
              <a:t>Basic ingredients: Nodes, relationships and properties.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601978" y="2833137"/>
            <a:ext cx="1319135" cy="1184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Movie: Matrix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79817" y="2833136"/>
            <a:ext cx="1319135" cy="1184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Actor: Keanu</a:t>
            </a:r>
            <a:endParaRPr lang="en-US" dirty="0"/>
          </a:p>
        </p:txBody>
      </p:sp>
      <p:cxnSp>
        <p:nvCxnSpPr>
          <p:cNvPr id="9" name="Straight Arrow Connector 8"/>
          <p:cNvCxnSpPr>
            <a:endCxn id="6" idx="6"/>
          </p:cNvCxnSpPr>
          <p:nvPr/>
        </p:nvCxnSpPr>
        <p:spPr>
          <a:xfrm flipH="1">
            <a:off x="5921113" y="3425247"/>
            <a:ext cx="1573968" cy="2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75947" y="316292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Starred in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769172" y="2833136"/>
            <a:ext cx="1319135" cy="1184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Person: Jim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601978" y="1638243"/>
            <a:ext cx="1319135" cy="1184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Movie: Johnny Mnemonic</a:t>
            </a:r>
            <a:endParaRPr lang="en-US" sz="1100" dirty="0"/>
          </a:p>
        </p:txBody>
      </p:sp>
      <p:cxnSp>
        <p:nvCxnSpPr>
          <p:cNvPr id="14" name="Straight Arrow Connector 13"/>
          <p:cNvCxnSpPr>
            <a:stCxn id="10" idx="3"/>
          </p:cNvCxnSpPr>
          <p:nvPr/>
        </p:nvCxnSpPr>
        <p:spPr>
          <a:xfrm flipH="1" flipV="1">
            <a:off x="5921113" y="2413420"/>
            <a:ext cx="1489467" cy="934167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881119">
            <a:off x="6110379" y="256769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Starred in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1" idx="6"/>
          </p:cNvCxnSpPr>
          <p:nvPr/>
        </p:nvCxnSpPr>
        <p:spPr>
          <a:xfrm flipV="1">
            <a:off x="3088307" y="3425247"/>
            <a:ext cx="1513671" cy="1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52037" y="3085820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reviewed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472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Graph DBs great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 connections between different entities</a:t>
            </a:r>
          </a:p>
          <a:p>
            <a:pPr lvl="1"/>
            <a:r>
              <a:rPr lang="en-US" dirty="0"/>
              <a:t>No joins </a:t>
            </a:r>
            <a:r>
              <a:rPr lang="en-US" dirty="0" smtClean="0"/>
              <a:t>necessary!</a:t>
            </a:r>
          </a:p>
          <a:p>
            <a:r>
              <a:rPr lang="en-US" dirty="0" smtClean="0"/>
              <a:t>Graph/model can be evolved over time w/o having to change historical data.</a:t>
            </a:r>
          </a:p>
          <a:p>
            <a:r>
              <a:rPr lang="en-US" dirty="0" smtClean="0"/>
              <a:t>Allows for context-richness</a:t>
            </a:r>
          </a:p>
          <a:p>
            <a:r>
              <a:rPr lang="en-US" dirty="0" smtClean="0"/>
              <a:t>Example applications: recommender engines, n-degrees of separation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57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not to use them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OLAP</a:t>
            </a:r>
          </a:p>
          <a:p>
            <a:r>
              <a:rPr lang="en-US" dirty="0" smtClean="0"/>
              <a:t>Highly relational data.</a:t>
            </a:r>
          </a:p>
          <a:p>
            <a:r>
              <a:rPr lang="en-US" dirty="0" smtClean="0"/>
              <a:t>[in </a:t>
            </a:r>
            <a:r>
              <a:rPr lang="en-US" dirty="0" err="1" smtClean="0"/>
              <a:t>Neo’s</a:t>
            </a:r>
            <a:r>
              <a:rPr lang="en-US" dirty="0" smtClean="0"/>
              <a:t> case] massive data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808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Polyglot persistence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9496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 which of these should I pick?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considerations:</a:t>
            </a:r>
          </a:p>
          <a:p>
            <a:pPr lvl="1"/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Structure (or lack thereof)</a:t>
            </a:r>
          </a:p>
          <a:p>
            <a:pPr lvl="1"/>
            <a:r>
              <a:rPr lang="en-US" dirty="0" smtClean="0"/>
              <a:t>Durability</a:t>
            </a:r>
          </a:p>
          <a:p>
            <a:pPr lvl="1"/>
            <a:r>
              <a:rPr lang="en-US" dirty="0" smtClean="0"/>
              <a:t>Geographic distribution</a:t>
            </a:r>
          </a:p>
          <a:p>
            <a:pPr lvl="1"/>
            <a:r>
              <a:rPr lang="en-US" dirty="0" smtClean="0"/>
              <a:t>Reporting needs</a:t>
            </a:r>
          </a:p>
          <a:p>
            <a:pPr lvl="1"/>
            <a:r>
              <a:rPr lang="en-US" dirty="0" smtClean="0"/>
              <a:t>Scaling needs (up/out)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255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Skillset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/ community support</a:t>
            </a:r>
          </a:p>
          <a:p>
            <a:r>
              <a:rPr lang="en-US" dirty="0" smtClean="0"/>
              <a:t>HA/DR</a:t>
            </a:r>
          </a:p>
          <a:p>
            <a:r>
              <a:rPr lang="en-US" dirty="0" smtClean="0"/>
              <a:t>Integrity / schema enforcement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40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polyglot persistence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139" y="1545431"/>
            <a:ext cx="5710912" cy="263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8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get here?</a:t>
            </a:r>
            <a:endParaRPr lang="en-US" dirty="0"/>
          </a:p>
        </p:txBody>
      </p:sp>
      <p:pic>
        <p:nvPicPr>
          <p:cNvPr id="2050" name="Picture 2" descr="http://www.i-programmer.info/images/stories/Core/AI/Tubes/map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230" y="685800"/>
            <a:ext cx="5130366" cy="36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3184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Polyglot Persistence?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limit yourself to one choice (kind of like using a hammer as the only construction tool)</a:t>
            </a:r>
          </a:p>
          <a:p>
            <a:r>
              <a:rPr lang="en-US" dirty="0" smtClean="0"/>
              <a:t>Storage is cheap, bad data models are not.</a:t>
            </a:r>
          </a:p>
          <a:p>
            <a:r>
              <a:rPr lang="en-US" dirty="0" smtClean="0"/>
              <a:t>Use whatever combination of data stores best meets your data needs even if that means you have to store data multiple times.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274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 shopping website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612" y="685800"/>
            <a:ext cx="4501602" cy="3614738"/>
          </a:xfrm>
        </p:spPr>
      </p:pic>
    </p:spTree>
    <p:extLst>
      <p:ext uri="{BB962C8B-B14F-4D97-AF65-F5344CB8AC3E}">
        <p14:creationId xmlns:p14="http://schemas.microsoft.com/office/powerpoint/2010/main" val="34850459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developers are readily available, developers for any of these data stores are much more scarce.</a:t>
            </a:r>
          </a:p>
          <a:p>
            <a:r>
              <a:rPr lang="en-US" dirty="0" smtClean="0"/>
              <a:t>SQL has been around for decades, these stores come and go.</a:t>
            </a:r>
          </a:p>
          <a:p>
            <a:r>
              <a:rPr lang="en-US" dirty="0" smtClean="0"/>
              <a:t>Databases like Postgres have been augmented with features that can often bridge the gap if an RDBMS is a decent but imperfect match.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2788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44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kthxbai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available at github.com/</a:t>
            </a:r>
            <a:r>
              <a:rPr lang="en-US" dirty="0" err="1" smtClean="0"/>
              <a:t>jbreyer</a:t>
            </a:r>
            <a:endParaRPr lang="en-US" dirty="0" smtClean="0"/>
          </a:p>
          <a:p>
            <a:r>
              <a:rPr lang="en-US" dirty="0" smtClean="0"/>
              <a:t>Feel free to ask questions: julian.breyer.civ@mail.mil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2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 what’s wrong with </a:t>
            </a:r>
            <a:r>
              <a:rPr lang="en-US" dirty="0" smtClean="0"/>
              <a:t>SQL?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Nothing!</a:t>
            </a:r>
          </a:p>
          <a:p>
            <a:r>
              <a:rPr lang="en-US" dirty="0" smtClean="0"/>
              <a:t>+ RDBMS are a proven, extremely powerful technology</a:t>
            </a:r>
          </a:p>
          <a:p>
            <a:r>
              <a:rPr lang="en-US" dirty="0" smtClean="0"/>
              <a:t>+ SQL is (relatively) easy to learn</a:t>
            </a:r>
          </a:p>
          <a:p>
            <a:r>
              <a:rPr lang="en-US" dirty="0" smtClean="0"/>
              <a:t>+ Schema enforcement helps with data quality</a:t>
            </a:r>
          </a:p>
          <a:p>
            <a:r>
              <a:rPr lang="en-US" dirty="0" smtClean="0"/>
              <a:t>- Doesn’t easily scale to Internet scale (</a:t>
            </a:r>
            <a:r>
              <a:rPr lang="en-US" dirty="0" err="1" smtClean="0"/>
              <a:t>IoT</a:t>
            </a:r>
            <a:r>
              <a:rPr lang="en-US" dirty="0" smtClean="0"/>
              <a:t>, sensors, telemetry, …)</a:t>
            </a:r>
          </a:p>
          <a:p>
            <a:pPr lvl="1"/>
            <a:r>
              <a:rPr lang="en-US" dirty="0" smtClean="0"/>
              <a:t>- Partitioning is possible but tedious</a:t>
            </a:r>
          </a:p>
          <a:p>
            <a:r>
              <a:rPr lang="en-US" dirty="0" smtClean="0"/>
              <a:t>- Data comes in many shapes (structured, semi-structured, unstructured) – relations are not a good representation of all of them but the same is true for all of the other technologies.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4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84" y="374754"/>
            <a:ext cx="6088880" cy="6220918"/>
          </a:xfrm>
        </p:spPr>
      </p:pic>
    </p:spTree>
    <p:extLst>
      <p:ext uri="{BB962C8B-B14F-4D97-AF65-F5344CB8AC3E}">
        <p14:creationId xmlns:p14="http://schemas.microsoft.com/office/powerpoint/2010/main" val="202723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grandfather of data persistence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1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Based on relational calculus (“</a:t>
            </a:r>
            <a:r>
              <a:rPr lang="en-US" dirty="0"/>
              <a:t>A Relational Model of Data for Large Shared Data </a:t>
            </a:r>
            <a:r>
              <a:rPr lang="en-US" dirty="0" smtClean="0"/>
              <a:t>Banks” E.F. </a:t>
            </a:r>
            <a:r>
              <a:rPr lang="en-US" dirty="0" err="1" smtClean="0"/>
              <a:t>Codd</a:t>
            </a:r>
            <a:r>
              <a:rPr lang="en-US" dirty="0" smtClean="0"/>
              <a:t>, IBM, 1970</a:t>
            </a:r>
            <a:r>
              <a:rPr lang="en-US" dirty="0" smtClean="0"/>
              <a:t>).</a:t>
            </a:r>
            <a:endParaRPr lang="en-US" dirty="0" smtClean="0"/>
          </a:p>
          <a:p>
            <a:r>
              <a:rPr lang="en-US" dirty="0" smtClean="0"/>
              <a:t>Uses the Structured Query Language (SQL) introduced by Boyce and Chamberlain (IBM, 1972</a:t>
            </a:r>
            <a:r>
              <a:rPr lang="en-US" dirty="0" smtClean="0"/>
              <a:t>).</a:t>
            </a:r>
            <a:endParaRPr lang="en-US" dirty="0" smtClean="0"/>
          </a:p>
          <a:p>
            <a:pPr lvl="1"/>
            <a:r>
              <a:rPr lang="en-US" dirty="0" smtClean="0"/>
              <a:t>Expresses what should be retrieved rather than how to retrieve it</a:t>
            </a:r>
          </a:p>
          <a:p>
            <a:r>
              <a:rPr lang="en-US" dirty="0" smtClean="0"/>
              <a:t>Organization in relations (represented as tables) consisting of columns and rows (tuples).</a:t>
            </a:r>
          </a:p>
          <a:p>
            <a:r>
              <a:rPr lang="en-US" dirty="0" smtClean="0"/>
              <a:t>Each row is identified by a key.</a:t>
            </a:r>
          </a:p>
          <a:p>
            <a:r>
              <a:rPr lang="en-US" dirty="0" smtClean="0"/>
              <a:t>The structure of the table is dictated by a schema that all data must adhere 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0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965</TotalTime>
  <Words>1514</Words>
  <Application>Microsoft Office PowerPoint</Application>
  <PresentationFormat>Widescreen</PresentationFormat>
  <Paragraphs>239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Century Gothic</vt:lpstr>
      <vt:lpstr>Consolas</vt:lpstr>
      <vt:lpstr>Wingdings 3</vt:lpstr>
      <vt:lpstr>Slice</vt:lpstr>
      <vt:lpstr>Polyglot Persistence and NOSQL</vt:lpstr>
      <vt:lpstr>Agenda INSERT INTO TABLE Round_HOLE VALUE “SQUARE_PEG”</vt:lpstr>
      <vt:lpstr>What this is and isn’t</vt:lpstr>
      <vt:lpstr>how did we get here?</vt:lpstr>
      <vt:lpstr>how did we get here?</vt:lpstr>
      <vt:lpstr>So… what’s wrong with SQL?</vt:lpstr>
      <vt:lpstr>PowerPoint Presentation</vt:lpstr>
      <vt:lpstr>Relational Databases</vt:lpstr>
      <vt:lpstr>Relational Databases</vt:lpstr>
      <vt:lpstr>Components of an RDBMS</vt:lpstr>
      <vt:lpstr>ACID</vt:lpstr>
      <vt:lpstr>SQL 101</vt:lpstr>
      <vt:lpstr>Example: Customer DB</vt:lpstr>
      <vt:lpstr>What Are RDBMS good for?</vt:lpstr>
      <vt:lpstr>What Are RDBMS not good at?</vt:lpstr>
      <vt:lpstr>Common Examples</vt:lpstr>
      <vt:lpstr>Key-Value Stores</vt:lpstr>
      <vt:lpstr>KV Stores</vt:lpstr>
      <vt:lpstr>Example: RIAK</vt:lpstr>
      <vt:lpstr>Demo - RIAK</vt:lpstr>
      <vt:lpstr>When KV Stores are great</vt:lpstr>
      <vt:lpstr>Examples</vt:lpstr>
      <vt:lpstr>A better inventory and order system: Document stores</vt:lpstr>
      <vt:lpstr>Properties of Document Stores</vt:lpstr>
      <vt:lpstr>Example: MongoDB</vt:lpstr>
      <vt:lpstr>Demo TIME</vt:lpstr>
      <vt:lpstr>WHY IS THIS A THING?</vt:lpstr>
      <vt:lpstr>What are Document Stores good at?</vt:lpstr>
      <vt:lpstr>What are DOCUMENT Stores not good at?</vt:lpstr>
      <vt:lpstr>Typical Examples</vt:lpstr>
      <vt:lpstr>Intermission: Brewer’s CAP Theorem</vt:lpstr>
      <vt:lpstr>Brewer’s CAP Theorem</vt:lpstr>
      <vt:lpstr>PowerPoint Presentation</vt:lpstr>
      <vt:lpstr>Brewer’s CAP Theorem</vt:lpstr>
      <vt:lpstr>A DISTRIBUTED, partitioned row-store: Apache Cassandra</vt:lpstr>
      <vt:lpstr>Apache Cassandra</vt:lpstr>
      <vt:lpstr>Cassandra Demo</vt:lpstr>
      <vt:lpstr>What would you use Cassandra for?</vt:lpstr>
      <vt:lpstr>Column Store: Apache Hbase</vt:lpstr>
      <vt:lpstr>Hbase’s Table structure</vt:lpstr>
      <vt:lpstr>What makes Column stores special?</vt:lpstr>
      <vt:lpstr>Graph DB: Neo4J</vt:lpstr>
      <vt:lpstr>Graph DBs are all about relationships</vt:lpstr>
      <vt:lpstr>What are Graph DBs great for?</vt:lpstr>
      <vt:lpstr>What not to use them for?</vt:lpstr>
      <vt:lpstr>Polyglot persistence</vt:lpstr>
      <vt:lpstr>So… which of these should I pick?</vt:lpstr>
      <vt:lpstr>Challenges</vt:lpstr>
      <vt:lpstr>What is polyglot persistence</vt:lpstr>
      <vt:lpstr>What is Polyglot Persistence?</vt:lpstr>
      <vt:lpstr>Example: A shopping website</vt:lpstr>
      <vt:lpstr>One more thing</vt:lpstr>
      <vt:lpstr>Questions?</vt:lpstr>
      <vt:lpstr>kthxbai</vt:lpstr>
    </vt:vector>
  </TitlesOfParts>
  <Company>U.S. Department of Defense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Polyglot Persistence and NOSQL</dc:title>
  <dc:creator>Breyer, Julian CIV DISA ID (US)</dc:creator>
  <cp:lastModifiedBy>Breyer, Julian CIV DISA ID (US)</cp:lastModifiedBy>
  <cp:revision>40</cp:revision>
  <dcterms:created xsi:type="dcterms:W3CDTF">2017-12-04T16:19:04Z</dcterms:created>
  <dcterms:modified xsi:type="dcterms:W3CDTF">2017-12-13T15:22:25Z</dcterms:modified>
</cp:coreProperties>
</file>