
<file path=[Content_Types].xml><?xml version="1.0" encoding="utf-8"?>
<Types xmlns="http://schemas.openxmlformats.org/package/2006/content-types">
  <Default Extension="xml" ContentType="application/xml"/>
  <Default Extension="tiff" ContentType="image/tif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notesMasterIdLst>
    <p:notesMasterId r:id="rId14"/>
  </p:notesMasterIdLst>
  <p:handoutMasterIdLst>
    <p:handoutMasterId r:id="rId15"/>
  </p:handoutMasterIdLst>
  <p:sldIdLst>
    <p:sldId id="311" r:id="rId2"/>
    <p:sldId id="504" r:id="rId3"/>
    <p:sldId id="500" r:id="rId4"/>
    <p:sldId id="505" r:id="rId5"/>
    <p:sldId id="514" r:id="rId6"/>
    <p:sldId id="510" r:id="rId7"/>
    <p:sldId id="511" r:id="rId8"/>
    <p:sldId id="512" r:id="rId9"/>
    <p:sldId id="515" r:id="rId10"/>
    <p:sldId id="470" r:id="rId11"/>
    <p:sldId id="517" r:id="rId12"/>
    <p:sldId id="389" r:id="rId1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504D"/>
    <a:srgbClr val="FF8200"/>
    <a:srgbClr val="BF5700"/>
    <a:srgbClr val="1D1A36"/>
    <a:srgbClr val="1E4B87"/>
    <a:srgbClr val="262626"/>
    <a:srgbClr val="1B306B"/>
    <a:srgbClr val="FFCC00"/>
    <a:srgbClr val="F8F8F8"/>
    <a:srgbClr val="EEEC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15" autoAdjust="0"/>
    <p:restoredTop sz="96412" autoAdjust="0"/>
  </p:normalViewPr>
  <p:slideViewPr>
    <p:cSldViewPr>
      <p:cViewPr>
        <p:scale>
          <a:sx n="82" d="100"/>
          <a:sy n="82" d="100"/>
        </p:scale>
        <p:origin x="2608" y="824"/>
      </p:cViewPr>
      <p:guideLst>
        <p:guide orient="horz" pos="2160"/>
        <p:guide pos="2880"/>
      </p:guideLst>
    </p:cSldViewPr>
  </p:slideViewPr>
  <p:outlineViewPr>
    <p:cViewPr>
      <p:scale>
        <a:sx n="33" d="100"/>
        <a:sy n="33" d="100"/>
      </p:scale>
      <p:origin x="0" y="-5658"/>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8" d="100"/>
          <a:sy n="88" d="100"/>
        </p:scale>
        <p:origin x="2964" y="90"/>
      </p:cViewPr>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handoutMaster" Target="handoutMasters/handout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numCol="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numCol="1" rtlCol="0"/>
          <a:lstStyle>
            <a:lvl1pPr algn="r">
              <a:defRPr sz="1300"/>
            </a:lvl1pPr>
          </a:lstStyle>
          <a:p>
            <a:fld id="{51A969EA-8566-418D-AC96-BC5F6E9FAB6C}" type="datetimeFigureOut">
              <a:rPr lang="en-US" smtClean="0"/>
              <a:t>2/14/18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numCol="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numCol="1"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numCol="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numCol="1" rtlCol="0"/>
          <a:lstStyle>
            <a:lvl1pPr algn="r">
              <a:defRPr sz="1300"/>
            </a:lvl1pPr>
          </a:lstStyle>
          <a:p>
            <a:fld id="{33B07B4B-74D8-4C42-A719-1F93879497F8}" type="datetimeFigureOut">
              <a:rPr lang="en-US" smtClean="0"/>
              <a:t>2/14/18</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numCol="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numCol="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numCol="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numCol="1"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a:t>
            </a:fld>
            <a:endParaRPr lang="en-US"/>
          </a:p>
        </p:txBody>
      </p:sp>
    </p:spTree>
    <p:extLst>
      <p:ext uri="{BB962C8B-B14F-4D97-AF65-F5344CB8AC3E}">
        <p14:creationId xmlns:p14="http://schemas.microsoft.com/office/powerpoint/2010/main" val="1596230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keep in mind why you joined this class. Let’s talk about your goals.</a:t>
            </a:r>
          </a:p>
        </p:txBody>
      </p:sp>
      <p:sp>
        <p:nvSpPr>
          <p:cNvPr id="4" name="Slide Number Placeholder 3"/>
          <p:cNvSpPr>
            <a:spLocks noGrp="1"/>
          </p:cNvSpPr>
          <p:nvPr>
            <p:ph type="sldNum" sz="quarter" idx="10"/>
          </p:nvPr>
        </p:nvSpPr>
        <p:spPr/>
        <p:txBody>
          <a:bodyPr/>
          <a:lstStyle/>
          <a:p>
            <a:fld id="{F4EE911A-504C-45E1-9DD1-A7318D673F80}" type="slidenum">
              <a:rPr lang="en-US" smtClean="0"/>
              <a:t>2</a:t>
            </a:fld>
            <a:endParaRPr lang="en-US"/>
          </a:p>
        </p:txBody>
      </p:sp>
    </p:spTree>
    <p:extLst>
      <p:ext uri="{BB962C8B-B14F-4D97-AF65-F5344CB8AC3E}">
        <p14:creationId xmlns:p14="http://schemas.microsoft.com/office/powerpoint/2010/main" val="45449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keep in mind why you joined this class. Let’s talk about your goals.</a:t>
            </a:r>
          </a:p>
        </p:txBody>
      </p:sp>
      <p:sp>
        <p:nvSpPr>
          <p:cNvPr id="4" name="Slide Number Placeholder 3"/>
          <p:cNvSpPr>
            <a:spLocks noGrp="1"/>
          </p:cNvSpPr>
          <p:nvPr>
            <p:ph type="sldNum" sz="quarter" idx="10"/>
          </p:nvPr>
        </p:nvSpPr>
        <p:spPr/>
        <p:txBody>
          <a:bodyPr/>
          <a:lstStyle/>
          <a:p>
            <a:fld id="{F4EE911A-504C-45E1-9DD1-A7318D673F80}" type="slidenum">
              <a:rPr lang="en-US" smtClean="0"/>
              <a:t>6</a:t>
            </a:fld>
            <a:endParaRPr lang="en-US"/>
          </a:p>
        </p:txBody>
      </p:sp>
    </p:spTree>
    <p:extLst>
      <p:ext uri="{BB962C8B-B14F-4D97-AF65-F5344CB8AC3E}">
        <p14:creationId xmlns:p14="http://schemas.microsoft.com/office/powerpoint/2010/main" val="1931464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keep in mind why you joined this class. Let’s talk about your goals.</a:t>
            </a:r>
          </a:p>
        </p:txBody>
      </p:sp>
      <p:sp>
        <p:nvSpPr>
          <p:cNvPr id="4" name="Slide Number Placeholder 3"/>
          <p:cNvSpPr>
            <a:spLocks noGrp="1"/>
          </p:cNvSpPr>
          <p:nvPr>
            <p:ph type="sldNum" sz="quarter" idx="10"/>
          </p:nvPr>
        </p:nvSpPr>
        <p:spPr/>
        <p:txBody>
          <a:bodyPr/>
          <a:lstStyle/>
          <a:p>
            <a:fld id="{F4EE911A-504C-45E1-9DD1-A7318D673F80}" type="slidenum">
              <a:rPr lang="en-US" smtClean="0"/>
              <a:t>9</a:t>
            </a:fld>
            <a:endParaRPr lang="en-US"/>
          </a:p>
        </p:txBody>
      </p:sp>
    </p:spTree>
    <p:extLst>
      <p:ext uri="{BB962C8B-B14F-4D97-AF65-F5344CB8AC3E}">
        <p14:creationId xmlns:p14="http://schemas.microsoft.com/office/powerpoint/2010/main" val="1949620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10</a:t>
            </a:fld>
            <a:endParaRPr lang="en-US"/>
          </a:p>
        </p:txBody>
      </p:sp>
    </p:spTree>
    <p:extLst>
      <p:ext uri="{BB962C8B-B14F-4D97-AF65-F5344CB8AC3E}">
        <p14:creationId xmlns:p14="http://schemas.microsoft.com/office/powerpoint/2010/main" val="1594111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11</a:t>
            </a:fld>
            <a:endParaRPr lang="en-US"/>
          </a:p>
        </p:txBody>
      </p:sp>
    </p:spTree>
    <p:extLst>
      <p:ext uri="{BB962C8B-B14F-4D97-AF65-F5344CB8AC3E}">
        <p14:creationId xmlns:p14="http://schemas.microsoft.com/office/powerpoint/2010/main" val="1215483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keep in mind why you joined this class. Let’s talk about your goals.</a:t>
            </a:r>
          </a:p>
        </p:txBody>
      </p:sp>
      <p:sp>
        <p:nvSpPr>
          <p:cNvPr id="4" name="Slide Number Placeholder 3"/>
          <p:cNvSpPr>
            <a:spLocks noGrp="1"/>
          </p:cNvSpPr>
          <p:nvPr>
            <p:ph type="sldNum" sz="quarter" idx="10"/>
          </p:nvPr>
        </p:nvSpPr>
        <p:spPr/>
        <p:txBody>
          <a:bodyPr/>
          <a:lstStyle/>
          <a:p>
            <a:fld id="{F4EE911A-504C-45E1-9DD1-A7318D673F80}" type="slidenum">
              <a:rPr lang="en-US" smtClean="0"/>
              <a:t>12</a:t>
            </a:fld>
            <a:endParaRPr lang="en-US"/>
          </a:p>
        </p:txBody>
      </p:sp>
    </p:spTree>
    <p:extLst>
      <p:ext uri="{BB962C8B-B14F-4D97-AF65-F5344CB8AC3E}">
        <p14:creationId xmlns:p14="http://schemas.microsoft.com/office/powerpoint/2010/main" val="3619381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p:cNvSpPr/>
          <p:nvPr userDrawn="1"/>
        </p:nvSpPr>
        <p:spPr>
          <a:xfrm>
            <a:off x="0" y="0"/>
            <a:ext cx="9164595"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2017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The</a:t>
            </a:r>
            <a:r>
              <a:rPr lang="en-US" sz="800" baseline="0" dirty="0" smtClean="0">
                <a:solidFill>
                  <a:schemeClr val="bg1"/>
                </a:solidFill>
                <a:latin typeface="Arial" panose="020B0604020202020204" pitchFamily="34" charset="0"/>
                <a:ea typeface="Roboto" panose="02000000000000000000" pitchFamily="2" charset="0"/>
                <a:cs typeface="Arial" panose="020B0604020202020204" pitchFamily="34" charset="0"/>
              </a:rPr>
              <a:t> Coding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9" name="Title 15"/>
          <p:cNvSpPr>
            <a:spLocks noGrp="1"/>
          </p:cNvSpPr>
          <p:nvPr>
            <p:ph type="title" hasCustomPrompt="1"/>
          </p:nvPr>
        </p:nvSpPr>
        <p:spPr>
          <a:xfrm>
            <a:off x="390606" y="2953542"/>
            <a:ext cx="8229600" cy="871860"/>
          </a:xfrm>
        </p:spPr>
        <p:txBody>
          <a:bodyPr numCol="1">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1" name="Text Placeholder 19"/>
          <p:cNvSpPr>
            <a:spLocks noGrp="1"/>
          </p:cNvSpPr>
          <p:nvPr>
            <p:ph type="body" sz="quarter" idx="10" hasCustomPrompt="1"/>
          </p:nvPr>
        </p:nvSpPr>
        <p:spPr>
          <a:xfrm>
            <a:off x="396991" y="2504043"/>
            <a:ext cx="2700337" cy="381000"/>
          </a:xfrm>
        </p:spPr>
        <p:txBody>
          <a:bodyPr numCol="1">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
        <p:nvSpPr>
          <p:cNvPr id="10" name="Text Placeholder 19"/>
          <p:cNvSpPr>
            <a:spLocks noGrp="1"/>
          </p:cNvSpPr>
          <p:nvPr>
            <p:ph type="body" sz="quarter" idx="11" hasCustomPrompt="1"/>
          </p:nvPr>
        </p:nvSpPr>
        <p:spPr>
          <a:xfrm>
            <a:off x="423863" y="3962400"/>
            <a:ext cx="2243137" cy="381000"/>
          </a:xfrm>
        </p:spPr>
        <p:txBody>
          <a:bodyPr numCol="1">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Data Bootcamp | </a:t>
            </a:r>
          </a:p>
        </p:txBody>
      </p:sp>
      <p:sp>
        <p:nvSpPr>
          <p:cNvPr id="11" name="Text Placeholder 19"/>
          <p:cNvSpPr>
            <a:spLocks noGrp="1"/>
          </p:cNvSpPr>
          <p:nvPr>
            <p:ph type="body" sz="quarter" idx="12" hasCustomPrompt="1"/>
          </p:nvPr>
        </p:nvSpPr>
        <p:spPr>
          <a:xfrm>
            <a:off x="2667000" y="3962400"/>
            <a:ext cx="2700337" cy="381000"/>
          </a:xfrm>
        </p:spPr>
        <p:txBody>
          <a:bodyPr numCol="1">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Tree>
    <p:extLst>
      <p:ext uri="{BB962C8B-B14F-4D97-AF65-F5344CB8AC3E}">
        <p14:creationId xmlns:p14="http://schemas.microsoft.com/office/powerpoint/2010/main" val="12249837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numCol="1"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numCol="1" rtlCol="0">
            <a:spAutoFit/>
          </a:bodyPr>
          <a:lstStyle/>
          <a:p>
            <a:pPr algn="r"/>
            <a:r>
              <a:rPr lang="en-US" sz="800" dirty="0" smtClean="0">
                <a:solidFill>
                  <a:schemeClr val="bg1"/>
                </a:solidFill>
                <a:latin typeface="Arial" panose="020B0604020202020204" pitchFamily="34" charset="0"/>
                <a:cs typeface="Arial" panose="020B0604020202020204" pitchFamily="34" charset="0"/>
              </a:rPr>
              <a:t>©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2017 The</a:t>
            </a:r>
            <a:r>
              <a:rPr lang="en-US" sz="800" baseline="0" dirty="0" smtClean="0">
                <a:solidFill>
                  <a:schemeClr val="bg1"/>
                </a:solidFill>
                <a:latin typeface="Arial" panose="020B0604020202020204" pitchFamily="34" charset="0"/>
                <a:ea typeface="Roboto" panose="02000000000000000000" pitchFamily="2" charset="0"/>
                <a:cs typeface="Arial" panose="020B0604020202020204" pitchFamily="34" charset="0"/>
              </a:rPr>
              <a:t> Coding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9" name="Title 15"/>
          <p:cNvSpPr>
            <a:spLocks noGrp="1"/>
          </p:cNvSpPr>
          <p:nvPr>
            <p:ph type="title" hasCustomPrompt="1"/>
          </p:nvPr>
        </p:nvSpPr>
        <p:spPr>
          <a:xfrm>
            <a:off x="390606" y="2953542"/>
            <a:ext cx="8229600" cy="871860"/>
          </a:xfrm>
        </p:spPr>
        <p:txBody>
          <a:bodyPr numCol="1">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1093906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numCol="1">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numCol="1" rtlCol="0">
            <a:spAutoFit/>
          </a:bodyPr>
          <a:lstStyle/>
          <a:p>
            <a:pPr algn="r"/>
            <a:r>
              <a:rPr lang="en-US" sz="800" dirty="0" smtClean="0">
                <a:solidFill>
                  <a:schemeClr val="bg1"/>
                </a:solidFill>
                <a:latin typeface="Arial" panose="020B0604020202020204" pitchFamily="34" charset="0"/>
                <a:cs typeface="Arial" panose="020B0604020202020204" pitchFamily="34" charset="0"/>
              </a:rPr>
              <a:t>©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2017 The</a:t>
            </a:r>
            <a:r>
              <a:rPr lang="en-US" sz="800" baseline="0" dirty="0" smtClean="0">
                <a:solidFill>
                  <a:schemeClr val="bg1"/>
                </a:solidFill>
                <a:latin typeface="Arial" panose="020B0604020202020204" pitchFamily="34" charset="0"/>
                <a:ea typeface="Roboto" panose="02000000000000000000" pitchFamily="2" charset="0"/>
                <a:cs typeface="Arial" panose="020B0604020202020204" pitchFamily="34" charset="0"/>
              </a:rPr>
              <a:t> Coding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72834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numCol="1">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numCol="1" rtlCol="0">
            <a:spAutoFit/>
          </a:bodyPr>
          <a:lstStyle/>
          <a:p>
            <a:pPr algn="r"/>
            <a:r>
              <a:rPr lang="en-US" sz="800" dirty="0" smtClean="0">
                <a:solidFill>
                  <a:schemeClr val="bg1"/>
                </a:solidFill>
                <a:latin typeface="Arial" panose="020B0604020202020204" pitchFamily="34" charset="0"/>
                <a:cs typeface="Arial" panose="020B0604020202020204" pitchFamily="34" charset="0"/>
              </a:rPr>
              <a:t>©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2017 The</a:t>
            </a:r>
            <a:r>
              <a:rPr lang="en-US" sz="800" baseline="0" dirty="0" smtClean="0">
                <a:solidFill>
                  <a:schemeClr val="bg1"/>
                </a:solidFill>
                <a:latin typeface="Arial" panose="020B0604020202020204" pitchFamily="34" charset="0"/>
                <a:ea typeface="Roboto" panose="02000000000000000000" pitchFamily="2" charset="0"/>
                <a:cs typeface="Arial" panose="020B0604020202020204" pitchFamily="34" charset="0"/>
              </a:rPr>
              <a:t> Coding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a:xfrm>
            <a:off x="304800" y="688975"/>
            <a:ext cx="8610600" cy="5483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801462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Flowchart: Process 2"/>
          <p:cNvSpPr/>
          <p:nvPr userDrawn="1"/>
        </p:nvSpPr>
        <p:spPr>
          <a:xfrm>
            <a:off x="0" y="6418964"/>
            <a:ext cx="9155741" cy="457748"/>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4" name="TextBox 3"/>
          <p:cNvSpPr txBox="1"/>
          <p:nvPr userDrawn="1"/>
        </p:nvSpPr>
        <p:spPr>
          <a:xfrm>
            <a:off x="6247493" y="6540236"/>
            <a:ext cx="2787650" cy="215204"/>
          </a:xfrm>
          <a:prstGeom prst="rect">
            <a:avLst/>
          </a:prstGeom>
          <a:noFill/>
        </p:spPr>
        <p:txBody>
          <a:bodyPr wrap="square" numCol="1" rtlCol="0">
            <a:spAutoFit/>
          </a:bodyPr>
          <a:lstStyle/>
          <a:p>
            <a:pPr algn="r"/>
            <a:r>
              <a:rPr lang="en-US" sz="800" dirty="0" smtClean="0">
                <a:solidFill>
                  <a:schemeClr val="bg1"/>
                </a:solidFill>
                <a:latin typeface="Arial" panose="020B0604020202020204" pitchFamily="34" charset="0"/>
                <a:cs typeface="Arial" panose="020B0604020202020204" pitchFamily="34" charset="0"/>
              </a:rPr>
              <a:t>©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2017 The</a:t>
            </a:r>
            <a:r>
              <a:rPr lang="en-US" sz="800" baseline="0" dirty="0" smtClean="0">
                <a:solidFill>
                  <a:schemeClr val="bg1"/>
                </a:solidFill>
                <a:latin typeface="Arial" panose="020B0604020202020204" pitchFamily="34" charset="0"/>
                <a:ea typeface="Roboto" panose="02000000000000000000" pitchFamily="2" charset="0"/>
                <a:cs typeface="Arial" panose="020B0604020202020204" pitchFamily="34" charset="0"/>
              </a:rPr>
              <a:t> Coding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6" name="Title 13"/>
          <p:cNvSpPr>
            <a:spLocks noGrp="1"/>
          </p:cNvSpPr>
          <p:nvPr>
            <p:ph type="title" hasCustomPrompt="1"/>
          </p:nvPr>
        </p:nvSpPr>
        <p:spPr>
          <a:xfrm>
            <a:off x="158270" y="2819400"/>
            <a:ext cx="8839200" cy="653854"/>
          </a:xfrm>
        </p:spPr>
        <p:txBody>
          <a:bodyPr numCol="1">
            <a:noAutofit/>
          </a:bodyPr>
          <a:lstStyle>
            <a:lvl1pPr algn="ctr">
              <a:defRPr sz="3600" b="1" baseline="0">
                <a:latin typeface="Arial" panose="020B0604020202020204" pitchFamily="34" charset="0"/>
                <a:cs typeface="Arial" panose="020B0604020202020204" pitchFamily="34" charset="0"/>
              </a:defRPr>
            </a:lvl1pPr>
          </a:lstStyle>
          <a:p>
            <a:pPr lvl="0"/>
            <a:r>
              <a:rPr lang="en-US" dirty="0"/>
              <a:t>Central Question / Comment</a:t>
            </a:r>
          </a:p>
        </p:txBody>
      </p:sp>
    </p:spTree>
    <p:extLst>
      <p:ext uri="{BB962C8B-B14F-4D97-AF65-F5344CB8AC3E}">
        <p14:creationId xmlns:p14="http://schemas.microsoft.com/office/powerpoint/2010/main" val="89255784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TextBox 3"/>
          <p:cNvSpPr txBox="1"/>
          <p:nvPr userDrawn="1"/>
        </p:nvSpPr>
        <p:spPr>
          <a:xfrm>
            <a:off x="6247493" y="6540236"/>
            <a:ext cx="2787650" cy="215204"/>
          </a:xfrm>
          <a:prstGeom prst="rect">
            <a:avLst/>
          </a:prstGeom>
          <a:noFill/>
        </p:spPr>
        <p:txBody>
          <a:bodyPr wrap="square" numCol="1" rtlCol="0">
            <a:spAutoFit/>
          </a:bodyPr>
          <a:lstStyle/>
          <a:p>
            <a:pPr algn="r"/>
            <a:r>
              <a:rPr lang="en-US" sz="800" dirty="0" smtClean="0">
                <a:solidFill>
                  <a:schemeClr val="tx1"/>
                </a:solidFill>
                <a:latin typeface="Arial" panose="020B0604020202020204" pitchFamily="34" charset="0"/>
                <a:cs typeface="Arial" panose="020B0604020202020204" pitchFamily="34" charset="0"/>
              </a:rPr>
              <a:t>© </a:t>
            </a:r>
            <a:r>
              <a:rPr lang="en-US" sz="800" dirty="0" smtClean="0">
                <a:solidFill>
                  <a:schemeClr val="tx1"/>
                </a:solidFill>
                <a:latin typeface="Arial" panose="020B0604020202020204" pitchFamily="34" charset="0"/>
                <a:ea typeface="Roboto" panose="02000000000000000000" pitchFamily="2" charset="0"/>
                <a:cs typeface="Arial" panose="020B0604020202020204" pitchFamily="34" charset="0"/>
              </a:rPr>
              <a:t>2017 The</a:t>
            </a:r>
            <a:r>
              <a:rPr lang="en-US" sz="800" baseline="0" dirty="0" smtClean="0">
                <a:solidFill>
                  <a:schemeClr val="tx1"/>
                </a:solidFill>
                <a:latin typeface="Arial" panose="020B0604020202020204" pitchFamily="34" charset="0"/>
                <a:ea typeface="Roboto" panose="02000000000000000000" pitchFamily="2" charset="0"/>
                <a:cs typeface="Arial" panose="020B0604020202020204" pitchFamily="34" charset="0"/>
              </a:rPr>
              <a:t> Coding Boot Camp</a:t>
            </a:r>
            <a:endParaRPr lang="en-US" sz="800" dirty="0">
              <a:solidFill>
                <a:schemeClr val="tx1"/>
              </a:solidFill>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71000001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5C9255-9F07-4181-9AD2-897FFC0A3B7E}" type="datetimeFigureOut">
              <a:rPr lang="en-US" smtClean="0"/>
              <a:t>2/14/18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538348-225F-4A43-A9B7-C9ABE3CA2066}" type="slidenum">
              <a:rPr lang="en-US" smtClean="0"/>
              <a:t>‹#›</a:t>
            </a:fld>
            <a:endParaRPr lang="en-US"/>
          </a:p>
        </p:txBody>
      </p:sp>
    </p:spTree>
    <p:extLst>
      <p:ext uri="{BB962C8B-B14F-4D97-AF65-F5344CB8AC3E}">
        <p14:creationId xmlns:p14="http://schemas.microsoft.com/office/powerpoint/2010/main" val="410481372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5C9255-9F07-4181-9AD2-897FFC0A3B7E}" type="datetimeFigureOut">
              <a:rPr lang="en-US" smtClean="0"/>
              <a:t>2/14/18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38348-225F-4A43-A9B7-C9ABE3CA2066}" type="slidenum">
              <a:rPr lang="en-US" smtClean="0"/>
              <a:t>‹#›</a:t>
            </a:fld>
            <a:endParaRPr lang="en-US"/>
          </a:p>
        </p:txBody>
      </p:sp>
    </p:spTree>
    <p:extLst>
      <p:ext uri="{BB962C8B-B14F-4D97-AF65-F5344CB8AC3E}">
        <p14:creationId xmlns:p14="http://schemas.microsoft.com/office/powerpoint/2010/main" val="12787468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numCol="1"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numCol="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numCol="1" rtlCol="0" anchor="ctr"/>
          <a:lstStyle>
            <a:lvl1pPr algn="l">
              <a:defRPr sz="1200">
                <a:solidFill>
                  <a:schemeClr val="tx1">
                    <a:tint val="75000"/>
                  </a:schemeClr>
                </a:solidFill>
              </a:defRPr>
            </a:lvl1pPr>
          </a:lstStyle>
          <a:p>
            <a:fld id="{B65C9255-9F07-4181-9AD2-897FFC0A3B7E}" type="datetimeFigureOut">
              <a:rPr lang="en-US" smtClean="0"/>
              <a:t>2/14/18</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numCol="1"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numCol="1"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1234816427"/>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70" r:id="rId4"/>
    <p:sldLayoutId id="2147483654" r:id="rId5"/>
    <p:sldLayoutId id="2147483669" r:id="rId6"/>
    <p:sldLayoutId id="2147483671" r:id="rId7"/>
    <p:sldLayoutId id="2147483672" r:id="rId8"/>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91" y="3014340"/>
            <a:ext cx="8229600" cy="871860"/>
          </a:xfrm>
        </p:spPr>
        <p:txBody>
          <a:bodyPr>
            <a:normAutofit/>
          </a:bodyPr>
          <a:lstStyle/>
          <a:p>
            <a:r>
              <a:rPr lang="en-US" sz="3000" dirty="0" smtClean="0"/>
              <a:t>Project #2: Visualize Me Captain!</a:t>
            </a:r>
            <a:endParaRPr lang="en-US" sz="3000" dirty="0"/>
          </a:p>
        </p:txBody>
      </p:sp>
      <p:sp>
        <p:nvSpPr>
          <p:cNvPr id="4" name="Text Placeholder 3"/>
          <p:cNvSpPr>
            <a:spLocks noGrp="1"/>
          </p:cNvSpPr>
          <p:nvPr>
            <p:ph type="body" sz="quarter" idx="10"/>
          </p:nvPr>
        </p:nvSpPr>
        <p:spPr>
          <a:xfrm>
            <a:off x="396991" y="2752395"/>
            <a:ext cx="3641609" cy="295605"/>
          </a:xfrm>
        </p:spPr>
        <p:txBody>
          <a:bodyPr/>
          <a:lstStyle/>
          <a:p>
            <a:r>
              <a:rPr lang="en-US" dirty="0" smtClean="0"/>
              <a:t>Week 18</a:t>
            </a:r>
            <a:endParaRPr lang="en-US" dirty="0"/>
          </a:p>
        </p:txBody>
      </p:sp>
      <p:sp>
        <p:nvSpPr>
          <p:cNvPr id="5" name="Title 1"/>
          <p:cNvSpPr txBox="1">
            <a:spLocks/>
          </p:cNvSpPr>
          <p:nvPr/>
        </p:nvSpPr>
        <p:spPr>
          <a:xfrm>
            <a:off x="426892" y="3962400"/>
            <a:ext cx="2670436" cy="453389"/>
          </a:xfrm>
          <a:prstGeom prst="rect">
            <a:avLst/>
          </a:prstGeom>
        </p:spPr>
        <p:txBody>
          <a:bodyPr vert="horz" lIns="68580" tIns="34290" rIns="68580" bIns="34290" numCol="1"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Data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6" name="Text Placeholder 19"/>
          <p:cNvSpPr txBox="1">
            <a:spLocks/>
          </p:cNvSpPr>
          <p:nvPr/>
        </p:nvSpPr>
        <p:spPr>
          <a:xfrm>
            <a:off x="3068752" y="4034789"/>
            <a:ext cx="2722447" cy="381000"/>
          </a:xfrm>
          <a:prstGeom prst="rect">
            <a:avLst/>
          </a:prstGeom>
        </p:spPr>
        <p:txBody>
          <a:bodyPr numCol="1">
            <a:no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baseline="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2018</a:t>
            </a:r>
            <a:endParaRPr lang="en-US" dirty="0"/>
          </a:p>
        </p:txBody>
      </p:sp>
    </p:spTree>
    <p:extLst>
      <p:ext uri="{BB962C8B-B14F-4D97-AF65-F5344CB8AC3E}">
        <p14:creationId xmlns:p14="http://schemas.microsoft.com/office/powerpoint/2010/main" val="408154803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6324600" cy="653854"/>
          </a:xfrm>
        </p:spPr>
        <p:txBody>
          <a:bodyPr>
            <a:normAutofit/>
          </a:bodyPr>
          <a:lstStyle/>
          <a:p>
            <a:r>
              <a:rPr lang="en-US" dirty="0" smtClean="0"/>
              <a:t>Weekly Schedule</a:t>
            </a:r>
            <a:endParaRPr lang="en-US" dirty="0"/>
          </a:p>
        </p:txBody>
      </p:sp>
      <p:sp>
        <p:nvSpPr>
          <p:cNvPr id="3" name="TextBox 2"/>
          <p:cNvSpPr txBox="1"/>
          <p:nvPr/>
        </p:nvSpPr>
        <p:spPr>
          <a:xfrm>
            <a:off x="304800" y="762000"/>
            <a:ext cx="8686800" cy="5324535"/>
          </a:xfrm>
          <a:prstGeom prst="rect">
            <a:avLst/>
          </a:prstGeom>
          <a:noFill/>
        </p:spPr>
        <p:txBody>
          <a:bodyPr wrap="square" rtlCol="0">
            <a:spAutoFit/>
          </a:bodyPr>
          <a:lstStyle/>
          <a:p>
            <a:pPr marL="457200" indent="-457200">
              <a:buFont typeface="+mj-lt"/>
              <a:buAutoNum type="arabicPeriod"/>
            </a:pPr>
            <a:r>
              <a:rPr lang="en-US" sz="1700" b="1" dirty="0" smtClean="0">
                <a:latin typeface="Arial" panose="020B0604020202020204" pitchFamily="34" charset="0"/>
                <a:ea typeface="Roboto" pitchFamily="2" charset="0"/>
                <a:cs typeface="Arial" panose="020B0604020202020204" pitchFamily="34" charset="0"/>
              </a:rPr>
              <a:t>Today: </a:t>
            </a:r>
            <a:r>
              <a:rPr lang="en-US" sz="1700" dirty="0" smtClean="0">
                <a:latin typeface="Arial" panose="020B0604020202020204" pitchFamily="34" charset="0"/>
                <a:ea typeface="Roboto" pitchFamily="2" charset="0"/>
                <a:cs typeface="Arial" panose="020B0604020202020204" pitchFamily="34" charset="0"/>
              </a:rPr>
              <a:t/>
            </a:r>
            <a:br>
              <a:rPr lang="en-US" sz="1700" dirty="0" smtClean="0">
                <a:latin typeface="Arial" panose="020B0604020202020204" pitchFamily="34" charset="0"/>
                <a:ea typeface="Roboto" pitchFamily="2" charset="0"/>
                <a:cs typeface="Arial" panose="020B0604020202020204" pitchFamily="34" charset="0"/>
              </a:rPr>
            </a:br>
            <a:r>
              <a:rPr lang="en-US" sz="1700" dirty="0" smtClean="0">
                <a:latin typeface="Arial" panose="020B0604020202020204" pitchFamily="34" charset="0"/>
                <a:ea typeface="Roboto" pitchFamily="2" charset="0"/>
                <a:cs typeface="Arial" panose="020B0604020202020204" pitchFamily="34" charset="0"/>
              </a:rPr>
              <a:t>Between now and Saturday, </a:t>
            </a:r>
            <a:r>
              <a:rPr lang="en-US" sz="1700" dirty="0">
                <a:latin typeface="Arial" panose="020B0604020202020204" pitchFamily="34" charset="0"/>
                <a:ea typeface="Roboto" pitchFamily="2" charset="0"/>
                <a:cs typeface="Arial" panose="020B0604020202020204" pitchFamily="34" charset="0"/>
              </a:rPr>
              <a:t>y</a:t>
            </a:r>
            <a:r>
              <a:rPr lang="en-US" sz="1700" dirty="0" smtClean="0">
                <a:latin typeface="Arial" panose="020B0604020202020204" pitchFamily="34" charset="0"/>
                <a:ea typeface="Roboto" pitchFamily="2" charset="0"/>
                <a:cs typeface="Arial" panose="020B0604020202020204" pitchFamily="34" charset="0"/>
              </a:rPr>
              <a:t>ou will need to start </a:t>
            </a:r>
            <a:r>
              <a:rPr lang="en-US" sz="1700" dirty="0">
                <a:latin typeface="Arial" panose="020B0604020202020204" pitchFamily="34" charset="0"/>
                <a:ea typeface="Roboto" pitchFamily="2" charset="0"/>
                <a:cs typeface="Arial" panose="020B0604020202020204" pitchFamily="34" charset="0"/>
              </a:rPr>
              <a:t>brainstorming topics with your group and researching potential datasets. Your focus should specifically center </a:t>
            </a:r>
            <a:r>
              <a:rPr lang="en-US" sz="1700" dirty="0" smtClean="0">
                <a:latin typeface="Arial" panose="020B0604020202020204" pitchFamily="34" charset="0"/>
                <a:ea typeface="Roboto" pitchFamily="2" charset="0"/>
                <a:cs typeface="Arial" panose="020B0604020202020204" pitchFamily="34" charset="0"/>
              </a:rPr>
              <a:t>around:</a:t>
            </a:r>
          </a:p>
          <a:p>
            <a:pPr marL="914400" lvl="1" indent="-457200">
              <a:buFont typeface="Arial" charset="0"/>
              <a:buChar char="•"/>
            </a:pPr>
            <a:r>
              <a:rPr lang="en-US" sz="1700" dirty="0" smtClean="0">
                <a:latin typeface="Arial" panose="020B0604020202020204" pitchFamily="34" charset="0"/>
                <a:ea typeface="Roboto" pitchFamily="2" charset="0"/>
                <a:cs typeface="Arial" panose="020B0604020202020204" pitchFamily="34" charset="0"/>
              </a:rPr>
              <a:t>Selecting </a:t>
            </a:r>
            <a:r>
              <a:rPr lang="en-US" sz="1700" dirty="0">
                <a:latin typeface="Arial" panose="020B0604020202020204" pitchFamily="34" charset="0"/>
                <a:ea typeface="Roboto" pitchFamily="2" charset="0"/>
                <a:cs typeface="Arial" panose="020B0604020202020204" pitchFamily="34" charset="0"/>
              </a:rPr>
              <a:t>a Topic 	</a:t>
            </a:r>
          </a:p>
          <a:p>
            <a:pPr marL="914400" lvl="1" indent="-457200">
              <a:buFont typeface="Arial" charset="0"/>
              <a:buChar char="•"/>
            </a:pPr>
            <a:r>
              <a:rPr lang="en-US" sz="1700" dirty="0" smtClean="0">
                <a:latin typeface="Arial" panose="020B0604020202020204" pitchFamily="34" charset="0"/>
                <a:ea typeface="Roboto" pitchFamily="2" charset="0"/>
                <a:cs typeface="Arial" panose="020B0604020202020204" pitchFamily="34" charset="0"/>
              </a:rPr>
              <a:t>Finding </a:t>
            </a:r>
            <a:r>
              <a:rPr lang="en-US" sz="1700" dirty="0">
                <a:latin typeface="Arial" panose="020B0604020202020204" pitchFamily="34" charset="0"/>
                <a:ea typeface="Roboto" pitchFamily="2" charset="0"/>
                <a:cs typeface="Arial" panose="020B0604020202020204" pitchFamily="34" charset="0"/>
              </a:rPr>
              <a:t>a Dataset	</a:t>
            </a:r>
            <a:endParaRPr lang="en-US" sz="1700" dirty="0" smtClean="0">
              <a:latin typeface="Arial" panose="020B0604020202020204" pitchFamily="34" charset="0"/>
              <a:ea typeface="Roboto" pitchFamily="2" charset="0"/>
              <a:cs typeface="Arial" panose="020B0604020202020204" pitchFamily="34" charset="0"/>
            </a:endParaRPr>
          </a:p>
          <a:p>
            <a:pPr marL="914400" lvl="1" indent="-457200">
              <a:buFont typeface="Arial" charset="0"/>
              <a:buChar char="•"/>
            </a:pPr>
            <a:r>
              <a:rPr lang="en-US" sz="1700" dirty="0" smtClean="0">
                <a:latin typeface="Arial" panose="020B0604020202020204" pitchFamily="34" charset="0"/>
                <a:ea typeface="Roboto" pitchFamily="2" charset="0"/>
                <a:cs typeface="Arial" panose="020B0604020202020204" pitchFamily="34" charset="0"/>
              </a:rPr>
              <a:t>Finding </a:t>
            </a:r>
            <a:r>
              <a:rPr lang="en-US" sz="1700" dirty="0">
                <a:latin typeface="Arial" panose="020B0604020202020204" pitchFamily="34" charset="0"/>
                <a:ea typeface="Roboto" pitchFamily="2" charset="0"/>
                <a:cs typeface="Arial" panose="020B0604020202020204" pitchFamily="34" charset="0"/>
              </a:rPr>
              <a:t>Inspiration	</a:t>
            </a:r>
          </a:p>
          <a:p>
            <a:pPr marL="914400" lvl="1" indent="-457200">
              <a:buFont typeface="Arial" charset="0"/>
              <a:buChar char="•"/>
            </a:pPr>
            <a:r>
              <a:rPr lang="en-US" sz="1700" dirty="0" smtClean="0">
                <a:latin typeface="Arial" panose="020B0604020202020204" pitchFamily="34" charset="0"/>
                <a:ea typeface="Roboto" pitchFamily="2" charset="0"/>
                <a:cs typeface="Arial" panose="020B0604020202020204" pitchFamily="34" charset="0"/>
              </a:rPr>
              <a:t>"</a:t>
            </a:r>
            <a:r>
              <a:rPr lang="en-US" sz="1700" dirty="0">
                <a:latin typeface="Arial" panose="020B0604020202020204" pitchFamily="34" charset="0"/>
                <a:ea typeface="Roboto" pitchFamily="2" charset="0"/>
                <a:cs typeface="Arial" panose="020B0604020202020204" pitchFamily="34" charset="0"/>
              </a:rPr>
              <a:t>Sketching" your ideal </a:t>
            </a:r>
            <a:r>
              <a:rPr lang="en-US" sz="1700" dirty="0" smtClean="0">
                <a:latin typeface="Arial" panose="020B0604020202020204" pitchFamily="34" charset="0"/>
                <a:ea typeface="Roboto" pitchFamily="2" charset="0"/>
                <a:cs typeface="Arial" panose="020B0604020202020204" pitchFamily="34" charset="0"/>
              </a:rPr>
              <a:t>visuals</a:t>
            </a:r>
          </a:p>
          <a:p>
            <a:pPr marL="914400" lvl="1" indent="-457200">
              <a:buFont typeface="Arial" charset="0"/>
              <a:buChar char="•"/>
            </a:pPr>
            <a:r>
              <a:rPr lang="en-US" sz="1700" dirty="0" smtClean="0">
                <a:latin typeface="Arial" panose="020B0604020202020204" pitchFamily="34" charset="0"/>
                <a:ea typeface="Roboto" pitchFamily="2" charset="0"/>
                <a:cs typeface="Arial" panose="020B0604020202020204" pitchFamily="34" charset="0"/>
              </a:rPr>
              <a:t>Creating </a:t>
            </a:r>
            <a:r>
              <a:rPr lang="en-US" sz="1700" dirty="0">
                <a:latin typeface="Arial" panose="020B0604020202020204" pitchFamily="34" charset="0"/>
                <a:ea typeface="Roboto" pitchFamily="2" charset="0"/>
                <a:cs typeface="Arial" panose="020B0604020202020204" pitchFamily="34" charset="0"/>
              </a:rPr>
              <a:t>a 1-Page </a:t>
            </a:r>
            <a:r>
              <a:rPr lang="en-US" sz="1700" dirty="0" smtClean="0">
                <a:latin typeface="Arial" panose="020B0604020202020204" pitchFamily="34" charset="0"/>
                <a:ea typeface="Roboto" pitchFamily="2" charset="0"/>
                <a:cs typeface="Arial" panose="020B0604020202020204" pitchFamily="34" charset="0"/>
              </a:rPr>
              <a:t>Proposal</a:t>
            </a:r>
          </a:p>
          <a:p>
            <a:pPr marL="457200" indent="-457200">
              <a:buFont typeface="+mj-lt"/>
              <a:buAutoNum type="arabicPeriod"/>
            </a:pPr>
            <a:endParaRPr lang="en-US" sz="1700"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sz="1700" b="1" dirty="0" smtClean="0">
                <a:latin typeface="Arial" panose="020B0604020202020204" pitchFamily="34" charset="0"/>
                <a:ea typeface="Roboto" pitchFamily="2" charset="0"/>
                <a:cs typeface="Arial" panose="020B0604020202020204" pitchFamily="34" charset="0"/>
              </a:rPr>
              <a:t>End-of-Class </a:t>
            </a:r>
            <a:r>
              <a:rPr lang="en-US" sz="1700" b="1" dirty="0" smtClean="0">
                <a:latin typeface="Arial" panose="020B0604020202020204" pitchFamily="34" charset="0"/>
                <a:ea typeface="Roboto" pitchFamily="2" charset="0"/>
                <a:cs typeface="Arial" panose="020B0604020202020204" pitchFamily="34" charset="0"/>
              </a:rPr>
              <a:t>Saturday: </a:t>
            </a:r>
            <a:r>
              <a:rPr lang="en-US" sz="1700" b="1" dirty="0" smtClean="0">
                <a:latin typeface="Arial" panose="020B0604020202020204" pitchFamily="34" charset="0"/>
                <a:ea typeface="Roboto" pitchFamily="2" charset="0"/>
                <a:cs typeface="Arial" panose="020B0604020202020204" pitchFamily="34" charset="0"/>
              </a:rPr>
              <a:t/>
            </a:r>
            <a:br>
              <a:rPr lang="en-US" sz="1700" b="1" dirty="0" smtClean="0">
                <a:latin typeface="Arial" panose="020B0604020202020204" pitchFamily="34" charset="0"/>
                <a:ea typeface="Roboto" pitchFamily="2" charset="0"/>
                <a:cs typeface="Arial" panose="020B0604020202020204" pitchFamily="34" charset="0"/>
              </a:rPr>
            </a:br>
            <a:r>
              <a:rPr lang="en-US" sz="1700" dirty="0" smtClean="0">
                <a:latin typeface="Arial" panose="020B0604020202020204" pitchFamily="34" charset="0"/>
                <a:ea typeface="Roboto" pitchFamily="2" charset="0"/>
                <a:cs typeface="Arial" panose="020B0604020202020204" pitchFamily="34" charset="0"/>
              </a:rPr>
              <a:t>You will need to create a 1 page proposal. The proposal should include:</a:t>
            </a:r>
          </a:p>
          <a:p>
            <a:pPr marL="914400" lvl="1" indent="-457200">
              <a:buFont typeface="Arial" charset="0"/>
              <a:buChar char="•"/>
            </a:pPr>
            <a:r>
              <a:rPr lang="en-US" sz="1700" dirty="0" smtClean="0">
                <a:latin typeface="Arial" panose="020B0604020202020204" pitchFamily="34" charset="0"/>
                <a:ea typeface="Roboto" pitchFamily="2" charset="0"/>
                <a:cs typeface="Arial" panose="020B0604020202020204" pitchFamily="34" charset="0"/>
              </a:rPr>
              <a:t>A </a:t>
            </a:r>
            <a:r>
              <a:rPr lang="en-US" sz="1700" dirty="0">
                <a:latin typeface="Arial" panose="020B0604020202020204" pitchFamily="34" charset="0"/>
                <a:ea typeface="Roboto" pitchFamily="2" charset="0"/>
                <a:cs typeface="Arial" panose="020B0604020202020204" pitchFamily="34" charset="0"/>
              </a:rPr>
              <a:t>brief articulation of your chosen topic and </a:t>
            </a:r>
            <a:r>
              <a:rPr lang="en-US" sz="1700" dirty="0" smtClean="0">
                <a:latin typeface="Arial" panose="020B0604020202020204" pitchFamily="34" charset="0"/>
                <a:ea typeface="Roboto" pitchFamily="2" charset="0"/>
                <a:cs typeface="Arial" panose="020B0604020202020204" pitchFamily="34" charset="0"/>
              </a:rPr>
              <a:t>rationale</a:t>
            </a:r>
          </a:p>
          <a:p>
            <a:pPr marL="914400" lvl="1" indent="-457200">
              <a:buFont typeface="Arial" charset="0"/>
              <a:buChar char="•"/>
            </a:pPr>
            <a:r>
              <a:rPr lang="en-US" sz="1700" dirty="0" smtClean="0">
                <a:latin typeface="Arial" panose="020B0604020202020204" pitchFamily="34" charset="0"/>
                <a:ea typeface="Roboto" pitchFamily="2" charset="0"/>
                <a:cs typeface="Arial" panose="020B0604020202020204" pitchFamily="34" charset="0"/>
              </a:rPr>
              <a:t>A </a:t>
            </a:r>
            <a:r>
              <a:rPr lang="en-US" sz="1700" dirty="0">
                <a:latin typeface="Arial" panose="020B0604020202020204" pitchFamily="34" charset="0"/>
                <a:ea typeface="Roboto" pitchFamily="2" charset="0"/>
                <a:cs typeface="Arial" panose="020B0604020202020204" pitchFamily="34" charset="0"/>
              </a:rPr>
              <a:t>link to your dataset(s) and a screenshot of the metadata if it exists.	</a:t>
            </a:r>
          </a:p>
          <a:p>
            <a:pPr marL="914400" lvl="1" indent="-457200">
              <a:buFont typeface="Arial" charset="0"/>
              <a:buChar char="•"/>
            </a:pPr>
            <a:r>
              <a:rPr lang="en-US" sz="1700" dirty="0" smtClean="0">
                <a:latin typeface="Arial" panose="020B0604020202020204" pitchFamily="34" charset="0"/>
                <a:ea typeface="Roboto" pitchFamily="2" charset="0"/>
                <a:cs typeface="Arial" panose="020B0604020202020204" pitchFamily="34" charset="0"/>
              </a:rPr>
              <a:t>3-4 </a:t>
            </a:r>
            <a:r>
              <a:rPr lang="en-US" sz="1700" dirty="0">
                <a:latin typeface="Arial" panose="020B0604020202020204" pitchFamily="34" charset="0"/>
                <a:ea typeface="Roboto" pitchFamily="2" charset="0"/>
                <a:cs typeface="Arial" panose="020B0604020202020204" pitchFamily="34" charset="0"/>
              </a:rPr>
              <a:t>screenshots of relevant "inspiring" visualizations that frame your creative fodder	</a:t>
            </a:r>
          </a:p>
          <a:p>
            <a:pPr marL="914400" lvl="1" indent="-457200">
              <a:buFont typeface="Arial" charset="0"/>
              <a:buChar char="•"/>
            </a:pPr>
            <a:r>
              <a:rPr lang="en-US" sz="1700" dirty="0" smtClean="0">
                <a:latin typeface="Arial" panose="020B0604020202020204" pitchFamily="34" charset="0"/>
                <a:ea typeface="Roboto" pitchFamily="2" charset="0"/>
                <a:cs typeface="Arial" panose="020B0604020202020204" pitchFamily="34" charset="0"/>
              </a:rPr>
              <a:t>A </a:t>
            </a:r>
            <a:r>
              <a:rPr lang="en-US" sz="1700" dirty="0">
                <a:latin typeface="Arial" panose="020B0604020202020204" pitchFamily="34" charset="0"/>
                <a:ea typeface="Roboto" pitchFamily="2" charset="0"/>
                <a:cs typeface="Arial" panose="020B0604020202020204" pitchFamily="34" charset="0"/>
              </a:rPr>
              <a:t>sketch of the final design 	</a:t>
            </a:r>
          </a:p>
          <a:p>
            <a:pPr marL="914400" lvl="1" indent="-457200">
              <a:buFont typeface="Arial" charset="0"/>
              <a:buChar char="•"/>
            </a:pPr>
            <a:r>
              <a:rPr lang="en-US" sz="1700" dirty="0" smtClean="0">
                <a:latin typeface="Arial" panose="020B0604020202020204" pitchFamily="34" charset="0"/>
                <a:ea typeface="Roboto" pitchFamily="2" charset="0"/>
                <a:cs typeface="Arial" panose="020B0604020202020204" pitchFamily="34" charset="0"/>
              </a:rPr>
              <a:t>A </a:t>
            </a:r>
            <a:r>
              <a:rPr lang="en-US" sz="1700" dirty="0">
                <a:latin typeface="Arial" panose="020B0604020202020204" pitchFamily="34" charset="0"/>
                <a:ea typeface="Roboto" pitchFamily="2" charset="0"/>
                <a:cs typeface="Arial" panose="020B0604020202020204" pitchFamily="34" charset="0"/>
              </a:rPr>
              <a:t>link to the primary GitHub repository you'll be housing your work in</a:t>
            </a:r>
          </a:p>
          <a:p>
            <a:pPr marL="457200" indent="-457200">
              <a:buFont typeface="+mj-lt"/>
              <a:buAutoNum type="arabicPeriod"/>
            </a:pPr>
            <a:endParaRPr lang="en-US" sz="1700" b="1" dirty="0" smtClean="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sz="1700" b="1" dirty="0" smtClean="0">
                <a:latin typeface="Arial" panose="020B0604020202020204" pitchFamily="34" charset="0"/>
                <a:ea typeface="Roboto" pitchFamily="2" charset="0"/>
                <a:cs typeface="Arial" panose="020B0604020202020204" pitchFamily="34" charset="0"/>
              </a:rPr>
              <a:t>Wed/</a:t>
            </a:r>
            <a:r>
              <a:rPr lang="en-US" sz="1700" b="1" dirty="0" err="1" smtClean="0">
                <a:latin typeface="Arial" panose="020B0604020202020204" pitchFamily="34" charset="0"/>
                <a:ea typeface="Roboto" pitchFamily="2" charset="0"/>
                <a:cs typeface="Arial" panose="020B0604020202020204" pitchFamily="34" charset="0"/>
              </a:rPr>
              <a:t>Thur</a:t>
            </a:r>
            <a:r>
              <a:rPr lang="en-US" sz="1700" b="1" dirty="0" smtClean="0">
                <a:latin typeface="Arial" panose="020B0604020202020204" pitchFamily="34" charset="0"/>
                <a:ea typeface="Roboto" pitchFamily="2" charset="0"/>
                <a:cs typeface="Arial" panose="020B0604020202020204" pitchFamily="34" charset="0"/>
              </a:rPr>
              <a:t>; </a:t>
            </a:r>
            <a:r>
              <a:rPr lang="en-US" sz="1700" dirty="0" smtClean="0">
                <a:latin typeface="Arial" panose="020B0604020202020204" pitchFamily="34" charset="0"/>
                <a:ea typeface="Roboto" pitchFamily="2" charset="0"/>
                <a:cs typeface="Arial" panose="020B0604020202020204" pitchFamily="34" charset="0"/>
              </a:rPr>
              <a:t>Project Work</a:t>
            </a:r>
          </a:p>
        </p:txBody>
      </p:sp>
    </p:spTree>
    <p:extLst>
      <p:ext uri="{BB962C8B-B14F-4D97-AF65-F5344CB8AC3E}">
        <p14:creationId xmlns:p14="http://schemas.microsoft.com/office/powerpoint/2010/main" val="837112903"/>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6324600" cy="653854"/>
          </a:xfrm>
        </p:spPr>
        <p:txBody>
          <a:bodyPr>
            <a:normAutofit/>
          </a:bodyPr>
          <a:lstStyle/>
          <a:p>
            <a:r>
              <a:rPr lang="en-US" dirty="0" smtClean="0"/>
              <a:t>One Last Thought!</a:t>
            </a:r>
            <a:endParaRPr lang="en-US" dirty="0"/>
          </a:p>
        </p:txBody>
      </p:sp>
      <p:sp>
        <p:nvSpPr>
          <p:cNvPr id="3" name="TextBox 2"/>
          <p:cNvSpPr txBox="1"/>
          <p:nvPr/>
        </p:nvSpPr>
        <p:spPr>
          <a:xfrm>
            <a:off x="304800" y="914400"/>
            <a:ext cx="8686800" cy="3231654"/>
          </a:xfrm>
          <a:prstGeom prst="rect">
            <a:avLst/>
          </a:prstGeom>
          <a:noFill/>
        </p:spPr>
        <p:txBody>
          <a:bodyPr wrap="square" rtlCol="0">
            <a:spAutoFit/>
          </a:bodyPr>
          <a:lstStyle/>
          <a:p>
            <a:pPr marL="342900" indent="-342900">
              <a:buFont typeface="Arial" charset="0"/>
              <a:buChar char="•"/>
            </a:pPr>
            <a:r>
              <a:rPr lang="en-US" sz="2400" b="1" dirty="0" smtClean="0">
                <a:latin typeface="Arial" panose="020B0604020202020204" pitchFamily="34" charset="0"/>
                <a:ea typeface="Roboto" pitchFamily="2" charset="0"/>
                <a:cs typeface="Arial" panose="020B0604020202020204" pitchFamily="34" charset="0"/>
              </a:rPr>
              <a:t>Project week is a great, </a:t>
            </a:r>
            <a:r>
              <a:rPr lang="en-US" sz="2400" b="1" i="1" u="sng" dirty="0" smtClean="0">
                <a:latin typeface="Arial" panose="020B0604020202020204" pitchFamily="34" charset="0"/>
                <a:ea typeface="Roboto" pitchFamily="2" charset="0"/>
                <a:cs typeface="Arial" panose="020B0604020202020204" pitchFamily="34" charset="0"/>
              </a:rPr>
              <a:t>great</a:t>
            </a:r>
            <a:r>
              <a:rPr lang="en-US" sz="2400" b="1" dirty="0" smtClean="0">
                <a:latin typeface="Arial" panose="020B0604020202020204" pitchFamily="34" charset="0"/>
                <a:ea typeface="Roboto" pitchFamily="2" charset="0"/>
                <a:cs typeface="Arial" panose="020B0604020202020204" pitchFamily="34" charset="0"/>
              </a:rPr>
              <a:t> </a:t>
            </a:r>
            <a:r>
              <a:rPr lang="en-US" sz="2400" dirty="0" smtClean="0">
                <a:latin typeface="Arial" panose="020B0604020202020204" pitchFamily="34" charset="0"/>
                <a:ea typeface="Roboto" pitchFamily="2" charset="0"/>
                <a:cs typeface="Arial" panose="020B0604020202020204" pitchFamily="34" charset="0"/>
              </a:rPr>
              <a:t>time to tie up loose ends both with your group and on your own.</a:t>
            </a:r>
          </a:p>
          <a:p>
            <a:pPr marL="342900" indent="-342900">
              <a:buFont typeface="Arial" charset="0"/>
              <a:buChar char="•"/>
            </a:pPr>
            <a:endParaRPr lang="en-US" sz="2400" i="1" dirty="0">
              <a:latin typeface="Arial" panose="020B0604020202020204" pitchFamily="34" charset="0"/>
              <a:ea typeface="Roboto" pitchFamily="2" charset="0"/>
              <a:cs typeface="Arial" panose="020B0604020202020204" pitchFamily="34" charset="0"/>
            </a:endParaRPr>
          </a:p>
          <a:p>
            <a:pPr marL="342900" indent="-342900">
              <a:buFont typeface="Arial" charset="0"/>
              <a:buChar char="•"/>
            </a:pPr>
            <a:r>
              <a:rPr lang="en-US" sz="2400" dirty="0" smtClean="0">
                <a:latin typeface="Arial" panose="020B0604020202020204" pitchFamily="34" charset="0"/>
                <a:ea typeface="Roboto" pitchFamily="2" charset="0"/>
                <a:cs typeface="Arial" panose="020B0604020202020204" pitchFamily="34" charset="0"/>
              </a:rPr>
              <a:t>If there are topics you’d like to review, shoot me and the TAs a message. We’re happy to do (recorded) extra review sessions for small groups during these weeks.</a:t>
            </a:r>
          </a:p>
          <a:p>
            <a:pPr marL="342900" indent="-342900">
              <a:buFont typeface="Arial"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charset="0"/>
              <a:buChar char="•"/>
            </a:pPr>
            <a:r>
              <a:rPr lang="en-US" sz="3600" b="1" i="1" u="sng" dirty="0" smtClean="0">
                <a:latin typeface="Arial" panose="020B0604020202020204" pitchFamily="34" charset="0"/>
                <a:ea typeface="Roboto" pitchFamily="2" charset="0"/>
                <a:cs typeface="Arial" panose="020B0604020202020204" pitchFamily="34" charset="0"/>
              </a:rPr>
              <a:t>Oh. And good luck!!!!!!!</a:t>
            </a:r>
          </a:p>
        </p:txBody>
      </p:sp>
    </p:spTree>
    <p:extLst>
      <p:ext uri="{BB962C8B-B14F-4D97-AF65-F5344CB8AC3E}">
        <p14:creationId xmlns:p14="http://schemas.microsoft.com/office/powerpoint/2010/main" val="214142285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Questions / Discussion</a:t>
            </a:r>
          </a:p>
        </p:txBody>
      </p:sp>
    </p:spTree>
    <p:extLst>
      <p:ext uri="{BB962C8B-B14F-4D97-AF65-F5344CB8AC3E}">
        <p14:creationId xmlns:p14="http://schemas.microsoft.com/office/powerpoint/2010/main" val="20187648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smtClean="0"/>
              <a:t>Your Task</a:t>
            </a:r>
            <a:endParaRPr lang="en-US" dirty="0"/>
          </a:p>
        </p:txBody>
      </p:sp>
    </p:spTree>
    <p:extLst>
      <p:ext uri="{BB962C8B-B14F-4D97-AF65-F5344CB8AC3E}">
        <p14:creationId xmlns:p14="http://schemas.microsoft.com/office/powerpoint/2010/main" val="899550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270" y="3124200"/>
            <a:ext cx="8839200" cy="653854"/>
          </a:xfrm>
        </p:spPr>
        <p:txBody>
          <a:bodyPr/>
          <a:lstStyle/>
          <a:p>
            <a:r>
              <a:rPr lang="en-US" dirty="0" smtClean="0"/>
              <a:t>Tell a story</a:t>
            </a:r>
            <a:r>
              <a:rPr lang="mr-IN" dirty="0" smtClean="0"/>
              <a:t>…</a:t>
            </a:r>
            <a:endParaRPr lang="en-US" dirty="0"/>
          </a:p>
        </p:txBody>
      </p:sp>
    </p:spTree>
    <p:extLst>
      <p:ext uri="{BB962C8B-B14F-4D97-AF65-F5344CB8AC3E}">
        <p14:creationId xmlns:p14="http://schemas.microsoft.com/office/powerpoint/2010/main" val="9035970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270" y="3124200"/>
            <a:ext cx="8839200" cy="653854"/>
          </a:xfrm>
        </p:spPr>
        <p:txBody>
          <a:bodyPr/>
          <a:lstStyle/>
          <a:p>
            <a:r>
              <a:rPr lang="en-US" dirty="0" smtClean="0"/>
              <a:t>With Data!</a:t>
            </a:r>
            <a:endParaRPr lang="en-US" dirty="0"/>
          </a:p>
        </p:txBody>
      </p:sp>
    </p:spTree>
    <p:extLst>
      <p:ext uri="{BB962C8B-B14F-4D97-AF65-F5344CB8AC3E}">
        <p14:creationId xmlns:p14="http://schemas.microsoft.com/office/powerpoint/2010/main" val="7048085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44700" y="901700"/>
            <a:ext cx="5054600" cy="5054600"/>
          </a:xfrm>
          <a:prstGeom prst="rect">
            <a:avLst/>
          </a:prstGeom>
        </p:spPr>
      </p:pic>
    </p:spTree>
    <p:extLst>
      <p:ext uri="{BB962C8B-B14F-4D97-AF65-F5344CB8AC3E}">
        <p14:creationId xmlns:p14="http://schemas.microsoft.com/office/powerpoint/2010/main" val="159608568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smtClean="0"/>
              <a:t>Requirements</a:t>
            </a:r>
            <a:endParaRPr lang="en-US" dirty="0"/>
          </a:p>
        </p:txBody>
      </p:sp>
    </p:spTree>
    <p:extLst>
      <p:ext uri="{BB962C8B-B14F-4D97-AF65-F5344CB8AC3E}">
        <p14:creationId xmlns:p14="http://schemas.microsoft.com/office/powerpoint/2010/main" val="87829990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Description</a:t>
            </a:r>
            <a:endParaRPr lang="en-US" dirty="0"/>
          </a:p>
        </p:txBody>
      </p:sp>
      <p:sp>
        <p:nvSpPr>
          <p:cNvPr id="3" name="Text Placeholder 2"/>
          <p:cNvSpPr>
            <a:spLocks noGrp="1"/>
          </p:cNvSpPr>
          <p:nvPr>
            <p:ph type="body" sz="quarter" idx="10"/>
          </p:nvPr>
        </p:nvSpPr>
        <p:spPr>
          <a:xfrm>
            <a:off x="304800" y="914401"/>
            <a:ext cx="8610600" cy="5410199"/>
          </a:xfrm>
        </p:spPr>
        <p:txBody>
          <a:bodyPr>
            <a:normAutofit/>
          </a:bodyPr>
          <a:lstStyle/>
          <a:p>
            <a:pPr marL="342900" lvl="0" indent="-342900">
              <a:lnSpc>
                <a:spcPct val="100000"/>
              </a:lnSpc>
              <a:spcBef>
                <a:spcPts val="0"/>
              </a:spcBef>
              <a:buAutoNum type="arabicPeriod"/>
            </a:pPr>
            <a:r>
              <a:rPr lang="en-US" sz="1800" dirty="0"/>
              <a:t>For this second project, your task will be to "tell a story" through data visualizations. </a:t>
            </a:r>
            <a:endParaRPr lang="en-US" sz="1800" dirty="0" smtClean="0"/>
          </a:p>
          <a:p>
            <a:pPr marL="342900" lvl="0" indent="-342900">
              <a:lnSpc>
                <a:spcPct val="100000"/>
              </a:lnSpc>
              <a:spcBef>
                <a:spcPts val="0"/>
              </a:spcBef>
              <a:buAutoNum type="arabicPeriod"/>
            </a:pPr>
            <a:endParaRPr lang="en-US" sz="1800" dirty="0"/>
          </a:p>
          <a:p>
            <a:pPr marL="342900" lvl="0" indent="-342900">
              <a:lnSpc>
                <a:spcPct val="100000"/>
              </a:lnSpc>
              <a:spcBef>
                <a:spcPts val="0"/>
              </a:spcBef>
              <a:buAutoNum type="arabicPeriod"/>
            </a:pPr>
            <a:r>
              <a:rPr lang="en-US" sz="1800" dirty="0" smtClean="0"/>
              <a:t>Unlike </a:t>
            </a:r>
            <a:r>
              <a:rPr lang="en-US" sz="1800" dirty="0"/>
              <a:t>the first project, where you focused on using the "Analytics Paradigm" to explore relationships in "report form", this project should be more focused on providing users an interactive means to explore data themselves. </a:t>
            </a:r>
            <a:endParaRPr lang="en-US" sz="1800" dirty="0" smtClean="0"/>
          </a:p>
          <a:p>
            <a:pPr marL="342900" lvl="0" indent="-342900">
              <a:lnSpc>
                <a:spcPct val="100000"/>
              </a:lnSpc>
              <a:spcBef>
                <a:spcPts val="0"/>
              </a:spcBef>
              <a:buAutoNum type="arabicPeriod"/>
            </a:pPr>
            <a:endParaRPr lang="en-US" sz="1800" dirty="0"/>
          </a:p>
          <a:p>
            <a:pPr marL="342900" lvl="0" indent="-342900">
              <a:lnSpc>
                <a:spcPct val="100000"/>
              </a:lnSpc>
              <a:spcBef>
                <a:spcPts val="0"/>
              </a:spcBef>
              <a:buAutoNum type="arabicPeriod"/>
            </a:pPr>
            <a:r>
              <a:rPr lang="en-US" sz="1800" dirty="0" smtClean="0"/>
              <a:t>Just </a:t>
            </a:r>
            <a:r>
              <a:rPr lang="en-US" sz="1800" dirty="0"/>
              <a:t>as with the first project, you will be asked to conduct a </a:t>
            </a:r>
            <a:r>
              <a:rPr lang="en-US" sz="1800" dirty="0" smtClean="0"/>
              <a:t>10 minute </a:t>
            </a:r>
            <a:r>
              <a:rPr lang="en-US" sz="1800" dirty="0"/>
              <a:t>presentation that lays out your theme, coding approach, data munging techniques, and final visualization</a:t>
            </a:r>
            <a:r>
              <a:rPr lang="en-US" sz="1800" dirty="0" smtClean="0"/>
              <a:t>.</a:t>
            </a:r>
          </a:p>
          <a:p>
            <a:pPr marL="342900" lvl="0" indent="-342900">
              <a:lnSpc>
                <a:spcPct val="100000"/>
              </a:lnSpc>
              <a:spcBef>
                <a:spcPts val="0"/>
              </a:spcBef>
              <a:buAutoNum type="arabicPeriod"/>
            </a:pPr>
            <a:endParaRPr lang="en-US" sz="1800" dirty="0"/>
          </a:p>
          <a:p>
            <a:pPr marL="342900" lvl="0" indent="-342900">
              <a:lnSpc>
                <a:spcPct val="100000"/>
              </a:lnSpc>
              <a:spcBef>
                <a:spcPts val="0"/>
              </a:spcBef>
              <a:buAutoNum type="arabicPeriod"/>
            </a:pPr>
            <a:r>
              <a:rPr lang="en-US" sz="1800" dirty="0" smtClean="0"/>
              <a:t>You </a:t>
            </a:r>
            <a:r>
              <a:rPr lang="en-US" sz="1800" dirty="0"/>
              <a:t>may choose a project of any theme, but we encourage you to think broadly. The universe is wide and expansive. Don't limit yourself to what you know. </a:t>
            </a:r>
            <a:endParaRPr lang="en-US" sz="1800" dirty="0" smtClean="0"/>
          </a:p>
          <a:p>
            <a:pPr marL="342900" lvl="0" indent="-342900">
              <a:lnSpc>
                <a:spcPct val="100000"/>
              </a:lnSpc>
              <a:spcBef>
                <a:spcPts val="0"/>
              </a:spcBef>
              <a:buAutoNum type="arabicPeriod"/>
            </a:pPr>
            <a:endParaRPr lang="en-US" sz="1800" dirty="0"/>
          </a:p>
          <a:p>
            <a:pPr marL="342900" lvl="0" indent="-342900">
              <a:lnSpc>
                <a:spcPct val="100000"/>
              </a:lnSpc>
              <a:spcBef>
                <a:spcPts val="0"/>
              </a:spcBef>
              <a:buAutoNum type="arabicPeriod"/>
            </a:pPr>
            <a:r>
              <a:rPr lang="en-US" sz="1800" dirty="0" smtClean="0"/>
              <a:t>You </a:t>
            </a:r>
            <a:r>
              <a:rPr lang="en-US" sz="1800" dirty="0"/>
              <a:t>will have roughly two weeks to complete this project. You will present your final work on Saturday </a:t>
            </a:r>
            <a:r>
              <a:rPr lang="en-US" sz="1800" dirty="0" smtClean="0"/>
              <a:t>(March 03, 2018). </a:t>
            </a:r>
            <a:r>
              <a:rPr lang="en-US" sz="1800" dirty="0"/>
              <a:t>You will have ample time in class to work with your group (but expect to put in some long nights in the days ahead).</a:t>
            </a:r>
            <a:endParaRPr lang="en-US" sz="1800" dirty="0" smtClean="0"/>
          </a:p>
        </p:txBody>
      </p:sp>
    </p:spTree>
    <p:extLst>
      <p:ext uri="{BB962C8B-B14F-4D97-AF65-F5344CB8AC3E}">
        <p14:creationId xmlns:p14="http://schemas.microsoft.com/office/powerpoint/2010/main" val="41789538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 Requirements</a:t>
            </a:r>
            <a:endParaRPr lang="en-US" dirty="0"/>
          </a:p>
        </p:txBody>
      </p:sp>
      <p:sp>
        <p:nvSpPr>
          <p:cNvPr id="3" name="Text Placeholder 2"/>
          <p:cNvSpPr>
            <a:spLocks noGrp="1"/>
          </p:cNvSpPr>
          <p:nvPr>
            <p:ph type="body" sz="quarter" idx="10"/>
          </p:nvPr>
        </p:nvSpPr>
        <p:spPr>
          <a:xfrm>
            <a:off x="304800" y="762000"/>
            <a:ext cx="8610600" cy="5483225"/>
          </a:xfrm>
        </p:spPr>
        <p:txBody>
          <a:bodyPr>
            <a:noAutofit/>
          </a:bodyPr>
          <a:lstStyle/>
          <a:p>
            <a:pPr marL="342900" lvl="0" indent="-342900">
              <a:lnSpc>
                <a:spcPct val="100000"/>
              </a:lnSpc>
              <a:spcBef>
                <a:spcPts val="0"/>
              </a:spcBef>
              <a:buAutoNum type="arabicPeriod"/>
            </a:pPr>
            <a:r>
              <a:rPr lang="en-US" sz="1800" dirty="0"/>
              <a:t>Y</a:t>
            </a:r>
            <a:r>
              <a:rPr lang="en-US" sz="1800" dirty="0" smtClean="0"/>
              <a:t>our </a:t>
            </a:r>
            <a:r>
              <a:rPr lang="en-US" sz="1800" dirty="0"/>
              <a:t>visualization must include a </a:t>
            </a:r>
            <a:r>
              <a:rPr lang="en-US" sz="1800" b="1" dirty="0"/>
              <a:t>Python Flask </a:t>
            </a:r>
            <a:r>
              <a:rPr lang="en-US" sz="1800" dirty="0"/>
              <a:t>powered RESTful API, </a:t>
            </a:r>
            <a:r>
              <a:rPr lang="en-US" sz="1800" b="1" dirty="0"/>
              <a:t>HTML/CSS</a:t>
            </a:r>
            <a:r>
              <a:rPr lang="en-US" sz="1800" dirty="0"/>
              <a:t>, </a:t>
            </a:r>
            <a:r>
              <a:rPr lang="en-US" sz="1800" b="1" dirty="0"/>
              <a:t>JavaScript</a:t>
            </a:r>
            <a:r>
              <a:rPr lang="en-US" sz="1800" dirty="0"/>
              <a:t>, </a:t>
            </a:r>
            <a:r>
              <a:rPr lang="en-US" sz="1800" dirty="0" smtClean="0"/>
              <a:t>and at least one</a:t>
            </a:r>
            <a:r>
              <a:rPr lang="en-US" sz="1800" b="1" dirty="0" smtClean="0"/>
              <a:t> database </a:t>
            </a:r>
            <a:r>
              <a:rPr lang="en-US" sz="1800" dirty="0" smtClean="0"/>
              <a:t>(MySQL, MongoDB, SQLite, etc.)</a:t>
            </a:r>
          </a:p>
          <a:p>
            <a:pPr marL="342900" lvl="0" indent="-342900">
              <a:lnSpc>
                <a:spcPct val="100000"/>
              </a:lnSpc>
              <a:spcBef>
                <a:spcPts val="0"/>
              </a:spcBef>
              <a:buAutoNum type="arabicPeriod"/>
            </a:pPr>
            <a:endParaRPr lang="en-US" sz="1800" dirty="0" smtClean="0"/>
          </a:p>
          <a:p>
            <a:pPr marL="342900" lvl="0" indent="-342900">
              <a:lnSpc>
                <a:spcPct val="100000"/>
              </a:lnSpc>
              <a:spcBef>
                <a:spcPts val="0"/>
              </a:spcBef>
              <a:buAutoNum type="arabicPeriod"/>
            </a:pPr>
            <a:r>
              <a:rPr lang="en-US" sz="1800" dirty="0" smtClean="0"/>
              <a:t>Your </a:t>
            </a:r>
            <a:r>
              <a:rPr lang="en-US" sz="1800" dirty="0"/>
              <a:t>project </a:t>
            </a:r>
            <a:r>
              <a:rPr lang="en-US" sz="1800" dirty="0" smtClean="0"/>
              <a:t>should </a:t>
            </a:r>
            <a:r>
              <a:rPr lang="en-US" sz="1800" dirty="0"/>
              <a:t>fall into one of the below </a:t>
            </a:r>
            <a:r>
              <a:rPr lang="en-US" sz="1800" b="1" dirty="0"/>
              <a:t>three </a:t>
            </a:r>
            <a:r>
              <a:rPr lang="en-US" sz="1800" b="1" dirty="0" smtClean="0"/>
              <a:t>tracks</a:t>
            </a:r>
            <a:r>
              <a:rPr lang="en-US" sz="1800" dirty="0" smtClean="0"/>
              <a:t>: </a:t>
            </a:r>
          </a:p>
          <a:p>
            <a:pPr lvl="1">
              <a:lnSpc>
                <a:spcPct val="100000"/>
              </a:lnSpc>
              <a:spcBef>
                <a:spcPts val="0"/>
              </a:spcBef>
            </a:pPr>
            <a:r>
              <a:rPr lang="en-US" sz="1800" dirty="0" smtClean="0"/>
              <a:t>A </a:t>
            </a:r>
            <a:r>
              <a:rPr lang="en-US" sz="1800" dirty="0"/>
              <a:t>custom "creative" D3.js project (i.e. non-standard graph or </a:t>
            </a:r>
            <a:r>
              <a:rPr lang="en-US" sz="1800" dirty="0" smtClean="0"/>
              <a:t>chart)</a:t>
            </a:r>
          </a:p>
          <a:p>
            <a:pPr lvl="1">
              <a:lnSpc>
                <a:spcPct val="100000"/>
              </a:lnSpc>
              <a:spcBef>
                <a:spcPts val="0"/>
              </a:spcBef>
            </a:pPr>
            <a:endParaRPr lang="en-US" sz="1800" dirty="0" smtClean="0"/>
          </a:p>
          <a:p>
            <a:pPr lvl="1">
              <a:lnSpc>
                <a:spcPct val="100000"/>
              </a:lnSpc>
              <a:spcBef>
                <a:spcPts val="0"/>
              </a:spcBef>
            </a:pPr>
            <a:r>
              <a:rPr lang="en-US" sz="1800" dirty="0" smtClean="0"/>
              <a:t>A </a:t>
            </a:r>
            <a:r>
              <a:rPr lang="en-US" sz="1800" dirty="0"/>
              <a:t>combination of Web Scraping and Leaflet or </a:t>
            </a:r>
            <a:r>
              <a:rPr lang="en-US" sz="1800" dirty="0" err="1" smtClean="0"/>
              <a:t>Plotly</a:t>
            </a:r>
            <a:endParaRPr lang="en-US" sz="1800" dirty="0" smtClean="0"/>
          </a:p>
          <a:p>
            <a:pPr lvl="1">
              <a:lnSpc>
                <a:spcPct val="100000"/>
              </a:lnSpc>
              <a:spcBef>
                <a:spcPts val="0"/>
              </a:spcBef>
            </a:pPr>
            <a:endParaRPr lang="en-US" sz="1800" dirty="0" smtClean="0"/>
          </a:p>
          <a:p>
            <a:pPr lvl="1">
              <a:lnSpc>
                <a:spcPct val="100000"/>
              </a:lnSpc>
              <a:spcBef>
                <a:spcPts val="0"/>
              </a:spcBef>
            </a:pPr>
            <a:r>
              <a:rPr lang="en-US" sz="1800" dirty="0" smtClean="0"/>
              <a:t>A </a:t>
            </a:r>
            <a:r>
              <a:rPr lang="en-US" sz="1800" dirty="0"/>
              <a:t>"thick" server that performs multiple manipulations on data in a database prior to visualization (must be approved</a:t>
            </a:r>
            <a:r>
              <a:rPr lang="en-US" sz="1800" dirty="0" smtClean="0"/>
              <a:t>)</a:t>
            </a:r>
          </a:p>
          <a:p>
            <a:pPr marL="342900" indent="-342900">
              <a:lnSpc>
                <a:spcPct val="100000"/>
              </a:lnSpc>
              <a:spcBef>
                <a:spcPts val="0"/>
              </a:spcBef>
              <a:buAutoNum type="arabicPeriod"/>
            </a:pPr>
            <a:endParaRPr lang="en-US" sz="1800" dirty="0" smtClean="0"/>
          </a:p>
          <a:p>
            <a:pPr marL="342900" indent="-342900">
              <a:lnSpc>
                <a:spcPct val="100000"/>
              </a:lnSpc>
              <a:spcBef>
                <a:spcPts val="0"/>
              </a:spcBef>
              <a:buAutoNum type="arabicPeriod"/>
            </a:pPr>
            <a:r>
              <a:rPr lang="en-US" sz="1800" dirty="0" smtClean="0"/>
              <a:t>Your </a:t>
            </a:r>
            <a:r>
              <a:rPr lang="en-US" sz="1800" dirty="0"/>
              <a:t>project should include at least </a:t>
            </a:r>
            <a:r>
              <a:rPr lang="en-US" sz="1800" b="1" dirty="0"/>
              <a:t>one </a:t>
            </a:r>
            <a:r>
              <a:rPr lang="en-US" sz="1800" b="1" dirty="0" smtClean="0"/>
              <a:t>JS library </a:t>
            </a:r>
            <a:r>
              <a:rPr lang="en-US" sz="1800" dirty="0" smtClean="0"/>
              <a:t>that we </a:t>
            </a:r>
            <a:r>
              <a:rPr lang="en-US" sz="1800" dirty="0"/>
              <a:t>did not </a:t>
            </a:r>
            <a:r>
              <a:rPr lang="en-US" sz="1800" dirty="0" smtClean="0"/>
              <a:t>cover.</a:t>
            </a:r>
          </a:p>
          <a:p>
            <a:pPr marL="342900" indent="-342900">
              <a:lnSpc>
                <a:spcPct val="100000"/>
              </a:lnSpc>
              <a:spcBef>
                <a:spcPts val="0"/>
              </a:spcBef>
              <a:buAutoNum type="arabicPeriod"/>
            </a:pPr>
            <a:endParaRPr lang="en-US" sz="1800" dirty="0" smtClean="0"/>
          </a:p>
          <a:p>
            <a:pPr marL="342900" indent="-342900">
              <a:lnSpc>
                <a:spcPct val="100000"/>
              </a:lnSpc>
              <a:spcBef>
                <a:spcPts val="0"/>
              </a:spcBef>
              <a:buAutoNum type="arabicPeriod"/>
            </a:pPr>
            <a:r>
              <a:rPr lang="en-US" sz="1800" dirty="0" smtClean="0"/>
              <a:t>Your </a:t>
            </a:r>
            <a:r>
              <a:rPr lang="en-US" sz="1800" dirty="0"/>
              <a:t>project must be powered by a dataset with at least </a:t>
            </a:r>
            <a:r>
              <a:rPr lang="en-US" sz="1800" b="1" dirty="0"/>
              <a:t>100 </a:t>
            </a:r>
            <a:r>
              <a:rPr lang="en-US" sz="1800" b="1" dirty="0" smtClean="0"/>
              <a:t>records</a:t>
            </a:r>
            <a:r>
              <a:rPr lang="en-US" sz="1800" dirty="0" smtClean="0"/>
              <a:t>.</a:t>
            </a:r>
          </a:p>
          <a:p>
            <a:pPr marL="342900" indent="-342900">
              <a:lnSpc>
                <a:spcPct val="100000"/>
              </a:lnSpc>
              <a:spcBef>
                <a:spcPts val="0"/>
              </a:spcBef>
              <a:buAutoNum type="arabicPeriod"/>
            </a:pPr>
            <a:endParaRPr lang="en-US" sz="1800" dirty="0" smtClean="0"/>
          </a:p>
          <a:p>
            <a:pPr marL="342900" indent="-342900">
              <a:lnSpc>
                <a:spcPct val="100000"/>
              </a:lnSpc>
              <a:spcBef>
                <a:spcPts val="0"/>
              </a:spcBef>
              <a:buAutoNum type="arabicPeriod"/>
            </a:pPr>
            <a:r>
              <a:rPr lang="en-US" sz="1800" dirty="0" smtClean="0"/>
              <a:t>Your </a:t>
            </a:r>
            <a:r>
              <a:rPr lang="en-US" sz="1800" dirty="0"/>
              <a:t>project must include some level of </a:t>
            </a:r>
            <a:r>
              <a:rPr lang="en-US" sz="1800" b="1" dirty="0"/>
              <a:t>user-driven interaction </a:t>
            </a:r>
            <a:r>
              <a:rPr lang="en-US" sz="1800" dirty="0"/>
              <a:t>(e.g. menus, dropdowns, textboxes, etc</a:t>
            </a:r>
            <a:r>
              <a:rPr lang="en-US" sz="1800" dirty="0" smtClean="0"/>
              <a:t>.)</a:t>
            </a:r>
          </a:p>
          <a:p>
            <a:pPr marL="342900" indent="-342900">
              <a:lnSpc>
                <a:spcPct val="100000"/>
              </a:lnSpc>
              <a:spcBef>
                <a:spcPts val="0"/>
              </a:spcBef>
              <a:buAutoNum type="arabicPeriod"/>
            </a:pPr>
            <a:endParaRPr lang="en-US" sz="1800" dirty="0"/>
          </a:p>
          <a:p>
            <a:pPr marL="342900" indent="-342900">
              <a:lnSpc>
                <a:spcPct val="100000"/>
              </a:lnSpc>
              <a:spcBef>
                <a:spcPts val="0"/>
              </a:spcBef>
              <a:buAutoNum type="arabicPeriod"/>
            </a:pPr>
            <a:r>
              <a:rPr lang="en-US" sz="1800" dirty="0" smtClean="0"/>
              <a:t>Your </a:t>
            </a:r>
            <a:r>
              <a:rPr lang="en-US" sz="1800" dirty="0"/>
              <a:t>final visualization should ideally include at least </a:t>
            </a:r>
            <a:r>
              <a:rPr lang="en-US" sz="1800" b="1" dirty="0" smtClean="0"/>
              <a:t>three views</a:t>
            </a:r>
            <a:endParaRPr lang="en-US" sz="1800" b="1" dirty="0"/>
          </a:p>
        </p:txBody>
      </p:sp>
    </p:spTree>
    <p:extLst>
      <p:ext uri="{BB962C8B-B14F-4D97-AF65-F5344CB8AC3E}">
        <p14:creationId xmlns:p14="http://schemas.microsoft.com/office/powerpoint/2010/main" val="19928431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smtClean="0"/>
              <a:t>Schedule</a:t>
            </a:r>
            <a:endParaRPr lang="en-US" dirty="0"/>
          </a:p>
        </p:txBody>
      </p:sp>
    </p:spTree>
    <p:extLst>
      <p:ext uri="{BB962C8B-B14F-4D97-AF65-F5344CB8AC3E}">
        <p14:creationId xmlns:p14="http://schemas.microsoft.com/office/powerpoint/2010/main" val="20768133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theme/theme1.xml><?xml version="1.0" encoding="utf-8"?>
<a:theme xmlns:a="http://schemas.openxmlformats.org/drawingml/2006/main" name="1_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13694</TotalTime>
  <Words>504</Words>
  <Application>Microsoft Macintosh PowerPoint</Application>
  <PresentationFormat>On-screen Show (4:3)</PresentationFormat>
  <Paragraphs>70</Paragraphs>
  <Slides>12</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Roboto</vt:lpstr>
      <vt:lpstr>1_Unbranded</vt:lpstr>
      <vt:lpstr>Project #2: Visualize Me Captain!</vt:lpstr>
      <vt:lpstr>Your Task</vt:lpstr>
      <vt:lpstr>Tell a story…</vt:lpstr>
      <vt:lpstr>With Data!</vt:lpstr>
      <vt:lpstr>PowerPoint Presentation</vt:lpstr>
      <vt:lpstr>Requirements</vt:lpstr>
      <vt:lpstr>Project Description</vt:lpstr>
      <vt:lpstr>Specific Requirements</vt:lpstr>
      <vt:lpstr>Schedule</vt:lpstr>
      <vt:lpstr>Weekly Schedule</vt:lpstr>
      <vt:lpstr>One Last Thought!</vt:lpstr>
      <vt:lpstr>Questions / Discussion</vt:lpstr>
    </vt:vector>
  </TitlesOfParts>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Jeremy Hill</cp:lastModifiedBy>
  <cp:revision>1675</cp:revision>
  <cp:lastPrinted>2016-01-30T16:23:56Z</cp:lastPrinted>
  <dcterms:created xsi:type="dcterms:W3CDTF">2015-01-20T17:19:00Z</dcterms:created>
  <dcterms:modified xsi:type="dcterms:W3CDTF">2018-02-14T13:23:19Z</dcterms:modified>
</cp:coreProperties>
</file>