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8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9c7561b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9c7561b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9c7561b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9c7561b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9c7561bc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9c7561bc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9c7561bc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9c7561bc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9c7561bc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9c7561bc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9c7561bc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9c7561bc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9c7561bc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9c7561bc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9c7561bc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9c7561bc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9c7561bc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9c7561bc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4d2dd666a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4d2dd666a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4d2dd666a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4d2dd666a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4d2dd666a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4d2dd666a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4d2dd666a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4d2dd666a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8c7abc44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8c7abc4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8c7abc4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8c7abc4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9c7561bc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9c7561bc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9c7561b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9c7561b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847825"/>
            <a:ext cx="6890700" cy="3489300"/>
          </a:xfrm>
          <a:prstGeom prst="rect">
            <a:avLst/>
          </a:prstGeom>
          <a:effectLst>
            <a:outerShdw blurRad="71438" rotWithShape="0" algn="bl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effectLst>
            <a:outerShdw blurRad="71438" rotWithShape="0" algn="bl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29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house-prices-advanced-regression-techniques/notebooks" TargetMode="External"/><Relationship Id="rId4" Type="http://schemas.openxmlformats.org/officeDocument/2006/relationships/hyperlink" Target="https://www.kaggle.com/abhinand05/predicting-housingprices-simple-approach" TargetMode="External"/><Relationship Id="rId5" Type="http://schemas.openxmlformats.org/officeDocument/2006/relationships/hyperlink" Target="https://www.sciencedirect.com/science/article/pii/S1877050920316318" TargetMode="External"/><Relationship Id="rId6" Type="http://schemas.openxmlformats.org/officeDocument/2006/relationships/hyperlink" Target="https://www.mdpi.com/2076-3417/8/11/2321/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epremicnine.net/oglasi-oddaja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hyperlink" Target="https://www.bolha.com/prodaja-stanovanj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hyperlink" Target="https://www.bolha.com/prodaja-stanovanj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09500" y="3093100"/>
            <a:ext cx="5052600" cy="1121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78D8"/>
                </a:solidFill>
              </a:rPr>
              <a:t>Explaining Real Estate Market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78D8"/>
                </a:solidFill>
              </a:rPr>
              <a:t> with Decision Tree based Models</a:t>
            </a:r>
            <a:endParaRPr sz="2000">
              <a:solidFill>
                <a:srgbClr val="3C78D8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03350" y="4174150"/>
            <a:ext cx="4464900" cy="69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Jernej Brlek, Capstone project 2021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831350" y="968975"/>
            <a:ext cx="3470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AutoNum type="arabicPeriod"/>
            </a:pPr>
            <a:r>
              <a:rPr b="0" lang="en" sz="1200">
                <a:solidFill>
                  <a:srgbClr val="A4C2F4"/>
                </a:solidFill>
              </a:rPr>
              <a:t>Price/year_bult</a:t>
            </a:r>
            <a:endParaRPr b="0" sz="1200">
              <a:solidFill>
                <a:srgbClr val="A4C2F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AutoNum type="arabicPeriod"/>
            </a:pPr>
            <a:r>
              <a:rPr b="0" lang="en" sz="1200">
                <a:solidFill>
                  <a:srgbClr val="A4C2F4"/>
                </a:solidFill>
              </a:rPr>
              <a:t>Price/sizeM2</a:t>
            </a:r>
            <a:endParaRPr b="0" sz="1200">
              <a:solidFill>
                <a:srgbClr val="A4C2F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AutoNum type="arabicPeriod"/>
            </a:pPr>
            <a:r>
              <a:rPr b="0" lang="en" sz="1200">
                <a:solidFill>
                  <a:srgbClr val="A4C2F4"/>
                </a:solidFill>
              </a:rPr>
              <a:t>Price/park_spots&lt;</a:t>
            </a:r>
            <a:endParaRPr b="0" sz="1200">
              <a:solidFill>
                <a:srgbClr val="A4C2F4"/>
              </a:solidFill>
            </a:endParaRPr>
          </a:p>
        </p:txBody>
      </p:sp>
      <p:sp>
        <p:nvSpPr>
          <p:cNvPr id="349" name="Google Shape;349;p22"/>
          <p:cNvSpPr txBox="1"/>
          <p:nvPr>
            <p:ph type="title"/>
          </p:nvPr>
        </p:nvSpPr>
        <p:spPr>
          <a:xfrm>
            <a:off x="831350" y="352075"/>
            <a:ext cx="48858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Dataset: Visualization</a:t>
            </a:r>
            <a:endParaRPr sz="2000"/>
          </a:p>
        </p:txBody>
      </p:sp>
      <p:pic>
        <p:nvPicPr>
          <p:cNvPr id="350" name="Google Shape;3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4180"/>
            <a:ext cx="4572000" cy="308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54163"/>
            <a:ext cx="4572001" cy="3120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946" y="0"/>
            <a:ext cx="3041050" cy="29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type="title"/>
          </p:nvPr>
        </p:nvSpPr>
        <p:spPr>
          <a:xfrm>
            <a:off x="227925" y="969025"/>
            <a:ext cx="3470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Manual, based on insights.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Dealing with missing data. </a:t>
            </a:r>
            <a:endParaRPr b="0" sz="1200">
              <a:solidFill>
                <a:srgbClr val="A4C2F4"/>
              </a:solidFill>
            </a:endParaRPr>
          </a:p>
        </p:txBody>
      </p:sp>
      <p:sp>
        <p:nvSpPr>
          <p:cNvPr id="358" name="Google Shape;358;p23"/>
          <p:cNvSpPr txBox="1"/>
          <p:nvPr>
            <p:ph type="title"/>
          </p:nvPr>
        </p:nvSpPr>
        <p:spPr>
          <a:xfrm>
            <a:off x="227925" y="305200"/>
            <a:ext cx="48858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Dataset: Feature Selection</a:t>
            </a:r>
            <a:endParaRPr sz="2000"/>
          </a:p>
        </p:txBody>
      </p:sp>
      <p:pic>
        <p:nvPicPr>
          <p:cNvPr id="359" name="Google Shape;3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7050"/>
            <a:ext cx="6488692" cy="32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218100" y="959100"/>
            <a:ext cx="3470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A4C2F4"/>
              </a:solidFill>
            </a:endParaRPr>
          </a:p>
        </p:txBody>
      </p:sp>
      <p:sp>
        <p:nvSpPr>
          <p:cNvPr id="365" name="Google Shape;365;p24"/>
          <p:cNvSpPr txBox="1"/>
          <p:nvPr>
            <p:ph type="title"/>
          </p:nvPr>
        </p:nvSpPr>
        <p:spPr>
          <a:xfrm>
            <a:off x="218100" y="295275"/>
            <a:ext cx="48858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Modelling: Defining the Metric</a:t>
            </a:r>
            <a:endParaRPr sz="2000"/>
          </a:p>
        </p:txBody>
      </p:sp>
      <p:pic>
        <p:nvPicPr>
          <p:cNvPr id="366" name="Google Shape;3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00" y="1117375"/>
            <a:ext cx="62198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218100" y="1182325"/>
            <a:ext cx="3470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A4C2F4"/>
              </a:solidFill>
            </a:endParaRPr>
          </a:p>
        </p:txBody>
      </p:sp>
      <p:sp>
        <p:nvSpPr>
          <p:cNvPr id="372" name="Google Shape;372;p25"/>
          <p:cNvSpPr txBox="1"/>
          <p:nvPr>
            <p:ph type="title"/>
          </p:nvPr>
        </p:nvSpPr>
        <p:spPr>
          <a:xfrm>
            <a:off x="218100" y="295275"/>
            <a:ext cx="48858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Modelling: Fitting the models</a:t>
            </a:r>
            <a:endParaRPr sz="2000"/>
          </a:p>
        </p:txBody>
      </p:sp>
      <p:pic>
        <p:nvPicPr>
          <p:cNvPr id="373" name="Google Shape;3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2350"/>
            <a:ext cx="3688201" cy="19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54325"/>
            <a:ext cx="3688200" cy="19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8200" y="3162913"/>
            <a:ext cx="3891233" cy="1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8200" y="1173725"/>
            <a:ext cx="2847094" cy="198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>
            <p:ph type="title"/>
          </p:nvPr>
        </p:nvSpPr>
        <p:spPr>
          <a:xfrm>
            <a:off x="218100" y="295275"/>
            <a:ext cx="48858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Modelling: Grid Search Optimization</a:t>
            </a:r>
            <a:endParaRPr sz="2000"/>
          </a:p>
        </p:txBody>
      </p:sp>
      <p:pic>
        <p:nvPicPr>
          <p:cNvPr id="382" name="Google Shape;3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4259"/>
            <a:ext cx="4572000" cy="2304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04250"/>
            <a:ext cx="4690701" cy="23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" y="3709250"/>
            <a:ext cx="2609539" cy="14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0795" y="3709245"/>
            <a:ext cx="3913200" cy="14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1375" y="3709250"/>
            <a:ext cx="2789424" cy="14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title"/>
          </p:nvPr>
        </p:nvSpPr>
        <p:spPr>
          <a:xfrm>
            <a:off x="425850" y="1217525"/>
            <a:ext cx="3470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Char char="●"/>
            </a:pPr>
            <a:r>
              <a:rPr b="0" lang="en" sz="1200">
                <a:solidFill>
                  <a:srgbClr val="A4C2F4"/>
                </a:solidFill>
              </a:rPr>
              <a:t>Performance pre and post optimization.</a:t>
            </a:r>
            <a:endParaRPr b="0" sz="1200">
              <a:solidFill>
                <a:srgbClr val="A4C2F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Char char="●"/>
            </a:pPr>
            <a:r>
              <a:rPr b="0" lang="en" sz="1200">
                <a:solidFill>
                  <a:srgbClr val="A4C2F4"/>
                </a:solidFill>
              </a:rPr>
              <a:t>Less overfitting. </a:t>
            </a:r>
            <a:endParaRPr b="0" sz="1200">
              <a:solidFill>
                <a:srgbClr val="A4C2F4"/>
              </a:solidFill>
            </a:endParaRPr>
          </a:p>
        </p:txBody>
      </p:sp>
      <p:sp>
        <p:nvSpPr>
          <p:cNvPr id="392" name="Google Shape;392;p27"/>
          <p:cNvSpPr txBox="1"/>
          <p:nvPr>
            <p:ph type="title"/>
          </p:nvPr>
        </p:nvSpPr>
        <p:spPr>
          <a:xfrm>
            <a:off x="425850" y="553700"/>
            <a:ext cx="48858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Modelling: Grid Search Optimization</a:t>
            </a:r>
            <a:endParaRPr sz="2000"/>
          </a:p>
        </p:txBody>
      </p:sp>
      <p:pic>
        <p:nvPicPr>
          <p:cNvPr id="393" name="Google Shape;3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2500313"/>
            <a:ext cx="40005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00313"/>
            <a:ext cx="4362213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 txBox="1"/>
          <p:nvPr>
            <p:ph type="title"/>
          </p:nvPr>
        </p:nvSpPr>
        <p:spPr>
          <a:xfrm>
            <a:off x="119175" y="1234950"/>
            <a:ext cx="48858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Modelling: Feature importance</a:t>
            </a:r>
            <a:endParaRPr sz="2000"/>
          </a:p>
        </p:txBody>
      </p:sp>
      <p:pic>
        <p:nvPicPr>
          <p:cNvPr id="400" name="Google Shape;4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55125"/>
            <a:ext cx="4572000" cy="2088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729142"/>
            <a:ext cx="4572000" cy="4414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type="title"/>
          </p:nvPr>
        </p:nvSpPr>
        <p:spPr>
          <a:xfrm>
            <a:off x="307150" y="920800"/>
            <a:ext cx="3470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Char char="●"/>
            </a:pPr>
            <a:r>
              <a:rPr b="0" lang="en" sz="1200">
                <a:solidFill>
                  <a:srgbClr val="A4C2F4"/>
                </a:solidFill>
              </a:rPr>
              <a:t>Performed using StackingRegressor().</a:t>
            </a:r>
            <a:endParaRPr b="0" sz="1200">
              <a:solidFill>
                <a:srgbClr val="A4C2F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Char char="●"/>
            </a:pPr>
            <a:r>
              <a:rPr b="0" lang="en" sz="1200">
                <a:solidFill>
                  <a:srgbClr val="A4C2F4"/>
                </a:solidFill>
              </a:rPr>
              <a:t>Metric: neg_mean_squared_err. </a:t>
            </a:r>
            <a:endParaRPr b="0" sz="1200">
              <a:solidFill>
                <a:srgbClr val="A4C2F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Char char="●"/>
            </a:pPr>
            <a:r>
              <a:rPr lang="en" sz="1200">
                <a:solidFill>
                  <a:srgbClr val="A4C2F4"/>
                </a:solidFill>
              </a:rPr>
              <a:t>Not showing ‘significant’ improvement </a:t>
            </a:r>
            <a:r>
              <a:rPr b="0" lang="en" sz="1200">
                <a:solidFill>
                  <a:srgbClr val="A4C2F4"/>
                </a:solidFill>
              </a:rPr>
              <a:t>over the best individual model.</a:t>
            </a:r>
            <a:endParaRPr b="0" sz="1200">
              <a:solidFill>
                <a:srgbClr val="A4C2F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Char char="●"/>
            </a:pPr>
            <a:r>
              <a:rPr b="0" lang="en" sz="1200">
                <a:solidFill>
                  <a:srgbClr val="A4C2F4"/>
                </a:solidFill>
              </a:rPr>
              <a:t>Vecstack with issues for Conda.</a:t>
            </a:r>
            <a:endParaRPr b="0" sz="1200">
              <a:solidFill>
                <a:srgbClr val="A4C2F4"/>
              </a:solidFill>
            </a:endParaRPr>
          </a:p>
        </p:txBody>
      </p:sp>
      <p:sp>
        <p:nvSpPr>
          <p:cNvPr id="407" name="Google Shape;407;p29"/>
          <p:cNvSpPr txBox="1"/>
          <p:nvPr>
            <p:ph type="title"/>
          </p:nvPr>
        </p:nvSpPr>
        <p:spPr>
          <a:xfrm>
            <a:off x="307150" y="256975"/>
            <a:ext cx="48858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Modelling: Stacked Models</a:t>
            </a:r>
            <a:endParaRPr sz="2000"/>
          </a:p>
        </p:txBody>
      </p:sp>
      <p:pic>
        <p:nvPicPr>
          <p:cNvPr id="408" name="Google Shape;4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64850"/>
            <a:ext cx="5067299" cy="177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300" y="3364850"/>
            <a:ext cx="4119200" cy="17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7300" y="0"/>
            <a:ext cx="4119200" cy="2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type="title"/>
          </p:nvPr>
        </p:nvSpPr>
        <p:spPr>
          <a:xfrm>
            <a:off x="317050" y="2559300"/>
            <a:ext cx="48858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611125" y="1946375"/>
            <a:ext cx="295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Problem.</a:t>
            </a:r>
            <a:endParaRPr sz="1900"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611125" y="2482925"/>
            <a:ext cx="2989800" cy="20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4C2F4"/>
                </a:solidFill>
              </a:rPr>
              <a:t>Where to go? </a:t>
            </a:r>
            <a:endParaRPr sz="16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4C2F4"/>
                </a:solidFill>
              </a:rPr>
              <a:t>What to invest in? </a:t>
            </a:r>
            <a:endParaRPr sz="16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4C2F4"/>
                </a:solidFill>
              </a:rPr>
              <a:t>Rent or Buy?</a:t>
            </a:r>
            <a:endParaRPr sz="1600">
              <a:solidFill>
                <a:srgbClr val="A4C2F4"/>
              </a:solidFill>
            </a:endParaRPr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3774735" y="1946375"/>
            <a:ext cx="295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Challenge.</a:t>
            </a:r>
            <a:endParaRPr sz="1900"/>
          </a:p>
        </p:txBody>
      </p:sp>
      <p:sp>
        <p:nvSpPr>
          <p:cNvPr id="286" name="Google Shape;286;p14"/>
          <p:cNvSpPr txBox="1"/>
          <p:nvPr>
            <p:ph type="title"/>
          </p:nvPr>
        </p:nvSpPr>
        <p:spPr>
          <a:xfrm>
            <a:off x="3789875" y="2482925"/>
            <a:ext cx="4743000" cy="2054100"/>
          </a:xfrm>
          <a:prstGeom prst="rect">
            <a:avLst/>
          </a:prstGeom>
          <a:effectLst>
            <a:outerShdw blurRad="71438" rotWithShape="0" algn="bl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4C2F4"/>
                </a:solidFill>
              </a:rPr>
              <a:t>How prices differ between regions? </a:t>
            </a:r>
            <a:endParaRPr sz="14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4C2F4"/>
                </a:solidFill>
              </a:rPr>
              <a:t>Find </a:t>
            </a:r>
            <a:r>
              <a:rPr lang="en" sz="1400">
                <a:solidFill>
                  <a:srgbClr val="A4C2F4"/>
                </a:solidFill>
              </a:rPr>
              <a:t>mispriced</a:t>
            </a:r>
            <a:r>
              <a:rPr lang="en" sz="1400">
                <a:solidFill>
                  <a:srgbClr val="A4C2F4"/>
                </a:solidFill>
              </a:rPr>
              <a:t> properties.</a:t>
            </a:r>
            <a:endParaRPr sz="14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4C2F4"/>
                </a:solidFill>
              </a:rPr>
              <a:t>Compare rent to the mortgage payment. </a:t>
            </a:r>
            <a:endParaRPr sz="14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223775" y="971400"/>
            <a:ext cx="2444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Steps. 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292" name="Google Shape;292;p15"/>
          <p:cNvSpPr txBox="1"/>
          <p:nvPr>
            <p:ph type="title"/>
          </p:nvPr>
        </p:nvSpPr>
        <p:spPr>
          <a:xfrm>
            <a:off x="148850" y="1635225"/>
            <a:ext cx="2444700" cy="27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AutoNum type="arabicPeriod"/>
            </a:pPr>
            <a:r>
              <a:rPr lang="en" sz="1200">
                <a:solidFill>
                  <a:srgbClr val="A4C2F4"/>
                </a:solidFill>
              </a:rPr>
              <a:t>Get the data.</a:t>
            </a:r>
            <a:endParaRPr sz="1200">
              <a:solidFill>
                <a:srgbClr val="A4C2F4"/>
              </a:solidFill>
            </a:endParaRPr>
          </a:p>
          <a:p>
            <a:pPr indent="-304800" lvl="0" marL="45720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AutoNum type="arabicPeriod"/>
            </a:pPr>
            <a:r>
              <a:rPr lang="en" sz="1200">
                <a:solidFill>
                  <a:srgbClr val="A4C2F4"/>
                </a:solidFill>
              </a:rPr>
              <a:t>Build intuition. </a:t>
            </a:r>
            <a:endParaRPr sz="1200">
              <a:solidFill>
                <a:srgbClr val="A4C2F4"/>
              </a:solidFill>
            </a:endParaRPr>
          </a:p>
          <a:p>
            <a:pPr indent="-304800" lvl="0" marL="45720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AutoNum type="arabicPeriod"/>
            </a:pPr>
            <a:r>
              <a:rPr lang="en" sz="1200">
                <a:solidFill>
                  <a:srgbClr val="A4C2F4"/>
                </a:solidFill>
              </a:rPr>
              <a:t>Build a model. </a:t>
            </a:r>
            <a:endParaRPr sz="1200">
              <a:solidFill>
                <a:srgbClr val="A4C2F4"/>
              </a:solidFill>
            </a:endParaRPr>
          </a:p>
          <a:p>
            <a:pPr indent="-304800" lvl="0" marL="45720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AutoNum type="arabicPeriod"/>
            </a:pPr>
            <a:r>
              <a:rPr lang="en" sz="1200">
                <a:solidFill>
                  <a:srgbClr val="A4C2F4"/>
                </a:solidFill>
              </a:rPr>
              <a:t>Test the model. </a:t>
            </a:r>
            <a:endParaRPr sz="1200">
              <a:solidFill>
                <a:srgbClr val="A4C2F4"/>
              </a:solidFill>
            </a:endParaRPr>
          </a:p>
          <a:p>
            <a:pPr indent="-304800" lvl="0" marL="45720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AutoNum type="arabicPeriod"/>
            </a:pPr>
            <a:r>
              <a:rPr lang="en" sz="1200">
                <a:solidFill>
                  <a:srgbClr val="A4C2F4"/>
                </a:solidFill>
              </a:rPr>
              <a:t>Use the model. </a:t>
            </a:r>
            <a:endParaRPr sz="1200">
              <a:solidFill>
                <a:srgbClr val="A4C2F4"/>
              </a:solidFill>
            </a:endParaRPr>
          </a:p>
        </p:txBody>
      </p:sp>
      <p:sp>
        <p:nvSpPr>
          <p:cNvPr id="293" name="Google Shape;293;p15"/>
          <p:cNvSpPr txBox="1"/>
          <p:nvPr>
            <p:ph type="title"/>
          </p:nvPr>
        </p:nvSpPr>
        <p:spPr>
          <a:xfrm>
            <a:off x="5838100" y="971400"/>
            <a:ext cx="29061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What to use?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294" name="Google Shape;294;p15"/>
          <p:cNvSpPr txBox="1"/>
          <p:nvPr>
            <p:ph type="title"/>
          </p:nvPr>
        </p:nvSpPr>
        <p:spPr>
          <a:xfrm>
            <a:off x="5838100" y="1635225"/>
            <a:ext cx="2906100" cy="27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Selenium, BeautifulSoup4.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Matplotlib, Seaborn.  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 RandomForest,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 Gradient Boosting Regressor, 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XGBoost, LightGBM. 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Sklearn.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Model.predict(), </a:t>
            </a:r>
            <a:r>
              <a:rPr lang="en" sz="1000">
                <a:solidFill>
                  <a:srgbClr val="A4C2F4"/>
                </a:solidFill>
              </a:rPr>
              <a:t>Shap</a:t>
            </a:r>
            <a:endParaRPr sz="1000">
              <a:solidFill>
                <a:srgbClr val="A4C2F4"/>
              </a:solidFill>
            </a:endParaRPr>
          </a:p>
        </p:txBody>
      </p:sp>
      <p:sp>
        <p:nvSpPr>
          <p:cNvPr id="295" name="Google Shape;295;p15"/>
          <p:cNvSpPr txBox="1"/>
          <p:nvPr>
            <p:ph type="title"/>
          </p:nvPr>
        </p:nvSpPr>
        <p:spPr>
          <a:xfrm>
            <a:off x="3035988" y="971400"/>
            <a:ext cx="26064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What to do? 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296" name="Google Shape;296;p15"/>
          <p:cNvSpPr txBox="1"/>
          <p:nvPr>
            <p:ph type="title"/>
          </p:nvPr>
        </p:nvSpPr>
        <p:spPr>
          <a:xfrm>
            <a:off x="2998525" y="1635225"/>
            <a:ext cx="2606400" cy="27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Build a web scraper.  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Perform EDA. 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Regression: dec. tree based models. 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RMSE, RMSLE, AUC, Cross Validation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Estimate prices of rental listings. SHAP.</a:t>
            </a:r>
            <a:endParaRPr sz="10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336800" y="463400"/>
            <a:ext cx="2444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Previous work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302" name="Google Shape;302;p16"/>
          <p:cNvSpPr txBox="1"/>
          <p:nvPr>
            <p:ph type="title"/>
          </p:nvPr>
        </p:nvSpPr>
        <p:spPr>
          <a:xfrm>
            <a:off x="336800" y="1127225"/>
            <a:ext cx="57573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Real estate related competition:</a:t>
            </a:r>
            <a:r>
              <a:rPr b="0" lang="en" sz="1200">
                <a:solidFill>
                  <a:srgbClr val="A4C2F4"/>
                </a:solidFill>
              </a:rPr>
              <a:t> </a:t>
            </a:r>
            <a:endParaRPr b="0" sz="1200">
              <a:solidFill>
                <a:srgbClr val="A4C2F4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Kaggle dataset: </a:t>
            </a:r>
            <a:r>
              <a:rPr lang="en" sz="1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House Prices - Advanced Regression Techniques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Example of an easier notebook:</a:t>
            </a:r>
            <a:r>
              <a:rPr b="0" lang="en" sz="1000">
                <a:solidFill>
                  <a:schemeClr val="lt1"/>
                </a:solidFill>
              </a:rPr>
              <a:t> </a:t>
            </a:r>
            <a:r>
              <a:rPr lang="en" sz="10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Simple approach</a:t>
            </a:r>
            <a:r>
              <a:rPr lang="en" sz="1000">
                <a:solidFill>
                  <a:schemeClr val="lt1"/>
                </a:solidFill>
              </a:rPr>
              <a:t>.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A4C2F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Housing Price Prediction via Improved Machine Learning Techniques</a:t>
            </a:r>
            <a:endParaRPr sz="1200">
              <a:solidFill>
                <a:srgbClr val="A4C2F4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Kaggle dataset ‘Housing prices in Beijing’.</a:t>
            </a:r>
            <a:endParaRPr b="0" sz="1000">
              <a:solidFill>
                <a:srgbClr val="A4C2F4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Random Forest, LightGBM (worst), XGBoost, Hybrid regression and Stacked Generalization Regression (best). </a:t>
            </a:r>
            <a:endParaRPr b="0" sz="1000">
              <a:solidFill>
                <a:srgbClr val="A4C2F4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Metric used for evaluation or the models is root mean squared logarithmic error (RMSLE).</a:t>
            </a:r>
            <a:endParaRPr b="0" sz="10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A4C2F4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Identifying Real Estate Opportunities Using Machine Learning</a:t>
            </a:r>
            <a:endParaRPr sz="1200">
              <a:solidFill>
                <a:srgbClr val="A4C2F4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k-nearest neighbors regression, support vector machines, extremely randomized trees and multi-layered perception.</a:t>
            </a:r>
            <a:endParaRPr b="0" sz="1000">
              <a:solidFill>
                <a:srgbClr val="A4C2F4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Decision tree based is best (by R2, MAE, MedAE).</a:t>
            </a:r>
            <a:endParaRPr b="0" sz="1000">
              <a:solidFill>
                <a:srgbClr val="A4C2F4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One-hot encoding.</a:t>
            </a:r>
            <a:endParaRPr b="0" sz="10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3" name="Google Shape;303;p16"/>
          <p:cNvSpPr txBox="1"/>
          <p:nvPr>
            <p:ph type="title"/>
          </p:nvPr>
        </p:nvSpPr>
        <p:spPr>
          <a:xfrm>
            <a:off x="6645300" y="468725"/>
            <a:ext cx="23763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How it compares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to my project?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304" name="Google Shape;304;p16"/>
          <p:cNvSpPr txBox="1"/>
          <p:nvPr>
            <p:ph type="title"/>
          </p:nvPr>
        </p:nvSpPr>
        <p:spPr>
          <a:xfrm>
            <a:off x="6007200" y="1412575"/>
            <a:ext cx="3014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Dataset ready made. 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I made my own. 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Many more features (81...). 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I hoped to extract about 10-15.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u="sng">
                <a:solidFill>
                  <a:srgbClr val="A4C2F4"/>
                </a:solidFill>
              </a:rPr>
              <a:t>Only 5 really relevant. </a:t>
            </a:r>
            <a:r>
              <a:rPr b="0" lang="en" sz="1200">
                <a:solidFill>
                  <a:srgbClr val="A4C2F4"/>
                </a:solidFill>
              </a:rPr>
              <a:t> 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Some very advanced solutions. 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F</a:t>
            </a:r>
            <a:r>
              <a:rPr b="0" lang="en" sz="1200">
                <a:solidFill>
                  <a:srgbClr val="A4C2F4"/>
                </a:solidFill>
              </a:rPr>
              <a:t>ocus on the decision tree models.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Great resource for EDA. 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Learning in progress.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Metrics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 Adopted RMSLE.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 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336800" y="1127225"/>
            <a:ext cx="57573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Scraped from: 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Nepremicnine.net: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https://www.nepremicnine.net/oglasi-oddaja/</a:t>
            </a:r>
            <a:endParaRPr b="0" sz="1200">
              <a:solidFill>
                <a:srgbClr val="A4C2F4"/>
              </a:solidFill>
            </a:endParaRPr>
          </a:p>
        </p:txBody>
      </p:sp>
      <p:sp>
        <p:nvSpPr>
          <p:cNvPr id="310" name="Google Shape;310;p17"/>
          <p:cNvSpPr txBox="1"/>
          <p:nvPr>
            <p:ph type="title"/>
          </p:nvPr>
        </p:nvSpPr>
        <p:spPr>
          <a:xfrm>
            <a:off x="336800" y="463400"/>
            <a:ext cx="2444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50" y="2131325"/>
            <a:ext cx="4927000" cy="28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900" y="2301550"/>
            <a:ext cx="5527500" cy="27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4">
            <a:alphaModFix/>
          </a:blip>
          <a:srcRect b="0" l="8506" r="40000" t="0"/>
          <a:stretch/>
        </p:blipFill>
        <p:spPr>
          <a:xfrm>
            <a:off x="4287725" y="209150"/>
            <a:ext cx="3797851" cy="19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8"/>
          <p:cNvSpPr txBox="1"/>
          <p:nvPr>
            <p:ph type="title"/>
          </p:nvPr>
        </p:nvSpPr>
        <p:spPr>
          <a:xfrm>
            <a:off x="336800" y="1127225"/>
            <a:ext cx="3470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Scraped from: 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bolha.com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https://www.bolha.com/prodaja-stanovanja</a:t>
            </a:r>
            <a:endParaRPr b="0" sz="1200">
              <a:solidFill>
                <a:srgbClr val="A4C2F4"/>
              </a:solidFill>
            </a:endParaRPr>
          </a:p>
        </p:txBody>
      </p:sp>
      <p:sp>
        <p:nvSpPr>
          <p:cNvPr id="319" name="Google Shape;319;p18"/>
          <p:cNvSpPr txBox="1"/>
          <p:nvPr>
            <p:ph type="title"/>
          </p:nvPr>
        </p:nvSpPr>
        <p:spPr>
          <a:xfrm>
            <a:off x="336800" y="463400"/>
            <a:ext cx="2444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650" y="1994835"/>
            <a:ext cx="6649349" cy="314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109" y="712022"/>
            <a:ext cx="4198891" cy="12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 txBox="1"/>
          <p:nvPr>
            <p:ph type="title"/>
          </p:nvPr>
        </p:nvSpPr>
        <p:spPr>
          <a:xfrm>
            <a:off x="336800" y="1127225"/>
            <a:ext cx="3470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Scraped from: 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bolha.com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https://www.bolha.com/prodaja-stanovanja</a:t>
            </a:r>
            <a:endParaRPr b="0" sz="1200">
              <a:solidFill>
                <a:srgbClr val="A4C2F4"/>
              </a:solidFill>
            </a:endParaRPr>
          </a:p>
        </p:txBody>
      </p:sp>
      <p:sp>
        <p:nvSpPr>
          <p:cNvPr id="327" name="Google Shape;327;p19"/>
          <p:cNvSpPr txBox="1"/>
          <p:nvPr>
            <p:ph type="title"/>
          </p:nvPr>
        </p:nvSpPr>
        <p:spPr>
          <a:xfrm>
            <a:off x="336800" y="463400"/>
            <a:ext cx="2444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Dataset: Features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336800" y="1127225"/>
            <a:ext cx="3470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A4C2F4"/>
              </a:solidFill>
            </a:endParaRPr>
          </a:p>
        </p:txBody>
      </p:sp>
      <p:sp>
        <p:nvSpPr>
          <p:cNvPr id="333" name="Google Shape;333;p20"/>
          <p:cNvSpPr txBox="1"/>
          <p:nvPr>
            <p:ph type="title"/>
          </p:nvPr>
        </p:nvSpPr>
        <p:spPr>
          <a:xfrm>
            <a:off x="336800" y="463400"/>
            <a:ext cx="34701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Dataset: </a:t>
            </a:r>
            <a:r>
              <a:rPr lang="en" sz="2000"/>
              <a:t>Preprocessing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351" y="0"/>
            <a:ext cx="5602648" cy="324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150" y="3240775"/>
            <a:ext cx="7610849" cy="19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59825" y="711800"/>
            <a:ext cx="3470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A4C2F4"/>
              </a:solidFill>
            </a:endParaRPr>
          </a:p>
        </p:txBody>
      </p:sp>
      <p:sp>
        <p:nvSpPr>
          <p:cNvPr id="341" name="Google Shape;341;p21"/>
          <p:cNvSpPr txBox="1"/>
          <p:nvPr>
            <p:ph type="title"/>
          </p:nvPr>
        </p:nvSpPr>
        <p:spPr>
          <a:xfrm>
            <a:off x="59825" y="47975"/>
            <a:ext cx="48858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Dataset: Visualization</a:t>
            </a:r>
            <a:endParaRPr sz="2000"/>
          </a:p>
        </p:txBody>
      </p:sp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353" y="0"/>
            <a:ext cx="48405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47568"/>
            <a:ext cx="4402350" cy="4395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3C78D8"/>
      </a:dk1>
      <a:lt1>
        <a:srgbClr val="3C78D8"/>
      </a:lt1>
      <a:dk2>
        <a:srgbClr val="424242"/>
      </a:dk2>
      <a:lt2>
        <a:srgbClr val="1155CC"/>
      </a:lt2>
      <a:accent1>
        <a:srgbClr val="F0C394"/>
      </a:accent1>
      <a:accent2>
        <a:srgbClr val="FDAC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3C78D8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