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4d2dd666a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4d2dd666a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4d2dd666a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4d2dd666a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4d2dd666a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4d2dd666a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4d2dd666a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4d2dd666a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8c7abc44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8c7abc44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8c7abc44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c8c7abc4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847825"/>
            <a:ext cx="6890700" cy="3489300"/>
          </a:xfrm>
          <a:prstGeom prst="rect">
            <a:avLst/>
          </a:prstGeom>
          <a:effectLst>
            <a:outerShdw blurRad="71438" rotWithShape="0" algn="bl" dist="285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effectLst>
            <a:outerShdw blurRad="71438" rotWithShape="0" algn="bl" dist="285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/house-prices-advanced-regression-techniques/notebooks" TargetMode="External"/><Relationship Id="rId4" Type="http://schemas.openxmlformats.org/officeDocument/2006/relationships/hyperlink" Target="https://www.kaggle.com/abhinand05/predicting-housingprices-simple-approach" TargetMode="External"/><Relationship Id="rId5" Type="http://schemas.openxmlformats.org/officeDocument/2006/relationships/hyperlink" Target="https://www.sciencedirect.com/science/article/pii/S1877050920316318" TargetMode="External"/><Relationship Id="rId6" Type="http://schemas.openxmlformats.org/officeDocument/2006/relationships/hyperlink" Target="https://www.mdpi.com/2076-3417/8/11/2321/ht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nepremicnine.net/oglasi-oddaja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https://www.bolha.com/prodaja-stanovanj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hyperlink" Target="https://www.bolha.com/prodaja-stanovanj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09500" y="3093100"/>
            <a:ext cx="5052600" cy="1121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C78D8"/>
                </a:solidFill>
              </a:rPr>
              <a:t>Real Estate Investing Decisions Simplified</a:t>
            </a:r>
            <a:endParaRPr sz="2000">
              <a:solidFill>
                <a:srgbClr val="3C78D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C78D8"/>
                </a:solidFill>
              </a:rPr>
              <a:t>With The Help Of Decision Tree Algorithms</a:t>
            </a:r>
            <a:endParaRPr sz="2000">
              <a:solidFill>
                <a:srgbClr val="3C78D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C78D8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03350" y="4174150"/>
            <a:ext cx="4464900" cy="69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Jernej Brlek, Capstone project 2021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611125" y="1946375"/>
            <a:ext cx="29595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Problem.</a:t>
            </a:r>
            <a:endParaRPr sz="1900"/>
          </a:p>
        </p:txBody>
      </p:sp>
      <p:sp>
        <p:nvSpPr>
          <p:cNvPr id="284" name="Google Shape;284;p14"/>
          <p:cNvSpPr txBox="1"/>
          <p:nvPr>
            <p:ph type="title"/>
          </p:nvPr>
        </p:nvSpPr>
        <p:spPr>
          <a:xfrm>
            <a:off x="611125" y="2482925"/>
            <a:ext cx="2989800" cy="20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4C2F4"/>
                </a:solidFill>
              </a:rPr>
              <a:t>Where to go? </a:t>
            </a:r>
            <a:endParaRPr sz="16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4C2F4"/>
                </a:solidFill>
              </a:rPr>
              <a:t>What to invest in? </a:t>
            </a:r>
            <a:endParaRPr sz="16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4C2F4"/>
                </a:solidFill>
              </a:rPr>
              <a:t>Rent or Buy?</a:t>
            </a:r>
            <a:endParaRPr sz="1600">
              <a:solidFill>
                <a:srgbClr val="A4C2F4"/>
              </a:solidFill>
            </a:endParaRPr>
          </a:p>
        </p:txBody>
      </p:sp>
      <p:sp>
        <p:nvSpPr>
          <p:cNvPr id="285" name="Google Shape;285;p14"/>
          <p:cNvSpPr txBox="1"/>
          <p:nvPr>
            <p:ph type="title"/>
          </p:nvPr>
        </p:nvSpPr>
        <p:spPr>
          <a:xfrm>
            <a:off x="3774735" y="1946375"/>
            <a:ext cx="29595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Challenge.</a:t>
            </a:r>
            <a:endParaRPr sz="1900"/>
          </a:p>
        </p:txBody>
      </p:sp>
      <p:sp>
        <p:nvSpPr>
          <p:cNvPr id="286" name="Google Shape;286;p14"/>
          <p:cNvSpPr txBox="1"/>
          <p:nvPr>
            <p:ph type="title"/>
          </p:nvPr>
        </p:nvSpPr>
        <p:spPr>
          <a:xfrm>
            <a:off x="3789875" y="2482925"/>
            <a:ext cx="4743000" cy="2054100"/>
          </a:xfrm>
          <a:prstGeom prst="rect">
            <a:avLst/>
          </a:prstGeom>
          <a:effectLst>
            <a:outerShdw blurRad="71438" rotWithShape="0" algn="bl" dist="285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4C2F4"/>
                </a:solidFill>
              </a:rPr>
              <a:t>How prices differ between regions? </a:t>
            </a:r>
            <a:endParaRPr sz="14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4C2F4"/>
                </a:solidFill>
              </a:rPr>
              <a:t>Find </a:t>
            </a:r>
            <a:r>
              <a:rPr lang="en" sz="1400">
                <a:solidFill>
                  <a:srgbClr val="A4C2F4"/>
                </a:solidFill>
              </a:rPr>
              <a:t>mispriced</a:t>
            </a:r>
            <a:r>
              <a:rPr lang="en" sz="1400">
                <a:solidFill>
                  <a:srgbClr val="A4C2F4"/>
                </a:solidFill>
              </a:rPr>
              <a:t> properties.</a:t>
            </a:r>
            <a:endParaRPr sz="14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4C2F4"/>
                </a:solidFill>
              </a:rPr>
              <a:t>Compare rent to the mortgage payment. </a:t>
            </a:r>
            <a:endParaRPr sz="1400"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223775" y="971400"/>
            <a:ext cx="24447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Steps. 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292" name="Google Shape;292;p15"/>
          <p:cNvSpPr txBox="1"/>
          <p:nvPr>
            <p:ph type="title"/>
          </p:nvPr>
        </p:nvSpPr>
        <p:spPr>
          <a:xfrm>
            <a:off x="148850" y="1635225"/>
            <a:ext cx="2444700" cy="27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200"/>
              <a:buAutoNum type="arabicPeriod"/>
            </a:pPr>
            <a:r>
              <a:rPr lang="en" sz="1200">
                <a:solidFill>
                  <a:srgbClr val="A4C2F4"/>
                </a:solidFill>
              </a:rPr>
              <a:t>Get the data.</a:t>
            </a:r>
            <a:endParaRPr sz="1200">
              <a:solidFill>
                <a:srgbClr val="A4C2F4"/>
              </a:solidFill>
            </a:endParaRPr>
          </a:p>
          <a:p>
            <a:pPr indent="-304800" lvl="0" marL="45720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200"/>
              <a:buAutoNum type="arabicPeriod"/>
            </a:pPr>
            <a:r>
              <a:rPr lang="en" sz="1200">
                <a:solidFill>
                  <a:srgbClr val="A4C2F4"/>
                </a:solidFill>
              </a:rPr>
              <a:t>Build intuition. </a:t>
            </a:r>
            <a:endParaRPr sz="1200">
              <a:solidFill>
                <a:srgbClr val="A4C2F4"/>
              </a:solidFill>
            </a:endParaRPr>
          </a:p>
          <a:p>
            <a:pPr indent="-304800" lvl="0" marL="45720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200"/>
              <a:buAutoNum type="arabicPeriod"/>
            </a:pPr>
            <a:r>
              <a:rPr lang="en" sz="1200">
                <a:solidFill>
                  <a:srgbClr val="A4C2F4"/>
                </a:solidFill>
              </a:rPr>
              <a:t>Build a model. </a:t>
            </a:r>
            <a:endParaRPr sz="1200">
              <a:solidFill>
                <a:srgbClr val="A4C2F4"/>
              </a:solidFill>
            </a:endParaRPr>
          </a:p>
          <a:p>
            <a:pPr indent="-304800" lvl="0" marL="45720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200"/>
              <a:buAutoNum type="arabicPeriod"/>
            </a:pPr>
            <a:r>
              <a:rPr lang="en" sz="1200">
                <a:solidFill>
                  <a:srgbClr val="A4C2F4"/>
                </a:solidFill>
              </a:rPr>
              <a:t>Test the model. </a:t>
            </a:r>
            <a:endParaRPr sz="1200">
              <a:solidFill>
                <a:srgbClr val="A4C2F4"/>
              </a:solidFill>
            </a:endParaRPr>
          </a:p>
          <a:p>
            <a:pPr indent="-304800" lvl="0" marL="45720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200"/>
              <a:buAutoNum type="arabicPeriod"/>
            </a:pPr>
            <a:r>
              <a:rPr lang="en" sz="1200">
                <a:solidFill>
                  <a:srgbClr val="A4C2F4"/>
                </a:solidFill>
              </a:rPr>
              <a:t>Use the model. </a:t>
            </a:r>
            <a:endParaRPr sz="1200">
              <a:solidFill>
                <a:srgbClr val="A4C2F4"/>
              </a:solidFill>
            </a:endParaRPr>
          </a:p>
        </p:txBody>
      </p:sp>
      <p:sp>
        <p:nvSpPr>
          <p:cNvPr id="293" name="Google Shape;293;p15"/>
          <p:cNvSpPr txBox="1"/>
          <p:nvPr>
            <p:ph type="title"/>
          </p:nvPr>
        </p:nvSpPr>
        <p:spPr>
          <a:xfrm>
            <a:off x="3113025" y="971400"/>
            <a:ext cx="26064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What to do? 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294" name="Google Shape;294;p15"/>
          <p:cNvSpPr txBox="1"/>
          <p:nvPr>
            <p:ph type="title"/>
          </p:nvPr>
        </p:nvSpPr>
        <p:spPr>
          <a:xfrm>
            <a:off x="3038100" y="1635225"/>
            <a:ext cx="2606400" cy="27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4C2F4"/>
                </a:solidFill>
              </a:rPr>
              <a:t>Build a web scraper.  </a:t>
            </a:r>
            <a:endParaRPr sz="1000">
              <a:solidFill>
                <a:srgbClr val="A4C2F4"/>
              </a:solidFill>
            </a:endParaRPr>
          </a:p>
          <a:p>
            <a:pPr indent="0" lvl="0" marL="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4C2F4"/>
                </a:solidFill>
              </a:rPr>
              <a:t>P</a:t>
            </a:r>
            <a:r>
              <a:rPr lang="en" sz="1000">
                <a:solidFill>
                  <a:srgbClr val="A4C2F4"/>
                </a:solidFill>
              </a:rPr>
              <a:t>erform EDA. </a:t>
            </a:r>
            <a:endParaRPr sz="1000">
              <a:solidFill>
                <a:srgbClr val="A4C2F4"/>
              </a:solidFill>
            </a:endParaRPr>
          </a:p>
          <a:p>
            <a:pPr indent="0" lvl="0" marL="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4C2F4"/>
                </a:solidFill>
              </a:rPr>
              <a:t>Regression: dec. tree based models. </a:t>
            </a:r>
            <a:endParaRPr sz="1000">
              <a:solidFill>
                <a:srgbClr val="A4C2F4"/>
              </a:solidFill>
            </a:endParaRPr>
          </a:p>
          <a:p>
            <a:pPr indent="0" lvl="0" marL="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4C2F4"/>
                </a:solidFill>
              </a:rPr>
              <a:t>RMSE, RMSLE, AUC, Cross Validation</a:t>
            </a:r>
            <a:endParaRPr sz="1000">
              <a:solidFill>
                <a:srgbClr val="A4C2F4"/>
              </a:solidFill>
            </a:endParaRPr>
          </a:p>
          <a:p>
            <a:pPr indent="0" lvl="0" marL="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4C2F4"/>
                </a:solidFill>
              </a:rPr>
              <a:t>Estimate prices of rental listings. </a:t>
            </a:r>
            <a:r>
              <a:rPr lang="en" sz="1000">
                <a:solidFill>
                  <a:srgbClr val="A4C2F4"/>
                </a:solidFill>
              </a:rPr>
              <a:t>SHAP.</a:t>
            </a:r>
            <a:endParaRPr sz="1000">
              <a:solidFill>
                <a:srgbClr val="A4C2F4"/>
              </a:solidFill>
            </a:endParaRPr>
          </a:p>
        </p:txBody>
      </p:sp>
      <p:sp>
        <p:nvSpPr>
          <p:cNvPr id="295" name="Google Shape;295;p15"/>
          <p:cNvSpPr txBox="1"/>
          <p:nvPr>
            <p:ph type="title"/>
          </p:nvPr>
        </p:nvSpPr>
        <p:spPr>
          <a:xfrm>
            <a:off x="6313825" y="971400"/>
            <a:ext cx="26064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What to use?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296" name="Google Shape;296;p15"/>
          <p:cNvSpPr txBox="1"/>
          <p:nvPr>
            <p:ph type="title"/>
          </p:nvPr>
        </p:nvSpPr>
        <p:spPr>
          <a:xfrm>
            <a:off x="6089050" y="1635225"/>
            <a:ext cx="2906100" cy="27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4C2F4"/>
                </a:solidFill>
              </a:rPr>
              <a:t>Selenium, BeautifulSoup4.</a:t>
            </a:r>
            <a:endParaRPr sz="1000">
              <a:solidFill>
                <a:srgbClr val="A4C2F4"/>
              </a:solidFill>
            </a:endParaRPr>
          </a:p>
          <a:p>
            <a:pPr indent="0" lvl="0" marL="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4C2F4"/>
                </a:solidFill>
              </a:rPr>
              <a:t>Matplotlib, Seaborn.  </a:t>
            </a:r>
            <a:endParaRPr sz="1000">
              <a:solidFill>
                <a:srgbClr val="A4C2F4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4C2F4"/>
                </a:solidFill>
              </a:rPr>
              <a:t>Decision tree, RandomForest, </a:t>
            </a:r>
            <a:endParaRPr sz="1000">
              <a:solidFill>
                <a:srgbClr val="A4C2F4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4C2F4"/>
                </a:solidFill>
              </a:rPr>
              <a:t>XGBoost, LightGBM. </a:t>
            </a:r>
            <a:endParaRPr sz="1000">
              <a:solidFill>
                <a:srgbClr val="A4C2F4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4C2F4"/>
              </a:solidFill>
            </a:endParaRPr>
          </a:p>
          <a:p>
            <a:pPr indent="0" lvl="0" marL="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4C2F4"/>
                </a:solidFill>
              </a:rPr>
              <a:t>Sklearn,.</a:t>
            </a:r>
            <a:endParaRPr sz="1000">
              <a:solidFill>
                <a:srgbClr val="A4C2F4"/>
              </a:solidFill>
            </a:endParaRPr>
          </a:p>
          <a:p>
            <a:pPr indent="0" lvl="0" marL="0" rt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4C2F4"/>
                </a:solidFill>
              </a:rPr>
              <a:t>Model.predict(), </a:t>
            </a:r>
            <a:r>
              <a:rPr lang="en" sz="1000">
                <a:solidFill>
                  <a:srgbClr val="A4C2F4"/>
                </a:solidFill>
              </a:rPr>
              <a:t>Shap</a:t>
            </a:r>
            <a:endParaRPr sz="1000"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336800" y="463400"/>
            <a:ext cx="24447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Previous work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302" name="Google Shape;302;p16"/>
          <p:cNvSpPr txBox="1"/>
          <p:nvPr>
            <p:ph type="title"/>
          </p:nvPr>
        </p:nvSpPr>
        <p:spPr>
          <a:xfrm>
            <a:off x="336800" y="1127225"/>
            <a:ext cx="57573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4C2F4"/>
                </a:solidFill>
              </a:rPr>
              <a:t>Real estate related competition:</a:t>
            </a:r>
            <a:r>
              <a:rPr b="0" lang="en" sz="1200">
                <a:solidFill>
                  <a:srgbClr val="A4C2F4"/>
                </a:solidFill>
              </a:rPr>
              <a:t> </a:t>
            </a:r>
            <a:endParaRPr b="0" sz="1200">
              <a:solidFill>
                <a:srgbClr val="A4C2F4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0" lang="en" sz="1000">
                <a:solidFill>
                  <a:srgbClr val="A4C2F4"/>
                </a:solidFill>
              </a:rPr>
              <a:t>Kaggle dataset: </a:t>
            </a:r>
            <a:r>
              <a:rPr lang="en" sz="1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House Prices - Advanced Regression Techniques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0" lang="en" sz="1000">
                <a:solidFill>
                  <a:srgbClr val="A4C2F4"/>
                </a:solidFill>
              </a:rPr>
              <a:t>Example of an easier notebook:</a:t>
            </a:r>
            <a:r>
              <a:rPr b="0" lang="en" sz="1000">
                <a:solidFill>
                  <a:schemeClr val="lt1"/>
                </a:solidFill>
              </a:rPr>
              <a:t> </a:t>
            </a:r>
            <a:r>
              <a:rPr lang="en" sz="10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Simple approach</a:t>
            </a:r>
            <a:r>
              <a:rPr lang="en" sz="1000">
                <a:solidFill>
                  <a:schemeClr val="lt1"/>
                </a:solidFill>
              </a:rPr>
              <a:t>. 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A4C2F4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Housing Price Prediction via Improved Machine Learning Techniques</a:t>
            </a:r>
            <a:endParaRPr sz="1200">
              <a:solidFill>
                <a:srgbClr val="A4C2F4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000"/>
              <a:buChar char="●"/>
            </a:pPr>
            <a:r>
              <a:rPr b="0" lang="en" sz="1000">
                <a:solidFill>
                  <a:srgbClr val="A4C2F4"/>
                </a:solidFill>
              </a:rPr>
              <a:t>Kaggle dataset ‘Housing prices in Beijing’.</a:t>
            </a:r>
            <a:endParaRPr b="0" sz="1000">
              <a:solidFill>
                <a:srgbClr val="A4C2F4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000"/>
              <a:buChar char="●"/>
            </a:pPr>
            <a:r>
              <a:rPr b="0" lang="en" sz="1000">
                <a:solidFill>
                  <a:srgbClr val="A4C2F4"/>
                </a:solidFill>
              </a:rPr>
              <a:t>Random Forest, LightGBM (worst), XGBoost, Hybrid regression and Stacked Generalization Regression (best). </a:t>
            </a:r>
            <a:endParaRPr b="0" sz="1000">
              <a:solidFill>
                <a:srgbClr val="A4C2F4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000"/>
              <a:buChar char="●"/>
            </a:pPr>
            <a:r>
              <a:rPr b="0" lang="en" sz="1000">
                <a:solidFill>
                  <a:srgbClr val="A4C2F4"/>
                </a:solidFill>
              </a:rPr>
              <a:t>Metric used for evaluation or the models is root mean squared logarithmic error (RMSLE).</a:t>
            </a:r>
            <a:endParaRPr b="0" sz="10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A4C2F4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Identifying Real Estate Opportunities Using Machine Learning</a:t>
            </a:r>
            <a:endParaRPr sz="1200">
              <a:solidFill>
                <a:srgbClr val="A4C2F4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000"/>
              <a:buChar char="●"/>
            </a:pPr>
            <a:r>
              <a:rPr b="0" lang="en" sz="1000">
                <a:solidFill>
                  <a:srgbClr val="A4C2F4"/>
                </a:solidFill>
              </a:rPr>
              <a:t>k-nearest neighbors regression, support vector machines, extremely randomized trees and multi-layered perception.</a:t>
            </a:r>
            <a:endParaRPr b="0" sz="1000">
              <a:solidFill>
                <a:srgbClr val="A4C2F4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000"/>
              <a:buChar char="●"/>
            </a:pPr>
            <a:r>
              <a:rPr b="0" lang="en" sz="1000">
                <a:solidFill>
                  <a:srgbClr val="A4C2F4"/>
                </a:solidFill>
              </a:rPr>
              <a:t>Decision tree based is best (by R2, MAE, MedAE).</a:t>
            </a:r>
            <a:endParaRPr b="0" sz="1000">
              <a:solidFill>
                <a:srgbClr val="A4C2F4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000"/>
              <a:buChar char="●"/>
            </a:pPr>
            <a:r>
              <a:rPr b="0" lang="en" sz="1000">
                <a:solidFill>
                  <a:srgbClr val="A4C2F4"/>
                </a:solidFill>
              </a:rPr>
              <a:t>One-hot encoding.</a:t>
            </a:r>
            <a:endParaRPr b="0" sz="10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03" name="Google Shape;303;p16"/>
          <p:cNvSpPr txBox="1"/>
          <p:nvPr>
            <p:ph type="title"/>
          </p:nvPr>
        </p:nvSpPr>
        <p:spPr>
          <a:xfrm>
            <a:off x="6645300" y="468725"/>
            <a:ext cx="2376300" cy="1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How it compares 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to my project?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304" name="Google Shape;304;p16"/>
          <p:cNvSpPr txBox="1"/>
          <p:nvPr>
            <p:ph type="title"/>
          </p:nvPr>
        </p:nvSpPr>
        <p:spPr>
          <a:xfrm>
            <a:off x="6007200" y="1412575"/>
            <a:ext cx="3014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4C2F4"/>
                </a:solidFill>
              </a:rPr>
              <a:t>Dataset ready made. </a:t>
            </a:r>
            <a:endParaRPr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A4C2F4"/>
                </a:solidFill>
              </a:rPr>
              <a:t>I will try to make my own. </a:t>
            </a:r>
            <a:endParaRPr b="0"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4C2F4"/>
                </a:solidFill>
              </a:rPr>
              <a:t>Many more features (81...). </a:t>
            </a:r>
            <a:endParaRPr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A4C2F4"/>
                </a:solidFill>
              </a:rPr>
              <a:t>I hope to extract about 10-15. </a:t>
            </a:r>
            <a:endParaRPr b="0"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4C2F4"/>
                </a:solidFill>
              </a:rPr>
              <a:t>Some very advanced solutions. </a:t>
            </a:r>
            <a:endParaRPr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A4C2F4"/>
                </a:solidFill>
              </a:rPr>
              <a:t>F</a:t>
            </a:r>
            <a:r>
              <a:rPr b="0" lang="en" sz="1200">
                <a:solidFill>
                  <a:srgbClr val="A4C2F4"/>
                </a:solidFill>
              </a:rPr>
              <a:t>ocus on the decision tree models.</a:t>
            </a:r>
            <a:endParaRPr b="0"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4C2F4"/>
                </a:solidFill>
              </a:rPr>
              <a:t>Great resource for EDA. </a:t>
            </a:r>
            <a:endParaRPr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A4C2F4"/>
                </a:solidFill>
              </a:rPr>
              <a:t>Learning in progress.</a:t>
            </a:r>
            <a:endParaRPr b="0"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4C2F4"/>
                </a:solidFill>
              </a:rPr>
              <a:t>Metrics</a:t>
            </a:r>
            <a:endParaRPr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A4C2F4"/>
                </a:solidFill>
              </a:rPr>
              <a:t> Adopted RMSLE.</a:t>
            </a:r>
            <a:endParaRPr b="0"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A4C2F4"/>
                </a:solidFill>
              </a:rPr>
              <a:t> </a:t>
            </a:r>
            <a:endParaRPr b="0"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4C2F4"/>
              </a:solidFill>
            </a:endParaRPr>
          </a:p>
          <a:p>
            <a:pPr indent="0" lvl="0" marL="0" rtl="0" algn="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336800" y="1127225"/>
            <a:ext cx="57573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4C2F4"/>
                </a:solidFill>
              </a:rPr>
              <a:t>Scraped from: </a:t>
            </a:r>
            <a:endParaRPr sz="12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A4C2F4"/>
                </a:solidFill>
              </a:rPr>
              <a:t>Nepremicnine.net: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https://www.nepremicnine.net/oglasi-oddaja/</a:t>
            </a:r>
            <a:endParaRPr b="0" sz="1200">
              <a:solidFill>
                <a:srgbClr val="A4C2F4"/>
              </a:solidFill>
            </a:endParaRPr>
          </a:p>
        </p:txBody>
      </p:sp>
      <p:sp>
        <p:nvSpPr>
          <p:cNvPr id="310" name="Google Shape;310;p17"/>
          <p:cNvSpPr txBox="1"/>
          <p:nvPr>
            <p:ph type="title"/>
          </p:nvPr>
        </p:nvSpPr>
        <p:spPr>
          <a:xfrm>
            <a:off x="336800" y="463400"/>
            <a:ext cx="24447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Dataset</a:t>
            </a:r>
            <a:endParaRPr sz="2000">
              <a:solidFill>
                <a:schemeClr val="accent1"/>
              </a:solidFill>
            </a:endParaRPr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650" y="2131325"/>
            <a:ext cx="4927000" cy="28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900" y="2301550"/>
            <a:ext cx="5527500" cy="27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 rotWithShape="1">
          <a:blip r:embed="rId4">
            <a:alphaModFix/>
          </a:blip>
          <a:srcRect b="0" l="8506" r="40000" t="0"/>
          <a:stretch/>
        </p:blipFill>
        <p:spPr>
          <a:xfrm>
            <a:off x="4287725" y="209150"/>
            <a:ext cx="3797851" cy="19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8"/>
          <p:cNvSpPr txBox="1"/>
          <p:nvPr>
            <p:ph type="title"/>
          </p:nvPr>
        </p:nvSpPr>
        <p:spPr>
          <a:xfrm>
            <a:off x="336800" y="1127225"/>
            <a:ext cx="34701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4C2F4"/>
                </a:solidFill>
              </a:rPr>
              <a:t>Scraped from: </a:t>
            </a:r>
            <a:endParaRPr sz="12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A4C2F4"/>
                </a:solidFill>
              </a:rPr>
              <a:t>bolha.com</a:t>
            </a:r>
            <a:endParaRPr b="0" sz="12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https://www.bolha.com/prodaja-stanovanja</a:t>
            </a:r>
            <a:endParaRPr b="0" sz="1200">
              <a:solidFill>
                <a:srgbClr val="A4C2F4"/>
              </a:solidFill>
            </a:endParaRPr>
          </a:p>
        </p:txBody>
      </p:sp>
      <p:sp>
        <p:nvSpPr>
          <p:cNvPr id="319" name="Google Shape;319;p18"/>
          <p:cNvSpPr txBox="1"/>
          <p:nvPr>
            <p:ph type="title"/>
          </p:nvPr>
        </p:nvSpPr>
        <p:spPr>
          <a:xfrm>
            <a:off x="336800" y="463400"/>
            <a:ext cx="24447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Dataset</a:t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025" y="2571750"/>
            <a:ext cx="5128879" cy="24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7009" y="964722"/>
            <a:ext cx="4198891" cy="12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9"/>
          <p:cNvSpPr txBox="1"/>
          <p:nvPr>
            <p:ph type="title"/>
          </p:nvPr>
        </p:nvSpPr>
        <p:spPr>
          <a:xfrm>
            <a:off x="336800" y="1127225"/>
            <a:ext cx="34701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4C2F4"/>
                </a:solidFill>
              </a:rPr>
              <a:t>Scraped from: </a:t>
            </a:r>
            <a:endParaRPr sz="12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A4C2F4"/>
                </a:solidFill>
              </a:rPr>
              <a:t>bolha.com</a:t>
            </a:r>
            <a:endParaRPr b="0" sz="12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https://www.bolha.com/prodaja-stanovanja</a:t>
            </a:r>
            <a:endParaRPr b="0" sz="1200">
              <a:solidFill>
                <a:srgbClr val="A4C2F4"/>
              </a:solidFill>
            </a:endParaRPr>
          </a:p>
        </p:txBody>
      </p:sp>
      <p:sp>
        <p:nvSpPr>
          <p:cNvPr id="327" name="Google Shape;327;p19"/>
          <p:cNvSpPr txBox="1"/>
          <p:nvPr>
            <p:ph type="title"/>
          </p:nvPr>
        </p:nvSpPr>
        <p:spPr>
          <a:xfrm>
            <a:off x="336800" y="463400"/>
            <a:ext cx="24447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Dataset: Features</a:t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3C78D8"/>
      </a:dk1>
      <a:lt1>
        <a:srgbClr val="3C78D8"/>
      </a:lt1>
      <a:dk2>
        <a:srgbClr val="424242"/>
      </a:dk2>
      <a:lt2>
        <a:srgbClr val="1155CC"/>
      </a:lt2>
      <a:accent1>
        <a:srgbClr val="F0C394"/>
      </a:accent1>
      <a:accent2>
        <a:srgbClr val="FDAC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3C78D8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