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47A9-0565-49EF-8C55-F4B69DF0C707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ABB26-62F7-4DFB-8BC9-CBBD903C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ABB26-62F7-4DFB-8BC9-CBBD903C51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5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FBAA-853B-FAE6-8C5A-B14727368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3234E-3521-2774-F4F4-DCB134EA0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8173-47E5-15C7-E407-6ABD08E7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4ECD-2001-1D87-06BD-03ED8FFE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3BC3-0C4F-D256-331A-AC4C00C6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9135-42FA-5C2F-EA15-4096394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6DADD-7FF4-574E-3D9A-17C04F4FA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D927-B741-C981-E661-044F829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2FD-D20F-DF8C-F221-ED478442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5632-7FCA-A14B-CE25-4EF7FC02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67091-E99E-2FFC-4544-7C9800095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56232-E1B4-3155-4D31-66E3AB936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D3CA-A80F-C083-7B86-B9B05458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7098-F7B7-038D-AED0-B999814E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374F-5D10-02BB-28B6-2D2AF8BF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3008-00B9-31FA-50DA-07FD0269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B8EB-AAFE-D0E7-E239-2A05495B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D6A9-DCEB-86DA-6A06-66786A9C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BD8E-6916-90F3-FADD-DA254536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4E32-5954-B1DB-8EA3-81433153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4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AAF0-3F81-5FF3-2F23-C2568A11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35D41-4C64-250F-D315-9629D694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B592-B1EB-28DC-20FB-45F82BDF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53B4-9306-DE20-B74B-A0943695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EDD7-F5D3-6252-9589-012CB052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A791-C51A-FF7F-C956-13617F2A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540D-9B64-82F5-DEB0-396C51CFB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C26B1-6CE5-88F0-BC95-07230D36F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93F4-B24A-71E7-7BED-829A8E0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CFC9-A822-85DF-32C2-D70D71CA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4B28-5E81-DD48-B765-E854B575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2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259-F932-AFB3-8674-CA6E842C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A0C5-84B1-41DE-E969-6571EA1F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54710-FF99-E3C0-8293-57CE7A8E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86773-50D3-0FF4-AB90-DAFCC3E9C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AED4F-CB16-43CB-F01F-C2E58BE0E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98F30-2270-15F8-02EB-3BD114B6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F380B-CCC8-E490-93CB-F578442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0A69-DCE5-A05F-7359-FEF2935C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7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C82C-023B-FD33-C661-466DA020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5CD93-E1E0-835F-6AAE-4A76644D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4BEB5-AF39-A5E9-EC54-95E8079F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1AAE6-1D3A-0A94-AC71-756926D0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8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A305B-4C36-8BDB-7B3E-0BA53284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D1E58-4066-6231-68EF-2E15321F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1F4E-7F61-FEB3-6DAC-3D96BBFB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8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F558-B62B-1A85-D7A9-5384475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B3B5-2D4A-EC95-41B0-D972B238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80B0E-B26A-D383-18C2-F4B4CECA7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FC30-0F80-12EC-445E-3E9E378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10DF5-4A87-2511-B54C-FB28E8B0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E165A-25AF-6F39-0201-74B1CF14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8070-9F4E-D40A-F3B6-90FFA7B8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57F64-C373-3EAD-8274-5E1D79309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CCFA1-C44F-1E66-E841-8FC2C28F5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F8A9-7855-6549-36E0-58B2F52B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045E-1B64-B8B9-2C2D-DB65E6AD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49BDB-BEE3-BD79-A4ED-94CC85B6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6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A8B4C-9931-95E8-E14E-FBFA67A1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4374-6F81-E34E-22AB-EB20C3EC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45928-865F-07A0-E502-F3C3F4FD8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CAD0-9659-43C9-BC4F-1D5DF92D092B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86B5-9D9B-EBF1-CABA-384B37A0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D117-9816-A375-4ADA-01A427759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3B7A-2449-4EC6-A928-49864DA2F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3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w.com/es/ibm-crea-el-ordenador-cu%C3%A1ntico-superconductor-m%C3%A1s-potente-de-la-historia/a-59837328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www.istockphoto.com/es/fotos/telescopio-hub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FD11-34A7-490F-565C-AB73E58C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132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Optimización</a:t>
            </a:r>
            <a:r>
              <a:rPr lang="en-US" dirty="0"/>
              <a:t> de </a:t>
            </a:r>
            <a:r>
              <a:rPr lang="en-US" dirty="0" err="1"/>
              <a:t>telescopios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Algoritmo</a:t>
            </a:r>
            <a:r>
              <a:rPr lang="en-US" dirty="0"/>
              <a:t> de Grover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327E9-3994-B2A3-67C3-23E7468D8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8662" y="6056026"/>
            <a:ext cx="2408420" cy="759502"/>
          </a:xfrm>
        </p:spPr>
        <p:txBody>
          <a:bodyPr>
            <a:normAutofit/>
          </a:bodyPr>
          <a:lstStyle/>
          <a:p>
            <a:r>
              <a:rPr lang="en-US" sz="1400" dirty="0"/>
              <a:t>Jorge Bravo Mateos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16832-F016-66C5-5BC3-7DAA91DA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68" y="1936638"/>
            <a:ext cx="6815264" cy="44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8F80A-8346-EB11-EC3F-8DF9BDB9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un telescopio?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5353C-EC3D-D18C-2153-BCAF74B8E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282" y="643466"/>
            <a:ext cx="412876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9474B-8347-25ED-F61B-B806F397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Importancia de la optimización en telescopios </a:t>
            </a: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nauguran en La Palma el mayor de los telescopios de la red Cherenkov -  RTVE.es">
            <a:extLst>
              <a:ext uri="{FF2B5EF4-FFF2-40B4-BE49-F238E27FC236}">
                <a16:creationId xmlns:a16="http://schemas.microsoft.com/office/drawing/2014/main" id="{569C4324-F638-D37B-261F-7459E86DC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1C95-229A-52E6-B017-EFFD55E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13" y="202048"/>
            <a:ext cx="10515600" cy="1325563"/>
          </a:xfrm>
        </p:spPr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de Grover</a:t>
            </a:r>
            <a:endParaRPr lang="en-GB" dirty="0"/>
          </a:p>
        </p:txBody>
      </p:sp>
      <p:pic>
        <p:nvPicPr>
          <p:cNvPr id="2050" name="Picture 2" descr="Dr. Lov Grover: Is Quantum Searching a Universal Property of Nature? - The  Data Science Institute at Columbia University">
            <a:extLst>
              <a:ext uri="{FF2B5EF4-FFF2-40B4-BE49-F238E27FC236}">
                <a16:creationId xmlns:a16="http://schemas.microsoft.com/office/drawing/2014/main" id="{210446B5-B578-B058-E7A4-12911FD630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92" y="2329550"/>
            <a:ext cx="3914916" cy="32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418484-606B-DEB3-524A-255663BD1EDD}"/>
              </a:ext>
            </a:extLst>
          </p:cNvPr>
          <p:cNvSpPr txBox="1"/>
          <p:nvPr/>
        </p:nvSpPr>
        <p:spPr>
          <a:xfrm>
            <a:off x="6963121" y="1709736"/>
            <a:ext cx="283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limitaciones</a:t>
            </a:r>
            <a:endParaRPr lang="en-GB" dirty="0"/>
          </a:p>
        </p:txBody>
      </p:sp>
      <p:pic>
        <p:nvPicPr>
          <p:cNvPr id="2052" name="Picture 4" descr="Algoritmo de Grover - EcuRed">
            <a:extLst>
              <a:ext uri="{FF2B5EF4-FFF2-40B4-BE49-F238E27FC236}">
                <a16:creationId xmlns:a16="http://schemas.microsoft.com/office/drawing/2014/main" id="{1C323F6F-FAE2-F616-4270-66089002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13" y="2449688"/>
            <a:ext cx="4758435" cy="26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0CD6B-987E-E7D3-126F-1ECF13CBC1E4}"/>
              </a:ext>
            </a:extLst>
          </p:cNvPr>
          <p:cNvSpPr txBox="1"/>
          <p:nvPr/>
        </p:nvSpPr>
        <p:spPr>
          <a:xfrm>
            <a:off x="2106552" y="1711648"/>
            <a:ext cx="16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¿</a:t>
            </a:r>
            <a:r>
              <a:rPr lang="en-US" dirty="0" err="1"/>
              <a:t>Quién</a:t>
            </a:r>
            <a:r>
              <a:rPr lang="en-US" dirty="0"/>
              <a:t> 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63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DD7B-838C-FB45-CF15-E83AA355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74" y="0"/>
            <a:ext cx="10515600" cy="1325563"/>
          </a:xfrm>
        </p:spPr>
        <p:txBody>
          <a:bodyPr>
            <a:normAutofit/>
          </a:bodyPr>
          <a:lstStyle/>
          <a:p>
            <a:br>
              <a:rPr lang="en-GB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Implementación del Algoritmo de Grover para la optimización de telescopios </a:t>
            </a:r>
            <a:endParaRPr lang="es-E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5673-0900-25C6-4F27-10273421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99033" cy="50876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800" b="1" i="0" u="none" strike="noStrike" baseline="0" dirty="0">
                <a:solidFill>
                  <a:srgbClr val="111111"/>
                </a:solidFill>
                <a:latin typeface="Segoe UI" panose="020B0502040204020203" pitchFamily="34" charset="0"/>
              </a:rPr>
              <a:t>Preparación de la base de datos cuántica 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 = [[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1" i="0" u="none" strike="noStrike" baseline="0" dirty="0" err="1">
                <a:solidFill>
                  <a:srgbClr val="111111"/>
                </a:solidFill>
                <a:latin typeface="Segoe UI" panose="020B0502040204020203" pitchFamily="34" charset="0"/>
              </a:rPr>
              <a:t>Diseño</a:t>
            </a:r>
            <a:r>
              <a:rPr lang="en-GB" sz="1800" b="1" i="0" u="none" strike="noStrike" baseline="0" dirty="0">
                <a:solidFill>
                  <a:srgbClr val="111111"/>
                </a:solidFill>
                <a:latin typeface="Segoe UI" panose="020B0502040204020203" pitchFamily="34" charset="0"/>
              </a:rPr>
              <a:t> del </a:t>
            </a:r>
            <a:r>
              <a:rPr lang="en-GB" sz="1800" b="1" i="0" u="none" strike="noStrike" baseline="0" dirty="0" err="1">
                <a:solidFill>
                  <a:srgbClr val="111111"/>
                </a:solidFill>
                <a:latin typeface="Segoe UI" panose="020B0502040204020203" pitchFamily="34" charset="0"/>
              </a:rPr>
              <a:t>oráculo</a:t>
            </a:r>
            <a:r>
              <a:rPr lang="en-GB" sz="1800" b="1" i="0" u="none" strike="noStrike" baseline="0" dirty="0">
                <a:solidFill>
                  <a:srgbClr val="111111"/>
                </a:solidFill>
                <a:latin typeface="Segoe UI" panose="020B0502040204020203" pitchFamily="34" charset="0"/>
              </a:rPr>
              <a:t> </a:t>
            </a:r>
            <a:r>
              <a:rPr lang="en-GB" sz="1800" b="1" i="0" u="none" strike="noStrike" baseline="0" dirty="0" err="1">
                <a:solidFill>
                  <a:srgbClr val="111111"/>
                </a:solidFill>
                <a:latin typeface="Segoe UI" panose="020B0502040204020203" pitchFamily="34" charset="0"/>
              </a:rPr>
              <a:t>cuántico</a:t>
            </a:r>
            <a:r>
              <a:rPr lang="en-GB" sz="1800" b="1" i="0" u="none" strike="noStrike" baseline="0" dirty="0">
                <a:solidFill>
                  <a:srgbClr val="111111"/>
                </a:solidFill>
                <a:latin typeface="Segoe UI" panose="020B0502040204020203" pitchFamily="34" charset="0"/>
              </a:rPr>
              <a:t> 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oracle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circuit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nqubits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circuit.cx(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nqubits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circuit.x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nqubits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circuit.mct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[:-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nqubits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circuit.x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nqubits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nqubits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circuit.cx(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nqubits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99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73F4-3F8B-999C-E49A-01B17D64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751"/>
            <a:ext cx="10515600" cy="5797212"/>
          </a:xfrm>
        </p:spPr>
        <p:txBody>
          <a:bodyPr/>
          <a:lstStyle/>
          <a:p>
            <a:pPr marL="0" indent="0">
              <a:buNone/>
            </a:pPr>
            <a:r>
              <a:rPr lang="es-ES" sz="1800" b="1" i="0" u="none" strike="noStrike" baseline="0" dirty="0">
                <a:solidFill>
                  <a:srgbClr val="111111"/>
                </a:solidFill>
                <a:latin typeface="Segoe UI" panose="020B0502040204020203" pitchFamily="34" charset="0"/>
              </a:rPr>
              <a:t>Implementación del algoritmo de Grover 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grover_circuit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QuantumCircuit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grover_circuit.h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grover_circuit.append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GroverOperator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oracle_circuit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grover_circuit.measure_all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sz="1800" b="1" i="0" u="none" strike="noStrike" baseline="0" dirty="0">
                <a:solidFill>
                  <a:srgbClr val="111111"/>
                </a:solidFill>
                <a:latin typeface="Segoe UI" panose="020B0502040204020203" pitchFamily="34" charset="0"/>
              </a:rPr>
              <a:t>Medición y análisis de resultados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backend 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Aer.get_backend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qasm_simulator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execute(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grover_circuit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backend).result()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counts 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result.get_counts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(counts)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plot_histogram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(counts)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50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4D1C-422A-06F6-ADB3-1A553347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4036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C2DE4-9E41-5F84-0811-27F1DB99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81" y="1714778"/>
            <a:ext cx="3877605" cy="42934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0A90A-B1EA-C93E-0B3B-40E1DAF7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52" y="1990255"/>
            <a:ext cx="5378767" cy="4067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24F468-6B3B-73DD-99CD-2010922C237C}"/>
              </a:ext>
            </a:extLst>
          </p:cNvPr>
          <p:cNvSpPr txBox="1"/>
          <p:nvPr/>
        </p:nvSpPr>
        <p:spPr>
          <a:xfrm>
            <a:off x="5656288" y="14038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 baseline="0" dirty="0">
                <a:solidFill>
                  <a:srgbClr val="111111"/>
                </a:solidFill>
                <a:latin typeface="Segoe UI" panose="020B0502040204020203" pitchFamily="34" charset="0"/>
              </a:rPr>
              <a:t>{'1110': 59, '1101': 70, '1111': 51, '1011': 69, '0111': 54, '0011': 71, '0000': 64, '0010': 53, '0110': 64, '1000': 64, '1100': 76, '0001': 65, '0100': 69, '1010': 70, '1001': 59, '0101': 66}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205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02F3-EE4B-6A7A-2491-2D27F590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296" y="287677"/>
            <a:ext cx="3575407" cy="134650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Conclusión</a:t>
            </a:r>
            <a:endParaRPr lang="en-GB" sz="3600" dirty="0"/>
          </a:p>
        </p:txBody>
      </p:sp>
      <p:pic>
        <p:nvPicPr>
          <p:cNvPr id="3078" name="Picture 6" descr="Telescopio Hubble - Banco de fotos e imágenes de stock - iStock">
            <a:extLst>
              <a:ext uri="{FF2B5EF4-FFF2-40B4-BE49-F238E27FC236}">
                <a16:creationId xmlns:a16="http://schemas.microsoft.com/office/drawing/2014/main" id="{0C4F98DD-985E-D208-C8E7-A48C5F04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96" y="2008596"/>
            <a:ext cx="5499135" cy="321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1FC09-8894-0633-8FAA-761CE3B657BC}"/>
              </a:ext>
            </a:extLst>
          </p:cNvPr>
          <p:cNvSpPr txBox="1"/>
          <p:nvPr/>
        </p:nvSpPr>
        <p:spPr>
          <a:xfrm>
            <a:off x="6441896" y="5291348"/>
            <a:ext cx="202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u="none" strike="noStrike" dirty="0" err="1">
                <a:solidFill>
                  <a:srgbClr val="E8EAED"/>
                </a:solidFill>
                <a:effectLst/>
                <a:latin typeface="Google Sans"/>
                <a:hlinkClick r:id="rId4"/>
              </a:rPr>
              <a:t>Telescopio</a:t>
            </a:r>
            <a:r>
              <a:rPr lang="en-GB" b="0" i="0" u="none" strike="noStrike" dirty="0">
                <a:solidFill>
                  <a:srgbClr val="E8EAED"/>
                </a:solidFill>
                <a:effectLst/>
                <a:latin typeface="Google Sans"/>
                <a:hlinkClick r:id="rId4"/>
              </a:rPr>
              <a:t> Hubble</a:t>
            </a:r>
          </a:p>
        </p:txBody>
      </p:sp>
      <p:pic>
        <p:nvPicPr>
          <p:cNvPr id="3082" name="Picture 10" descr="Un ordenador cuántico de IBM de la serie Q System One en el CES 2020. ">
            <a:extLst>
              <a:ext uri="{FF2B5EF4-FFF2-40B4-BE49-F238E27FC236}">
                <a16:creationId xmlns:a16="http://schemas.microsoft.com/office/drawing/2014/main" id="{3297A133-5E5E-B25C-2202-9B4342051B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9" y="2008596"/>
            <a:ext cx="5712325" cy="321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762C85-3A98-311B-9231-600681A2D0F1}"/>
              </a:ext>
            </a:extLst>
          </p:cNvPr>
          <p:cNvSpPr txBox="1"/>
          <p:nvPr/>
        </p:nvSpPr>
        <p:spPr>
          <a:xfrm>
            <a:off x="203559" y="5322126"/>
            <a:ext cx="3018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888888"/>
                </a:solidFill>
                <a:latin typeface="Georgia" panose="02040502050405020303" pitchFamily="18" charset="0"/>
                <a:hlinkClick r:id="rId6"/>
              </a:rPr>
              <a:t>O</a:t>
            </a:r>
            <a:r>
              <a:rPr lang="en-GB" sz="1600" b="0" i="0" dirty="0" err="1">
                <a:solidFill>
                  <a:srgbClr val="888888"/>
                </a:solidFill>
                <a:effectLst/>
                <a:latin typeface="Georgia" panose="02040502050405020303" pitchFamily="18" charset="0"/>
                <a:hlinkClick r:id="rId6"/>
              </a:rPr>
              <a:t>rdenador</a:t>
            </a:r>
            <a:r>
              <a:rPr lang="en-GB" sz="1600" b="0" i="0" dirty="0">
                <a:solidFill>
                  <a:srgbClr val="888888"/>
                </a:solidFill>
                <a:effectLst/>
                <a:latin typeface="Georgia" panose="02040502050405020303" pitchFamily="18" charset="0"/>
                <a:hlinkClick r:id="rId6"/>
              </a:rPr>
              <a:t> </a:t>
            </a:r>
            <a:r>
              <a:rPr lang="en-GB" sz="1600" b="0" i="0" dirty="0" err="1">
                <a:solidFill>
                  <a:srgbClr val="888888"/>
                </a:solidFill>
                <a:effectLst/>
                <a:latin typeface="Georgia" panose="02040502050405020303" pitchFamily="18" charset="0"/>
                <a:hlinkClick r:id="rId6"/>
              </a:rPr>
              <a:t>cuántico</a:t>
            </a:r>
            <a:r>
              <a:rPr lang="en-GB" sz="1600" b="0" i="0" dirty="0">
                <a:solidFill>
                  <a:srgbClr val="888888"/>
                </a:solidFill>
                <a:effectLst/>
                <a:latin typeface="Georgia" panose="02040502050405020303" pitchFamily="18" charset="0"/>
                <a:hlinkClick r:id="rId6"/>
              </a:rPr>
              <a:t> de IBM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0AEBC-647D-D568-055C-57A0461E37EF}"/>
              </a:ext>
            </a:extLst>
          </p:cNvPr>
          <p:cNvSpPr txBox="1"/>
          <p:nvPr/>
        </p:nvSpPr>
        <p:spPr>
          <a:xfrm>
            <a:off x="5915884" y="3231486"/>
            <a:ext cx="526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57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Georgia</vt:lpstr>
      <vt:lpstr>Google Sans</vt:lpstr>
      <vt:lpstr>Segoe UI</vt:lpstr>
      <vt:lpstr>Office Theme</vt:lpstr>
      <vt:lpstr>Optimización de telescopios: Algoritmo de Grover</vt:lpstr>
      <vt:lpstr>¿Qué es un telescopio?</vt:lpstr>
      <vt:lpstr>Importancia de la optimización en telescopios </vt:lpstr>
      <vt:lpstr>Algoritmo de Grover</vt:lpstr>
      <vt:lpstr> Implementación del Algoritmo de Grover para la optimización de telescopios </vt:lpstr>
      <vt:lpstr>PowerPoint Presentation</vt:lpstr>
      <vt:lpstr>Resultados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telescopios: Algoritmo de Grover</dc:title>
  <dc:creator>jorge bravo mateos</dc:creator>
  <cp:lastModifiedBy>jorge bravo mateos</cp:lastModifiedBy>
  <cp:revision>2</cp:revision>
  <dcterms:created xsi:type="dcterms:W3CDTF">2023-04-30T21:28:50Z</dcterms:created>
  <dcterms:modified xsi:type="dcterms:W3CDTF">2023-04-30T22:24:52Z</dcterms:modified>
</cp:coreProperties>
</file>