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2" r:id="rId6"/>
    <p:sldId id="269" r:id="rId7"/>
    <p:sldId id="265" r:id="rId8"/>
    <p:sldId id="266" r:id="rId9"/>
    <p:sldId id="270" r:id="rId10"/>
    <p:sldId id="261" r:id="rId11"/>
    <p:sldId id="271" r:id="rId12"/>
    <p:sldId id="267" r:id="rId13"/>
    <p:sldId id="275" r:id="rId14"/>
    <p:sldId id="268" r:id="rId15"/>
    <p:sldId id="278" r:id="rId16"/>
    <p:sldId id="279" r:id="rId17"/>
    <p:sldId id="259" r:id="rId1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26797" y="2372157"/>
            <a:ext cx="4885971" cy="3323847"/>
            <a:chOff x="5426797" y="2372157"/>
            <a:chExt cx="4885971" cy="332384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26797" y="2372157"/>
              <a:ext cx="4885971" cy="33238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743242" y="2458280"/>
            <a:ext cx="4504606" cy="3321442"/>
            <a:chOff x="8743242" y="2458280"/>
            <a:chExt cx="4504606" cy="332144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3242" y="2458280"/>
              <a:ext cx="4504606" cy="33214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73016" y="8908742"/>
            <a:ext cx="16939683" cy="114286"/>
            <a:chOff x="673016" y="8908742"/>
            <a:chExt cx="16939683" cy="11428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016" y="8908742"/>
              <a:ext cx="16939683" cy="114286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8702D8F-5770-4C0F-B558-9D7FBE7E9516}"/>
              </a:ext>
            </a:extLst>
          </p:cNvPr>
          <p:cNvSpPr txBox="1"/>
          <p:nvPr/>
        </p:nvSpPr>
        <p:spPr>
          <a:xfrm>
            <a:off x="3657600" y="6062452"/>
            <a:ext cx="1203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latin typeface="Bahnschrift SemiLight Condensed" panose="020B0502040204020203" pitchFamily="34" charset="0"/>
              </a:rPr>
              <a:t>게임 트렌드 분석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000298-7679-4042-8E29-1B4132E5CD9A}"/>
              </a:ext>
            </a:extLst>
          </p:cNvPr>
          <p:cNvSpPr txBox="1"/>
          <p:nvPr/>
        </p:nvSpPr>
        <p:spPr>
          <a:xfrm>
            <a:off x="3657600" y="7610929"/>
            <a:ext cx="1203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latin typeface="Bahnschrift SemiLight Condensed" panose="020B0502040204020203" pitchFamily="34" charset="0"/>
              </a:rPr>
              <a:t>다음 분기에 어떤 게임을 설계해야 할까</a:t>
            </a:r>
            <a:r>
              <a:rPr lang="en-US" altLang="ko-KR" sz="4800" dirty="0">
                <a:latin typeface="Bahnschrift SemiLight Condensed" panose="020B0502040204020203" pitchFamily="34" charset="0"/>
              </a:rPr>
              <a:t>?</a:t>
            </a:r>
            <a:endParaRPr lang="ko-KR" altLang="en-US" sz="4800" dirty="0">
              <a:latin typeface="Bahnschrift SemiLight Condensed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F92300-33DB-4AFA-943B-6479106AE433}"/>
              </a:ext>
            </a:extLst>
          </p:cNvPr>
          <p:cNvSpPr txBox="1"/>
          <p:nvPr/>
        </p:nvSpPr>
        <p:spPr>
          <a:xfrm>
            <a:off x="3657600" y="9074345"/>
            <a:ext cx="1203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Bahnschrift SemiLight Condensed" panose="020B0502040204020203" pitchFamily="34" charset="0"/>
              </a:rPr>
              <a:t>AI 9</a:t>
            </a:r>
            <a:r>
              <a:rPr lang="ko-KR" altLang="en-US" sz="2800" dirty="0">
                <a:latin typeface="Bahnschrift SemiLight Condensed" panose="020B0502040204020203" pitchFamily="34" charset="0"/>
              </a:rPr>
              <a:t>기 </a:t>
            </a:r>
            <a:r>
              <a:rPr lang="ko-KR" altLang="en-US" sz="2800" dirty="0" err="1">
                <a:latin typeface="Bahnschrift SemiLight Condensed" panose="020B0502040204020203" pitchFamily="34" charset="0"/>
              </a:rPr>
              <a:t>박재형</a:t>
            </a:r>
            <a:endParaRPr lang="ko-KR" altLang="en-US" sz="2800" dirty="0">
              <a:latin typeface="Bahnschrift SemiLight 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89E8F02-4E76-4543-A259-BC075BF4CBAB}"/>
              </a:ext>
            </a:extLst>
          </p:cNvPr>
          <p:cNvSpPr txBox="1"/>
          <p:nvPr/>
        </p:nvSpPr>
        <p:spPr>
          <a:xfrm>
            <a:off x="673016" y="495300"/>
            <a:ext cx="5975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Bahnschrift SemiLight Condensed" panose="020B0502040204020203" pitchFamily="34" charset="0"/>
              </a:rPr>
              <a:t>3.1 </a:t>
            </a:r>
            <a:r>
              <a:rPr lang="ko-KR" altLang="en-US" sz="4000" b="1" dirty="0">
                <a:latin typeface="Bahnschrift SemiLight Condensed" panose="020B0502040204020203" pitchFamily="34" charset="0"/>
              </a:rPr>
              <a:t>지역별 게임 </a:t>
            </a:r>
            <a:r>
              <a:rPr lang="en-US" altLang="ko-KR" sz="4000" b="1" dirty="0">
                <a:latin typeface="Bahnschrift SemiLight Condensed" panose="020B0502040204020203" pitchFamily="34" charset="0"/>
              </a:rPr>
              <a:t>TOP10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1CC29F-1176-44F5-8FB8-A099B94156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9" t="53675" r="35417"/>
          <a:stretch/>
        </p:blipFill>
        <p:spPr>
          <a:xfrm>
            <a:off x="2743200" y="1223660"/>
            <a:ext cx="11963400" cy="856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47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89E8F02-4E76-4543-A259-BC075BF4CBAB}"/>
              </a:ext>
            </a:extLst>
          </p:cNvPr>
          <p:cNvSpPr txBox="1"/>
          <p:nvPr/>
        </p:nvSpPr>
        <p:spPr>
          <a:xfrm>
            <a:off x="673016" y="495300"/>
            <a:ext cx="5975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Bahnschrift SemiLight Condensed" panose="020B0502040204020203" pitchFamily="34" charset="0"/>
              </a:rPr>
              <a:t>3.1 </a:t>
            </a:r>
            <a:r>
              <a:rPr lang="ko-KR" altLang="en-US" sz="4000" b="1" dirty="0">
                <a:latin typeface="Bahnschrift SemiLight Condensed" panose="020B0502040204020203" pitchFamily="34" charset="0"/>
              </a:rPr>
              <a:t>지역별 게임 </a:t>
            </a:r>
            <a:r>
              <a:rPr lang="en-US" altLang="ko-KR" sz="4000" b="1" dirty="0">
                <a:latin typeface="Bahnschrift SemiLight Condensed" panose="020B0502040204020203" pitchFamily="34" charset="0"/>
              </a:rPr>
              <a:t>TOP10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1CC29F-1176-44F5-8FB8-A099B94156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79" b="52299"/>
          <a:stretch/>
        </p:blipFill>
        <p:spPr>
          <a:xfrm>
            <a:off x="228600" y="1419695"/>
            <a:ext cx="14109784" cy="49705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882F55-BD96-4B84-844C-04BE419EFB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04" b="53838"/>
          <a:stretch/>
        </p:blipFill>
        <p:spPr>
          <a:xfrm>
            <a:off x="2590800" y="5524500"/>
            <a:ext cx="7401480" cy="49964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D63040-DCC8-473E-9C09-9ED9A194FB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81" r="69491"/>
          <a:stretch/>
        </p:blipFill>
        <p:spPr>
          <a:xfrm>
            <a:off x="11658600" y="4940035"/>
            <a:ext cx="7087354" cy="51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87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89E8F02-4E76-4543-A259-BC075BF4CBAB}"/>
              </a:ext>
            </a:extLst>
          </p:cNvPr>
          <p:cNvSpPr txBox="1"/>
          <p:nvPr/>
        </p:nvSpPr>
        <p:spPr>
          <a:xfrm>
            <a:off x="673016" y="495300"/>
            <a:ext cx="5975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Bahnschrift SemiLight Condensed" panose="020B0502040204020203" pitchFamily="34" charset="0"/>
              </a:rPr>
              <a:t>3.2 </a:t>
            </a:r>
            <a:r>
              <a:rPr lang="ko-KR" altLang="en-US" sz="4000" b="1" dirty="0">
                <a:latin typeface="Bahnschrift SemiLight Condensed" panose="020B0502040204020203" pitchFamily="34" charset="0"/>
              </a:rPr>
              <a:t>지역별 장르 </a:t>
            </a:r>
            <a:r>
              <a:rPr lang="en-US" altLang="ko-KR" sz="4000" b="1" dirty="0">
                <a:latin typeface="Bahnschrift SemiLight Condensed" panose="020B0502040204020203" pitchFamily="34" charset="0"/>
              </a:rPr>
              <a:t>TOP10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B0E453-E6E6-47C0-A85D-4A6DAFDD09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16" t="55377" r="37084"/>
          <a:stretch/>
        </p:blipFill>
        <p:spPr>
          <a:xfrm>
            <a:off x="3581400" y="1676190"/>
            <a:ext cx="9220200" cy="811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88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89E8F02-4E76-4543-A259-BC075BF4CBAB}"/>
              </a:ext>
            </a:extLst>
          </p:cNvPr>
          <p:cNvSpPr txBox="1"/>
          <p:nvPr/>
        </p:nvSpPr>
        <p:spPr>
          <a:xfrm>
            <a:off x="673016" y="495300"/>
            <a:ext cx="5975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Bahnschrift SemiLight Condensed" panose="020B0502040204020203" pitchFamily="34" charset="0"/>
              </a:rPr>
              <a:t>3.2 </a:t>
            </a:r>
            <a:r>
              <a:rPr lang="ko-KR" altLang="en-US" sz="4000" b="1" dirty="0">
                <a:latin typeface="Bahnschrift SemiLight Condensed" panose="020B0502040204020203" pitchFamily="34" charset="0"/>
              </a:rPr>
              <a:t>지역별 장르 </a:t>
            </a:r>
            <a:r>
              <a:rPr lang="en-US" altLang="ko-KR" sz="4000" b="1" dirty="0">
                <a:latin typeface="Bahnschrift SemiLight Condensed" panose="020B0502040204020203" pitchFamily="34" charset="0"/>
              </a:rPr>
              <a:t>TOP10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B0E453-E6E6-47C0-A85D-4A6DAFDD09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67" b="51152"/>
          <a:stretch/>
        </p:blipFill>
        <p:spPr>
          <a:xfrm>
            <a:off x="304800" y="1458066"/>
            <a:ext cx="14706600" cy="57025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C8532C-66DB-4E4A-8D58-89E4612422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41" r="75000"/>
          <a:stretch/>
        </p:blipFill>
        <p:spPr>
          <a:xfrm>
            <a:off x="12857675" y="4697304"/>
            <a:ext cx="5428148" cy="5436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FA50227-C7ED-4148-9794-E2CE746FAB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0" b="53841"/>
          <a:stretch/>
        </p:blipFill>
        <p:spPr>
          <a:xfrm>
            <a:off x="3829129" y="4991100"/>
            <a:ext cx="5638800" cy="564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45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89E8F02-4E76-4543-A259-BC075BF4CBAB}"/>
              </a:ext>
            </a:extLst>
          </p:cNvPr>
          <p:cNvSpPr txBox="1"/>
          <p:nvPr/>
        </p:nvSpPr>
        <p:spPr>
          <a:xfrm>
            <a:off x="673016" y="495300"/>
            <a:ext cx="5975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Bahnschrift SemiLight Condensed" panose="020B0502040204020203" pitchFamily="34" charset="0"/>
              </a:rPr>
              <a:t>3.3 </a:t>
            </a:r>
            <a:r>
              <a:rPr lang="ko-KR" altLang="en-US" sz="4000" b="1" dirty="0">
                <a:latin typeface="Bahnschrift SemiLight Condensed" panose="020B0502040204020203" pitchFamily="34" charset="0"/>
              </a:rPr>
              <a:t>지역별 플랫폼 </a:t>
            </a:r>
            <a:r>
              <a:rPr lang="en-US" altLang="ko-KR" sz="4000" b="1" dirty="0">
                <a:latin typeface="Bahnschrift SemiLight Condensed" panose="020B0502040204020203" pitchFamily="34" charset="0"/>
              </a:rPr>
              <a:t>TOP10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0B6C09-1D38-4F16-A758-BC6ABDFC35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8" t="55185" r="36878"/>
          <a:stretch/>
        </p:blipFill>
        <p:spPr>
          <a:xfrm>
            <a:off x="3886200" y="1261867"/>
            <a:ext cx="9278414" cy="880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05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89E8F02-4E76-4543-A259-BC075BF4CBAB}"/>
              </a:ext>
            </a:extLst>
          </p:cNvPr>
          <p:cNvSpPr txBox="1"/>
          <p:nvPr/>
        </p:nvSpPr>
        <p:spPr>
          <a:xfrm>
            <a:off x="673016" y="495300"/>
            <a:ext cx="5975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Bahnschrift SemiLight Condensed" panose="020B0502040204020203" pitchFamily="34" charset="0"/>
              </a:rPr>
              <a:t>3.3 </a:t>
            </a:r>
            <a:r>
              <a:rPr lang="ko-KR" altLang="en-US" sz="4000" b="1" dirty="0">
                <a:latin typeface="Bahnschrift SemiLight Condensed" panose="020B0502040204020203" pitchFamily="34" charset="0"/>
              </a:rPr>
              <a:t>지역별 플랫폼 </a:t>
            </a:r>
            <a:r>
              <a:rPr lang="en-US" altLang="ko-KR" sz="4000" b="1" dirty="0">
                <a:latin typeface="Bahnschrift SemiLight Condensed" panose="020B0502040204020203" pitchFamily="34" charset="0"/>
              </a:rPr>
              <a:t>TOP3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0B6C09-1D38-4F16-A758-BC6ABDFC35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38" b="52963"/>
          <a:stretch/>
        </p:blipFill>
        <p:spPr>
          <a:xfrm>
            <a:off x="345779" y="1405544"/>
            <a:ext cx="13216650" cy="5410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C40DCB-3CC5-45D4-93CE-018ED53A5C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20" b="55185"/>
          <a:stretch/>
        </p:blipFill>
        <p:spPr>
          <a:xfrm>
            <a:off x="3505200" y="4838700"/>
            <a:ext cx="5317069" cy="56312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7AABD2E-9597-43EB-939B-2F1696DCDB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3" r="75820"/>
          <a:stretch/>
        </p:blipFill>
        <p:spPr>
          <a:xfrm>
            <a:off x="12457125" y="4186856"/>
            <a:ext cx="5458970" cy="602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07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89E8F02-4E76-4543-A259-BC075BF4CBAB}"/>
              </a:ext>
            </a:extLst>
          </p:cNvPr>
          <p:cNvSpPr txBox="1"/>
          <p:nvPr/>
        </p:nvSpPr>
        <p:spPr>
          <a:xfrm>
            <a:off x="673016" y="495300"/>
            <a:ext cx="5975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Bahnschrift SemiLight Condensed" panose="020B0502040204020203" pitchFamily="34" charset="0"/>
              </a:rPr>
              <a:t>결론</a:t>
            </a:r>
            <a:endParaRPr lang="en-US" altLang="ko-KR" sz="4000" b="1" dirty="0">
              <a:latin typeface="Bahnschrift SemiLight Condense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E172C-891C-467D-85EC-29BA3218ECC2}"/>
              </a:ext>
            </a:extLst>
          </p:cNvPr>
          <p:cNvSpPr txBox="1"/>
          <p:nvPr/>
        </p:nvSpPr>
        <p:spPr>
          <a:xfrm>
            <a:off x="838200" y="1661201"/>
            <a:ext cx="1310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Bahnschrift SemiLight Condensed" panose="020B0502040204020203" pitchFamily="34" charset="0"/>
              </a:rPr>
              <a:t>가설 </a:t>
            </a:r>
            <a:r>
              <a:rPr lang="en-US" altLang="ko-KR" sz="3600" dirty="0">
                <a:latin typeface="Bahnschrift SemiLight Condensed" panose="020B0502040204020203" pitchFamily="34" charset="0"/>
              </a:rPr>
              <a:t>1. </a:t>
            </a:r>
            <a:r>
              <a:rPr lang="ko-KR" altLang="en-US" sz="3600" dirty="0">
                <a:latin typeface="Bahnschrift SemiLight Condensed" panose="020B0502040204020203" pitchFamily="34" charset="0"/>
              </a:rPr>
              <a:t>지역에 따라 선호하는 게임 장르가 다를까</a:t>
            </a:r>
            <a:r>
              <a:rPr lang="en-US" altLang="ko-KR" sz="3600" dirty="0">
                <a:latin typeface="Bahnschrift SemiLight Condensed" panose="020B0502040204020203" pitchFamily="34" charset="0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7B46F4-65E7-482B-AFCA-454221019269}"/>
              </a:ext>
            </a:extLst>
          </p:cNvPr>
          <p:cNvSpPr txBox="1"/>
          <p:nvPr/>
        </p:nvSpPr>
        <p:spPr>
          <a:xfrm>
            <a:off x="838200" y="2563189"/>
            <a:ext cx="1310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Bahnschrift SemiLight Condensed" panose="020B0502040204020203" pitchFamily="34" charset="0"/>
              </a:rPr>
              <a:t>가설 </a:t>
            </a:r>
            <a:r>
              <a:rPr lang="en-US" altLang="ko-KR" sz="3600" dirty="0">
                <a:latin typeface="Bahnschrift SemiLight Condensed" panose="020B0502040204020203" pitchFamily="34" charset="0"/>
              </a:rPr>
              <a:t>2. </a:t>
            </a:r>
            <a:r>
              <a:rPr lang="ko-KR" altLang="en-US" sz="3600" dirty="0">
                <a:latin typeface="Bahnschrift SemiLight Condensed" panose="020B0502040204020203" pitchFamily="34" charset="0"/>
              </a:rPr>
              <a:t>연도별 게임의 트렌드가 있을까</a:t>
            </a:r>
            <a:r>
              <a:rPr lang="en-US" altLang="ko-KR" sz="3600" dirty="0">
                <a:latin typeface="Bahnschrift SemiLight Condensed" panose="020B0502040204020203" pitchFamily="34" charset="0"/>
              </a:rPr>
              <a:t>? ( </a:t>
            </a:r>
            <a:r>
              <a:rPr lang="ko-KR" altLang="en-US" sz="3600" dirty="0">
                <a:latin typeface="Bahnschrift SemiLight Condensed" panose="020B0502040204020203" pitchFamily="34" charset="0"/>
              </a:rPr>
              <a:t>최근 </a:t>
            </a:r>
            <a:r>
              <a:rPr lang="en-US" altLang="ko-KR" sz="3600" dirty="0">
                <a:latin typeface="Bahnschrift SemiLight Condensed" panose="020B0502040204020203" pitchFamily="34" charset="0"/>
              </a:rPr>
              <a:t>10</a:t>
            </a:r>
            <a:r>
              <a:rPr lang="ko-KR" altLang="en-US" sz="3600" dirty="0">
                <a:latin typeface="Bahnschrift SemiLight Condensed" panose="020B0502040204020203" pitchFamily="34" charset="0"/>
              </a:rPr>
              <a:t>년 기준</a:t>
            </a:r>
            <a:r>
              <a:rPr lang="en-US" altLang="ko-KR" sz="3600" dirty="0">
                <a:latin typeface="Bahnschrift SemiLight Condensed" panose="020B0502040204020203" pitchFamily="34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9E856-C4A6-4B3E-B9AF-2C9BF53087C9}"/>
              </a:ext>
            </a:extLst>
          </p:cNvPr>
          <p:cNvSpPr txBox="1"/>
          <p:nvPr/>
        </p:nvSpPr>
        <p:spPr>
          <a:xfrm>
            <a:off x="838200" y="4305300"/>
            <a:ext cx="1310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Bahnschrift SemiLight Condensed" panose="020B0502040204020203" pitchFamily="34" charset="0"/>
              </a:rPr>
              <a:t>가설 </a:t>
            </a:r>
            <a:r>
              <a:rPr lang="en-US" altLang="ko-KR" sz="3600" dirty="0">
                <a:latin typeface="Bahnschrift SemiLight Condensed" panose="020B0502040204020203" pitchFamily="34" charset="0"/>
              </a:rPr>
              <a:t>3. </a:t>
            </a:r>
            <a:r>
              <a:rPr lang="ko-KR" altLang="en-US" sz="3600" dirty="0">
                <a:latin typeface="Bahnschrift SemiLight Condensed" panose="020B0502040204020203" pitchFamily="34" charset="0"/>
              </a:rPr>
              <a:t>출고량이 높은 게임에 대한 분석 및 시각화 프로세스</a:t>
            </a:r>
            <a:endParaRPr lang="en-US" altLang="ko-KR" sz="3600" dirty="0">
              <a:latin typeface="Bahnschrift SemiLight Condensed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69FE7A-91BF-4120-BF8D-0B3A19477559}"/>
              </a:ext>
            </a:extLst>
          </p:cNvPr>
          <p:cNvSpPr txBox="1"/>
          <p:nvPr/>
        </p:nvSpPr>
        <p:spPr>
          <a:xfrm>
            <a:off x="11125200" y="16601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YES!!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420BB44-78ED-4B4D-9853-081B66581F46}"/>
              </a:ext>
            </a:extLst>
          </p:cNvPr>
          <p:cNvSpPr/>
          <p:nvPr/>
        </p:nvSpPr>
        <p:spPr>
          <a:xfrm>
            <a:off x="10972800" y="1578497"/>
            <a:ext cx="1143000" cy="8117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FB7A0F-48C1-4D36-AE63-3D07F0D60DDF}"/>
              </a:ext>
            </a:extLst>
          </p:cNvPr>
          <p:cNvSpPr txBox="1"/>
          <p:nvPr/>
        </p:nvSpPr>
        <p:spPr>
          <a:xfrm>
            <a:off x="2438400" y="3272015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5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1. Action   2. Shooter   3. Sports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97ACA7-E91B-496C-B5AC-8080511868C0}"/>
              </a:ext>
            </a:extLst>
          </p:cNvPr>
          <p:cNvSpPr txBox="1"/>
          <p:nvPr/>
        </p:nvSpPr>
        <p:spPr>
          <a:xfrm>
            <a:off x="8382000" y="3292223"/>
            <a:ext cx="2971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1. PS   2. X360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E67355-AEE5-406E-90AD-86EE069F36E2}"/>
              </a:ext>
            </a:extLst>
          </p:cNvPr>
          <p:cNvSpPr txBox="1"/>
          <p:nvPr/>
        </p:nvSpPr>
        <p:spPr>
          <a:xfrm>
            <a:off x="1828800" y="5215893"/>
            <a:ext cx="6038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Bahnschrift SemiLight Condensed" panose="020B0502040204020203" pitchFamily="34" charset="0"/>
              </a:rPr>
              <a:t>                    </a:t>
            </a:r>
            <a:r>
              <a:rPr lang="ko-KR" altLang="en-US" sz="2400" u="sng" dirty="0">
                <a:latin typeface="Bahnschrift SemiLight Condensed" panose="020B0502040204020203" pitchFamily="34" charset="0"/>
              </a:rPr>
              <a:t>지역별 선호 장르</a:t>
            </a:r>
            <a:endParaRPr lang="en-US" altLang="ko-KR" sz="2400" u="sng" dirty="0">
              <a:latin typeface="Bahnschrift SemiLight Condensed" panose="020B0502040204020203" pitchFamily="34" charset="0"/>
            </a:endParaRPr>
          </a:p>
          <a:p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· NA</a:t>
            </a:r>
            <a:r>
              <a:rPr lang="ko-KR" altLang="en-US" sz="2400" dirty="0">
                <a:solidFill>
                  <a:schemeClr val="accent5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:</a:t>
            </a:r>
            <a:r>
              <a:rPr lang="ko-KR" altLang="en-US" sz="2400" dirty="0">
                <a:solidFill>
                  <a:schemeClr val="accent5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Action,</a:t>
            </a:r>
            <a:r>
              <a:rPr lang="ko-KR" altLang="en-US" sz="2400" dirty="0">
                <a:solidFill>
                  <a:schemeClr val="accent5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Sports          · JP : Role-playing, Action</a:t>
            </a:r>
          </a:p>
          <a:p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· EU : Action,</a:t>
            </a:r>
            <a:r>
              <a:rPr lang="ko-KR" altLang="en-US" sz="2400" dirty="0">
                <a:solidFill>
                  <a:schemeClr val="accent5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Sports           · Other : Action,</a:t>
            </a:r>
            <a:r>
              <a:rPr lang="ko-KR" altLang="en-US" sz="2400" dirty="0">
                <a:solidFill>
                  <a:schemeClr val="accent5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Sports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413ED3-8707-4580-8C1D-EA23E40B9A25}"/>
              </a:ext>
            </a:extLst>
          </p:cNvPr>
          <p:cNvSpPr txBox="1"/>
          <p:nvPr/>
        </p:nvSpPr>
        <p:spPr>
          <a:xfrm>
            <a:off x="8570922" y="5107232"/>
            <a:ext cx="55657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Bahnschrift SemiLight Condensed" panose="020B0502040204020203" pitchFamily="34" charset="0"/>
              </a:rPr>
              <a:t>          </a:t>
            </a:r>
            <a:r>
              <a:rPr lang="ko-KR" altLang="en-US" sz="2800" u="sng" dirty="0">
                <a:latin typeface="Bahnschrift SemiLight Condensed" panose="020B0502040204020203" pitchFamily="34" charset="0"/>
              </a:rPr>
              <a:t>지역별 선호 플랫폼</a:t>
            </a:r>
            <a:endParaRPr lang="en-US" altLang="ko-KR" sz="2800" u="sng" dirty="0">
              <a:latin typeface="Bahnschrift SemiLight Condensed" panose="020B0502040204020203" pitchFamily="34" charset="0"/>
            </a:endParaRPr>
          </a:p>
          <a:p>
            <a:r>
              <a:rPr lang="en-US" altLang="ko-KR" sz="2800" dirty="0">
                <a:solidFill>
                  <a:schemeClr val="accent4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· NA</a:t>
            </a:r>
            <a:r>
              <a:rPr lang="ko-KR" altLang="en-US" sz="2800" dirty="0">
                <a:solidFill>
                  <a:schemeClr val="accent4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altLang="ko-KR" sz="2800" dirty="0">
                <a:solidFill>
                  <a:schemeClr val="accent4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:</a:t>
            </a:r>
            <a:r>
              <a:rPr lang="ko-KR" altLang="en-US" sz="2800" dirty="0">
                <a:solidFill>
                  <a:schemeClr val="accent4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altLang="ko-KR" sz="2800" dirty="0">
                <a:solidFill>
                  <a:schemeClr val="accent4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X360, PS2           · JP : DS, PS</a:t>
            </a:r>
          </a:p>
          <a:p>
            <a:r>
              <a:rPr lang="en-US" altLang="ko-KR" sz="2800" dirty="0">
                <a:solidFill>
                  <a:schemeClr val="accent4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· EU : PS3, PS2             · Other : PS2, PS3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9C1762-5FF6-4FD9-837A-DE0C30911317}"/>
              </a:ext>
            </a:extLst>
          </p:cNvPr>
          <p:cNvSpPr txBox="1"/>
          <p:nvPr/>
        </p:nvSpPr>
        <p:spPr>
          <a:xfrm>
            <a:off x="1022308" y="6849343"/>
            <a:ext cx="14719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accent6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결론</a:t>
            </a:r>
            <a:r>
              <a:rPr lang="en-US" altLang="ko-KR" sz="5400" dirty="0">
                <a:solidFill>
                  <a:schemeClr val="accent6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 : </a:t>
            </a:r>
            <a:r>
              <a:rPr lang="ko-KR" altLang="en-US" sz="5400" dirty="0">
                <a:solidFill>
                  <a:schemeClr val="accent6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다음 분기에 어떤 게임을 설계해야 할까</a:t>
            </a:r>
            <a:r>
              <a:rPr lang="en-US" altLang="ko-KR" sz="5400" dirty="0">
                <a:solidFill>
                  <a:schemeClr val="accent6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?</a:t>
            </a:r>
            <a:endParaRPr lang="ko-KR" altLang="en-US" sz="5400" dirty="0">
              <a:solidFill>
                <a:schemeClr val="accent6">
                  <a:lumMod val="75000"/>
                </a:schemeClr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6EF90C-460B-4F0B-A914-0A388BA97EBA}"/>
              </a:ext>
            </a:extLst>
          </p:cNvPr>
          <p:cNvSpPr txBox="1"/>
          <p:nvPr/>
        </p:nvSpPr>
        <p:spPr>
          <a:xfrm>
            <a:off x="1507674" y="8026246"/>
            <a:ext cx="149678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Bahnschrift SemiLight Condensed" panose="020B0502040204020203" pitchFamily="34" charset="0"/>
              </a:rPr>
              <a:t>출고량이 가장 많은 </a:t>
            </a:r>
            <a:r>
              <a:rPr lang="en-US" altLang="ko-KR" sz="4000" dirty="0">
                <a:latin typeface="Bahnschrift SemiLight Condensed" panose="020B0502040204020203" pitchFamily="34" charset="0"/>
              </a:rPr>
              <a:t>NA</a:t>
            </a:r>
            <a:r>
              <a:rPr lang="ko-KR" altLang="en-US" sz="4000" dirty="0">
                <a:latin typeface="Bahnschrift SemiLight Condensed" panose="020B0502040204020203" pitchFamily="34" charset="0"/>
              </a:rPr>
              <a:t>를 중심으로 게임을 설계</a:t>
            </a:r>
            <a:r>
              <a:rPr lang="en-US" altLang="ko-KR" sz="4000" dirty="0">
                <a:latin typeface="Bahnschrift SemiLight Condensed" panose="020B0502040204020203" pitchFamily="34" charset="0"/>
              </a:rPr>
              <a:t>.</a:t>
            </a:r>
          </a:p>
          <a:p>
            <a:pPr algn="ctr"/>
            <a:r>
              <a:rPr lang="en-US" altLang="ko-KR" sz="4000" b="1" dirty="0">
                <a:solidFill>
                  <a:schemeClr val="accent4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PS</a:t>
            </a:r>
            <a:r>
              <a:rPr lang="en-US" altLang="ko-KR" sz="4000" b="1" dirty="0">
                <a:latin typeface="Bahnschrift SemiLight Condensed" panose="020B0502040204020203" pitchFamily="34" charset="0"/>
              </a:rPr>
              <a:t> </a:t>
            </a:r>
            <a:r>
              <a:rPr lang="ko-KR" altLang="en-US" sz="4000" b="1" dirty="0">
                <a:latin typeface="Bahnschrift SemiLight Condensed" panose="020B0502040204020203" pitchFamily="34" charset="0"/>
              </a:rPr>
              <a:t>플랫폼을 기반으로 </a:t>
            </a:r>
            <a:r>
              <a:rPr lang="en-US" altLang="ko-KR" sz="4000" b="1" dirty="0">
                <a:solidFill>
                  <a:schemeClr val="accent5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ACTION</a:t>
            </a:r>
            <a:r>
              <a:rPr lang="en-US" altLang="ko-KR" sz="4000" b="1" dirty="0">
                <a:latin typeface="Bahnschrift SemiLight Condensed" panose="020B0502040204020203" pitchFamily="34" charset="0"/>
              </a:rPr>
              <a:t> </a:t>
            </a:r>
            <a:r>
              <a:rPr lang="ko-KR" altLang="en-US" sz="4000" b="1" dirty="0">
                <a:latin typeface="Bahnschrift SemiLight Condensed" panose="020B0502040204020203" pitchFamily="34" charset="0"/>
              </a:rPr>
              <a:t>장르 게임 설계 </a:t>
            </a:r>
            <a:r>
              <a:rPr lang="en-US" altLang="ko-KR" sz="4000" b="1" dirty="0">
                <a:latin typeface="Bahnschrift SemiLight Condensed" panose="020B0502040204020203" pitchFamily="34" charset="0"/>
              </a:rPr>
              <a:t>+ </a:t>
            </a:r>
            <a:r>
              <a:rPr lang="en-US" altLang="ko-KR" sz="4000" b="1" dirty="0">
                <a:solidFill>
                  <a:schemeClr val="accent4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X360</a:t>
            </a:r>
            <a:r>
              <a:rPr lang="en-US" altLang="ko-KR" sz="4000" b="1" dirty="0">
                <a:latin typeface="Bahnschrift SemiLight Condensed" panose="020B0502040204020203" pitchFamily="34" charset="0"/>
              </a:rPr>
              <a:t> </a:t>
            </a:r>
            <a:r>
              <a:rPr lang="ko-KR" altLang="en-US" sz="4000" b="1" dirty="0">
                <a:latin typeface="Bahnschrift SemiLight Condensed" panose="020B0502040204020203" pitchFamily="34" charset="0"/>
              </a:rPr>
              <a:t>호환</a:t>
            </a:r>
            <a:endParaRPr lang="en-US" altLang="ko-KR" sz="4000" b="1" dirty="0">
              <a:latin typeface="Bahnschrift SemiLight Condensed" panose="020B0502040204020203" pitchFamily="34" charset="0"/>
            </a:endParaRPr>
          </a:p>
          <a:p>
            <a:endParaRPr lang="en-US" altLang="ko-KR" sz="4000" dirty="0">
              <a:latin typeface="Bahnschrift SemiLight Condensed" panose="020B0502040204020203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B9C20E-2E6E-4D31-AB55-BE30A8C44973}"/>
              </a:ext>
            </a:extLst>
          </p:cNvPr>
          <p:cNvSpPr/>
          <p:nvPr/>
        </p:nvSpPr>
        <p:spPr>
          <a:xfrm>
            <a:off x="1338946" y="7935273"/>
            <a:ext cx="15305312" cy="155817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793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73016" y="8908742"/>
            <a:ext cx="16939683" cy="114286"/>
            <a:chOff x="673016" y="8908742"/>
            <a:chExt cx="16939683" cy="11428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8908742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170953" y="2001914"/>
            <a:ext cx="5943807" cy="4019331"/>
            <a:chOff x="6170953" y="2001914"/>
            <a:chExt cx="5943807" cy="4019331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170953" y="2001914"/>
              <a:ext cx="5943807" cy="3984757"/>
              <a:chOff x="6170953" y="2001914"/>
              <a:chExt cx="5943807" cy="398475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170953" y="2001914"/>
                <a:ext cx="5943807" cy="398475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6372793" y="5975057"/>
              <a:ext cx="5540129" cy="46188"/>
              <a:chOff x="6372793" y="5975057"/>
              <a:chExt cx="5540129" cy="46188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372793" y="5975057"/>
                <a:ext cx="5540129" cy="46188"/>
              </a:xfrm>
              <a:prstGeom prst="rect">
                <a:avLst/>
              </a:prstGeom>
            </p:spPr>
          </p:pic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3585805-7D0E-493D-8D0C-5E9A62DC52B4}"/>
              </a:ext>
            </a:extLst>
          </p:cNvPr>
          <p:cNvSpPr txBox="1"/>
          <p:nvPr/>
        </p:nvSpPr>
        <p:spPr>
          <a:xfrm>
            <a:off x="3429000" y="6584130"/>
            <a:ext cx="1203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latin typeface="Bahnschrift SemiLight Condensed" panose="020B0502040204020203" pitchFamily="34" charset="0"/>
              </a:rPr>
              <a:t>감사합니다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0952" y="5766667"/>
            <a:ext cx="7528571" cy="114286"/>
            <a:chOff x="2530952" y="5766667"/>
            <a:chExt cx="7528571" cy="1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2530952" y="5766667"/>
              <a:ext cx="7528571" cy="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85714" y="5766667"/>
            <a:ext cx="7533333" cy="114286"/>
            <a:chOff x="8185714" y="5766667"/>
            <a:chExt cx="7533333" cy="1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8185714" y="5766667"/>
              <a:ext cx="7533333" cy="1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99798" y="3431060"/>
            <a:ext cx="1231040" cy="1498330"/>
            <a:chOff x="2499798" y="3431060"/>
            <a:chExt cx="1231040" cy="149833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99798" y="3431060"/>
              <a:ext cx="1231040" cy="14983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172218" y="3431060"/>
            <a:ext cx="1711797" cy="1711797"/>
            <a:chOff x="8172218" y="3431060"/>
            <a:chExt cx="1711797" cy="171179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72218" y="3431060"/>
              <a:ext cx="1711797" cy="171179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020746" y="3136929"/>
            <a:ext cx="1936705" cy="1936705"/>
            <a:chOff x="14263569" y="3177991"/>
            <a:chExt cx="1936705" cy="193670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63569" y="3177991"/>
              <a:ext cx="1936705" cy="1936705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138CE64-14BE-453E-982D-40FCFE7DA395}"/>
              </a:ext>
            </a:extLst>
          </p:cNvPr>
          <p:cNvSpPr txBox="1"/>
          <p:nvPr/>
        </p:nvSpPr>
        <p:spPr>
          <a:xfrm>
            <a:off x="262581" y="5565501"/>
            <a:ext cx="5975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Bahnschrift SemiLight Condensed" panose="020B0502040204020203" pitchFamily="34" charset="0"/>
              </a:rPr>
              <a:t>1. </a:t>
            </a:r>
            <a:r>
              <a:rPr lang="ko-KR" altLang="en-US" sz="4000" b="1" dirty="0">
                <a:latin typeface="Bahnschrift SemiLight Condensed" panose="020B0502040204020203" pitchFamily="34" charset="0"/>
              </a:rPr>
              <a:t>지역 선호 게임 장르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F0679C-E39F-406B-ACD7-7F80461C7B30}"/>
              </a:ext>
            </a:extLst>
          </p:cNvPr>
          <p:cNvSpPr txBox="1"/>
          <p:nvPr/>
        </p:nvSpPr>
        <p:spPr>
          <a:xfrm>
            <a:off x="1309101" y="6647129"/>
            <a:ext cx="4291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Bahnschrift SemiLight Condensed" panose="020B0502040204020203" pitchFamily="34" charset="0"/>
              </a:rPr>
              <a:t>1.1 </a:t>
            </a:r>
            <a:r>
              <a:rPr lang="ko-KR" altLang="en-US" sz="3600" dirty="0">
                <a:latin typeface="Bahnschrift SemiLight Condensed" panose="020B0502040204020203" pitchFamily="34" charset="0"/>
              </a:rPr>
              <a:t>가설검정</a:t>
            </a:r>
            <a:r>
              <a:rPr lang="en-US" altLang="ko-KR" sz="3600" dirty="0">
                <a:latin typeface="Bahnschrift SemiLight Condensed" panose="020B0502040204020203" pitchFamily="34" charset="0"/>
              </a:rPr>
              <a:t>(ANOVA)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9B2906-5136-4592-A187-529021F12C07}"/>
              </a:ext>
            </a:extLst>
          </p:cNvPr>
          <p:cNvSpPr txBox="1"/>
          <p:nvPr/>
        </p:nvSpPr>
        <p:spPr>
          <a:xfrm>
            <a:off x="1309100" y="7607576"/>
            <a:ext cx="4291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Bahnschrift SemiLight Condensed" panose="020B0502040204020203" pitchFamily="34" charset="0"/>
              </a:rPr>
              <a:t>1.2 </a:t>
            </a:r>
            <a:r>
              <a:rPr lang="ko-KR" altLang="en-US" sz="3600" dirty="0">
                <a:latin typeface="Bahnschrift SemiLight Condensed" panose="020B0502040204020203" pitchFamily="34" charset="0"/>
              </a:rPr>
              <a:t>지역별 </a:t>
            </a:r>
            <a:r>
              <a:rPr lang="en-US" altLang="ko-KR" sz="3600" dirty="0">
                <a:latin typeface="Bahnschrift SemiLight Condensed" panose="020B0502040204020203" pitchFamily="34" charset="0"/>
              </a:rPr>
              <a:t>SALES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E07412-0CB2-4191-9F6D-3A8951FD5D50}"/>
              </a:ext>
            </a:extLst>
          </p:cNvPr>
          <p:cNvSpPr txBox="1"/>
          <p:nvPr/>
        </p:nvSpPr>
        <p:spPr>
          <a:xfrm>
            <a:off x="6155100" y="5565501"/>
            <a:ext cx="5975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Bahnschrift SemiLight Condensed" panose="020B0502040204020203" pitchFamily="34" charset="0"/>
              </a:rPr>
              <a:t>2. </a:t>
            </a:r>
            <a:r>
              <a:rPr lang="ko-KR" altLang="en-US" sz="4000" b="1" dirty="0">
                <a:latin typeface="Bahnschrift SemiLight Condensed" panose="020B0502040204020203" pitchFamily="34" charset="0"/>
              </a:rPr>
              <a:t>연도별 게임 트렌드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473AF4-F555-4C21-9748-88A58F89B3DB}"/>
              </a:ext>
            </a:extLst>
          </p:cNvPr>
          <p:cNvSpPr txBox="1"/>
          <p:nvPr/>
        </p:nvSpPr>
        <p:spPr>
          <a:xfrm>
            <a:off x="11952380" y="5565501"/>
            <a:ext cx="5975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Bahnschrift SemiLight Condensed" panose="020B0502040204020203" pitchFamily="34" charset="0"/>
              </a:rPr>
              <a:t>3. </a:t>
            </a:r>
            <a:r>
              <a:rPr lang="ko-KR" altLang="en-US" sz="4000" b="1" dirty="0">
                <a:latin typeface="Bahnschrift SemiLight Condensed" panose="020B0502040204020203" pitchFamily="34" charset="0"/>
              </a:rPr>
              <a:t>출고량 높은 게임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2A5594-7EF7-4096-9C3A-6C74C4BBF438}"/>
              </a:ext>
            </a:extLst>
          </p:cNvPr>
          <p:cNvSpPr txBox="1"/>
          <p:nvPr/>
        </p:nvSpPr>
        <p:spPr>
          <a:xfrm>
            <a:off x="6878161" y="6630800"/>
            <a:ext cx="4572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Bahnschrift SemiLight Condensed" panose="020B0502040204020203" pitchFamily="34" charset="0"/>
              </a:rPr>
              <a:t>2.1 </a:t>
            </a:r>
            <a:r>
              <a:rPr lang="ko-KR" altLang="en-US" sz="3600" dirty="0">
                <a:latin typeface="Bahnschrift SemiLight Condensed" panose="020B0502040204020203" pitchFamily="34" charset="0"/>
              </a:rPr>
              <a:t>연도별 지역 출고량</a:t>
            </a:r>
            <a:endParaRPr lang="en-US" altLang="ko-KR" sz="3600" dirty="0">
              <a:latin typeface="Bahnschrift SemiLight Condensed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EFED4E-4959-45EF-A809-C169A94A5F75}"/>
              </a:ext>
            </a:extLst>
          </p:cNvPr>
          <p:cNvSpPr txBox="1"/>
          <p:nvPr/>
        </p:nvSpPr>
        <p:spPr>
          <a:xfrm>
            <a:off x="6856603" y="7604172"/>
            <a:ext cx="4572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Bahnschrift SemiLight Condensed" panose="020B0502040204020203" pitchFamily="34" charset="0"/>
              </a:rPr>
              <a:t>2.2 </a:t>
            </a:r>
            <a:r>
              <a:rPr lang="ko-KR" altLang="en-US" sz="3600" dirty="0">
                <a:latin typeface="Bahnschrift SemiLight Condensed" panose="020B0502040204020203" pitchFamily="34" charset="0"/>
              </a:rPr>
              <a:t>연도별 장르 출고량</a:t>
            </a:r>
            <a:endParaRPr lang="en-US" altLang="ko-KR" sz="3600" dirty="0">
              <a:latin typeface="Bahnschrift SemiLight Condensed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27FE9B-F93F-4E77-B53D-EE196EC84BDE}"/>
              </a:ext>
            </a:extLst>
          </p:cNvPr>
          <p:cNvSpPr txBox="1"/>
          <p:nvPr/>
        </p:nvSpPr>
        <p:spPr>
          <a:xfrm>
            <a:off x="6741722" y="8577544"/>
            <a:ext cx="5019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Bahnschrift SemiLight Condensed" panose="020B0502040204020203" pitchFamily="34" charset="0"/>
              </a:rPr>
              <a:t>2.3 </a:t>
            </a:r>
            <a:r>
              <a:rPr lang="ko-KR" altLang="en-US" sz="3600" dirty="0">
                <a:latin typeface="Bahnschrift SemiLight Condensed" panose="020B0502040204020203" pitchFamily="34" charset="0"/>
              </a:rPr>
              <a:t>연도별 플랫폼 출고량</a:t>
            </a:r>
            <a:endParaRPr lang="en-US" altLang="ko-KR" sz="3600" dirty="0">
              <a:latin typeface="Bahnschrift SemiLight Condensed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24AABB-2BCB-465D-BF24-BEA327D6221C}"/>
              </a:ext>
            </a:extLst>
          </p:cNvPr>
          <p:cNvSpPr txBox="1"/>
          <p:nvPr/>
        </p:nvSpPr>
        <p:spPr>
          <a:xfrm>
            <a:off x="13040193" y="6615613"/>
            <a:ext cx="4572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Bahnschrift SemiLight Condensed" panose="020B0502040204020203" pitchFamily="34" charset="0"/>
              </a:rPr>
              <a:t>3.1 </a:t>
            </a:r>
            <a:r>
              <a:rPr lang="ko-KR" altLang="en-US" sz="3600" dirty="0">
                <a:latin typeface="Bahnschrift SemiLight Condensed" panose="020B0502040204020203" pitchFamily="34" charset="0"/>
              </a:rPr>
              <a:t>지역별 게임 </a:t>
            </a:r>
            <a:r>
              <a:rPr lang="en-US" altLang="ko-KR" sz="3600" dirty="0">
                <a:latin typeface="Bahnschrift SemiLight Condensed" panose="020B0502040204020203" pitchFamily="34" charset="0"/>
              </a:rPr>
              <a:t>TOP10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B121CE-2F36-4019-830E-22A4F8BDB490}"/>
              </a:ext>
            </a:extLst>
          </p:cNvPr>
          <p:cNvSpPr txBox="1"/>
          <p:nvPr/>
        </p:nvSpPr>
        <p:spPr>
          <a:xfrm>
            <a:off x="13040193" y="7604171"/>
            <a:ext cx="4572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Bahnschrift SemiLight Condensed" panose="020B0502040204020203" pitchFamily="34" charset="0"/>
              </a:rPr>
              <a:t>3.2 </a:t>
            </a:r>
            <a:r>
              <a:rPr lang="ko-KR" altLang="en-US" sz="3600" dirty="0">
                <a:latin typeface="Bahnschrift SemiLight Condensed" panose="020B0502040204020203" pitchFamily="34" charset="0"/>
              </a:rPr>
              <a:t>지역별 장르 </a:t>
            </a:r>
            <a:r>
              <a:rPr lang="en-US" altLang="ko-KR" sz="3600" dirty="0">
                <a:latin typeface="Bahnschrift SemiLight Condensed" panose="020B0502040204020203" pitchFamily="34" charset="0"/>
              </a:rPr>
              <a:t>TOP10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691D0B-0A7C-47DA-88CD-FB0B4A42AC0C}"/>
              </a:ext>
            </a:extLst>
          </p:cNvPr>
          <p:cNvSpPr txBox="1"/>
          <p:nvPr/>
        </p:nvSpPr>
        <p:spPr>
          <a:xfrm>
            <a:off x="13040193" y="8577543"/>
            <a:ext cx="4572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Bahnschrift SemiLight Condensed" panose="020B0502040204020203" pitchFamily="34" charset="0"/>
              </a:rPr>
              <a:t>3.3 </a:t>
            </a:r>
            <a:r>
              <a:rPr lang="ko-KR" altLang="en-US" sz="3600" dirty="0">
                <a:latin typeface="Bahnschrift SemiLight Condensed" panose="020B0502040204020203" pitchFamily="34" charset="0"/>
              </a:rPr>
              <a:t>지역별 플랫폼 </a:t>
            </a:r>
            <a:r>
              <a:rPr lang="en-US" altLang="ko-KR" sz="3600" dirty="0">
                <a:latin typeface="Bahnschrift SemiLight Condensed" panose="020B0502040204020203" pitchFamily="34" charset="0"/>
              </a:rPr>
              <a:t>TOP10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8C685B-79B0-4FE3-B024-A6E49A44B089}"/>
              </a:ext>
            </a:extLst>
          </p:cNvPr>
          <p:cNvSpPr txBox="1"/>
          <p:nvPr/>
        </p:nvSpPr>
        <p:spPr>
          <a:xfrm>
            <a:off x="831204" y="252735"/>
            <a:ext cx="48382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Bahnschrift SemiLight Condensed" panose="020B0502040204020203" pitchFamily="34" charset="0"/>
              </a:rPr>
              <a:t>CONTENT</a:t>
            </a:r>
            <a:endParaRPr lang="ko-KR" altLang="en-US" sz="6000" b="1" dirty="0">
              <a:latin typeface="Bahnschrift SemiLight 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A7412432-5F0E-4AF5-AF6C-72B81B9B212B}"/>
              </a:ext>
            </a:extLst>
          </p:cNvPr>
          <p:cNvSpPr/>
          <p:nvPr/>
        </p:nvSpPr>
        <p:spPr>
          <a:xfrm>
            <a:off x="12262908" y="6610236"/>
            <a:ext cx="5877348" cy="21157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AF36695-8E2F-44BB-A634-900C6313DF9D}"/>
              </a:ext>
            </a:extLst>
          </p:cNvPr>
          <p:cNvSpPr txBox="1"/>
          <p:nvPr/>
        </p:nvSpPr>
        <p:spPr>
          <a:xfrm>
            <a:off x="1066800" y="1957366"/>
            <a:ext cx="1310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atin typeface="Bahnschrift SemiLight Condensed" panose="020B0502040204020203" pitchFamily="34" charset="0"/>
              </a:rPr>
              <a:t>1.1 ANOVA TEST</a:t>
            </a:r>
            <a:r>
              <a:rPr lang="ko-KR" altLang="en-US" sz="4400" b="1" dirty="0">
                <a:latin typeface="Bahnschrift SemiLight Condensed" panose="020B0502040204020203" pitchFamily="34" charset="0"/>
              </a:rPr>
              <a:t>로 지역별 선호하는 게임 장르 비교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FEE4B1-58ED-4C30-B2ED-A01DBE9BA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869" y="4991100"/>
            <a:ext cx="9285816" cy="50684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581EFC-436D-40A5-8A1B-81CA91784A44}"/>
              </a:ext>
            </a:extLst>
          </p:cNvPr>
          <p:cNvSpPr txBox="1"/>
          <p:nvPr/>
        </p:nvSpPr>
        <p:spPr>
          <a:xfrm>
            <a:off x="1676400" y="3159772"/>
            <a:ext cx="1310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Bahnschrift SemiLight Condensed" panose="020B0502040204020203" pitchFamily="34" charset="0"/>
              </a:rPr>
              <a:t> </a:t>
            </a:r>
            <a:r>
              <a:rPr lang="ko-KR" altLang="en-US" sz="3600" b="1" dirty="0" err="1">
                <a:latin typeface="Bahnschrift SemiLight Condensed" panose="020B0502040204020203" pitchFamily="34" charset="0"/>
              </a:rPr>
              <a:t>귀무가설</a:t>
            </a:r>
            <a:r>
              <a:rPr lang="ko-KR" altLang="en-US" sz="3600" dirty="0">
                <a:latin typeface="Bahnschrift SemiLight Condensed" panose="020B0502040204020203" pitchFamily="34" charset="0"/>
              </a:rPr>
              <a:t> </a:t>
            </a:r>
            <a:r>
              <a:rPr lang="en-US" altLang="ko-KR" sz="3600" dirty="0">
                <a:latin typeface="Bahnschrift SemiLight Condensed" panose="020B0502040204020203" pitchFamily="34" charset="0"/>
              </a:rPr>
              <a:t>: </a:t>
            </a:r>
            <a:r>
              <a:rPr lang="ko-KR" altLang="en-US" sz="3600" dirty="0">
                <a:latin typeface="Bahnschrift SemiLight Condensed" panose="020B0502040204020203" pitchFamily="34" charset="0"/>
              </a:rPr>
              <a:t>지역에 따라 출고되는 게임 장르에 차이가 없다</a:t>
            </a:r>
            <a:r>
              <a:rPr lang="en-US" altLang="ko-KR" sz="3600" dirty="0">
                <a:latin typeface="Bahnschrift SemiLight Condensed" panose="020B0502040204020203" pitchFamily="3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D7B249-FA17-4C7B-8203-1841836289D8}"/>
              </a:ext>
            </a:extLst>
          </p:cNvPr>
          <p:cNvSpPr txBox="1"/>
          <p:nvPr/>
        </p:nvSpPr>
        <p:spPr>
          <a:xfrm>
            <a:off x="1752600" y="4209677"/>
            <a:ext cx="1310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Bahnschrift SemiLight Condensed" panose="020B0502040204020203" pitchFamily="34" charset="0"/>
              </a:rPr>
              <a:t>대립가설</a:t>
            </a:r>
            <a:r>
              <a:rPr lang="ko-KR" altLang="en-US" sz="3600" dirty="0">
                <a:latin typeface="Bahnschrift SemiLight Condensed" panose="020B0502040204020203" pitchFamily="34" charset="0"/>
              </a:rPr>
              <a:t> </a:t>
            </a:r>
            <a:r>
              <a:rPr lang="en-US" altLang="ko-KR" sz="3600" dirty="0">
                <a:latin typeface="Bahnschrift SemiLight Condensed" panose="020B0502040204020203" pitchFamily="34" charset="0"/>
              </a:rPr>
              <a:t>: </a:t>
            </a:r>
            <a:r>
              <a:rPr lang="ko-KR" altLang="en-US" sz="3600" dirty="0">
                <a:latin typeface="Bahnschrift SemiLight Condensed" panose="020B0502040204020203" pitchFamily="34" charset="0"/>
              </a:rPr>
              <a:t>지역에 따라 출고되는 게임 장르에 차이가 있다</a:t>
            </a:r>
            <a:r>
              <a:rPr lang="en-US" altLang="ko-KR" sz="3600" dirty="0">
                <a:latin typeface="Bahnschrift SemiLight Condensed" panose="020B0502040204020203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D90FA2-77EB-4E5D-94A2-648EC5AA7F68}"/>
              </a:ext>
            </a:extLst>
          </p:cNvPr>
          <p:cNvSpPr txBox="1"/>
          <p:nvPr/>
        </p:nvSpPr>
        <p:spPr>
          <a:xfrm>
            <a:off x="673016" y="536990"/>
            <a:ext cx="4291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Bahnschrift SemiLight Condensed" panose="020B0502040204020203" pitchFamily="34" charset="0"/>
              </a:rPr>
              <a:t>1.1 </a:t>
            </a:r>
            <a:r>
              <a:rPr lang="ko-KR" altLang="en-US" sz="3600" b="1" dirty="0">
                <a:latin typeface="Bahnschrift SemiLight Condensed" panose="020B0502040204020203" pitchFamily="34" charset="0"/>
              </a:rPr>
              <a:t>가설검정</a:t>
            </a:r>
            <a:r>
              <a:rPr lang="en-US" altLang="ko-KR" sz="3600" b="1" dirty="0">
                <a:latin typeface="Bahnschrift SemiLight Condensed" panose="020B0502040204020203" pitchFamily="34" charset="0"/>
              </a:rPr>
              <a:t>(ANOVA)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A8F19B-9FDE-4A90-8278-3E2AF49F34F8}"/>
              </a:ext>
            </a:extLst>
          </p:cNvPr>
          <p:cNvSpPr txBox="1"/>
          <p:nvPr/>
        </p:nvSpPr>
        <p:spPr>
          <a:xfrm>
            <a:off x="13487400" y="5378484"/>
            <a:ext cx="320693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Bahnschrift SemiLight Condensed" panose="020B0502040204020203" pitchFamily="34" charset="0"/>
              </a:rPr>
              <a:t>귀무가설</a:t>
            </a:r>
            <a:r>
              <a:rPr lang="ko-KR" altLang="en-US" sz="3600" dirty="0">
                <a:latin typeface="Bahnschrift SemiLight Condensed" panose="020B0502040204020203" pitchFamily="34" charset="0"/>
              </a:rPr>
              <a:t> 기각</a:t>
            </a:r>
            <a:r>
              <a:rPr lang="en-US" altLang="ko-KR" sz="3600" dirty="0">
                <a:latin typeface="Bahnschrift SemiLight Condensed" panose="020B0502040204020203" pitchFamily="34" charset="0"/>
              </a:rPr>
              <a:t>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228076-3683-432E-91DF-E61C6F9659EB}"/>
              </a:ext>
            </a:extLst>
          </p:cNvPr>
          <p:cNvSpPr txBox="1"/>
          <p:nvPr/>
        </p:nvSpPr>
        <p:spPr>
          <a:xfrm>
            <a:off x="12382182" y="7134748"/>
            <a:ext cx="563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Bahnschrift SemiLight Condensed" panose="020B0502040204020203" pitchFamily="34" charset="0"/>
              </a:rPr>
              <a:t>지역에 따라 출고되는 게임 장르에 차이가 있다</a:t>
            </a:r>
            <a:r>
              <a:rPr lang="en-US" altLang="ko-KR" sz="3600" dirty="0">
                <a:latin typeface="Bahnschrift SemiLight Condense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7796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02DE088-0EBA-432D-8AF7-DA217E285DEC}"/>
              </a:ext>
            </a:extLst>
          </p:cNvPr>
          <p:cNvSpPr txBox="1"/>
          <p:nvPr/>
        </p:nvSpPr>
        <p:spPr>
          <a:xfrm>
            <a:off x="673016" y="495300"/>
            <a:ext cx="5975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Bahnschrift SemiLight Condensed" panose="020B0502040204020203" pitchFamily="34" charset="0"/>
              </a:rPr>
              <a:t>1.2 </a:t>
            </a:r>
            <a:r>
              <a:rPr lang="ko-KR" altLang="en-US" sz="4000" b="1" dirty="0">
                <a:latin typeface="Bahnschrift SemiLight Condensed" panose="020B0502040204020203" pitchFamily="34" charset="0"/>
              </a:rPr>
              <a:t>지역별 </a:t>
            </a:r>
            <a:r>
              <a:rPr lang="en-US" altLang="ko-KR" sz="4000" b="1" dirty="0">
                <a:latin typeface="Bahnschrift SemiLight Condensed" panose="020B0502040204020203" pitchFamily="34" charset="0"/>
              </a:rPr>
              <a:t>SALES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F8F659-52A4-41CA-901F-A205A780D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87" y="1866900"/>
            <a:ext cx="16754026" cy="73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84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02DE088-0EBA-432D-8AF7-DA217E285DEC}"/>
              </a:ext>
            </a:extLst>
          </p:cNvPr>
          <p:cNvSpPr txBox="1"/>
          <p:nvPr/>
        </p:nvSpPr>
        <p:spPr>
          <a:xfrm>
            <a:off x="673016" y="495300"/>
            <a:ext cx="5975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Bahnschrift SemiLight Condensed" panose="020B0502040204020203" pitchFamily="34" charset="0"/>
              </a:rPr>
              <a:t>2.1 </a:t>
            </a:r>
            <a:r>
              <a:rPr lang="ko-KR" altLang="en-US" sz="4000" b="1" dirty="0">
                <a:latin typeface="Bahnschrift SemiLight Condensed" panose="020B0502040204020203" pitchFamily="34" charset="0"/>
              </a:rPr>
              <a:t>연도별 지역 출고량</a:t>
            </a:r>
            <a:endParaRPr lang="en-US" altLang="ko-KR" sz="4000" b="1" dirty="0">
              <a:latin typeface="Bahnschrift SemiLight Condensed" panose="020B0502040204020203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8B6190-5E64-40DE-8E53-EAA6F4DBD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28786"/>
            <a:ext cx="17079299" cy="796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6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02DE088-0EBA-432D-8AF7-DA217E285DEC}"/>
              </a:ext>
            </a:extLst>
          </p:cNvPr>
          <p:cNvSpPr txBox="1"/>
          <p:nvPr/>
        </p:nvSpPr>
        <p:spPr>
          <a:xfrm>
            <a:off x="673016" y="495300"/>
            <a:ext cx="5975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Bahnschrift SemiLight Condensed" panose="020B0502040204020203" pitchFamily="34" charset="0"/>
              </a:rPr>
              <a:t>2.2 </a:t>
            </a:r>
            <a:r>
              <a:rPr lang="ko-KR" altLang="en-US" sz="4000" b="1" dirty="0">
                <a:latin typeface="Bahnschrift SemiLight Condensed" panose="020B0502040204020203" pitchFamily="34" charset="0"/>
              </a:rPr>
              <a:t>연도별 장르 출고량</a:t>
            </a:r>
            <a:endParaRPr lang="en-US" altLang="ko-KR" sz="4000" b="1" dirty="0">
              <a:latin typeface="Bahnschrift SemiLight Condensed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C4AE26-65E1-4E91-ABC8-F3510319C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05544"/>
            <a:ext cx="16457023" cy="856562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2556423-A608-49C0-9A84-20FD0F5F128A}"/>
              </a:ext>
            </a:extLst>
          </p:cNvPr>
          <p:cNvSpPr/>
          <p:nvPr/>
        </p:nvSpPr>
        <p:spPr>
          <a:xfrm>
            <a:off x="10972800" y="1943100"/>
            <a:ext cx="4419600" cy="45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7EFE93-E8BD-4D04-BFE4-FA40A80B0F16}"/>
              </a:ext>
            </a:extLst>
          </p:cNvPr>
          <p:cNvSpPr txBox="1"/>
          <p:nvPr/>
        </p:nvSpPr>
        <p:spPr>
          <a:xfrm>
            <a:off x="6637143" y="2628900"/>
            <a:ext cx="4291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Bahnschrift SemiLight Condensed" panose="020B0502040204020203" pitchFamily="34" charset="0"/>
              </a:rPr>
              <a:t>SALES 50M 2005 ~ 2017</a:t>
            </a:r>
            <a:r>
              <a:rPr lang="ko-KR" altLang="en-US" sz="3600" dirty="0">
                <a:latin typeface="Bahnschrift SemiLight Condensed" panose="020B0502040204020203" pitchFamily="34" charset="0"/>
              </a:rPr>
              <a:t>년</a:t>
            </a:r>
            <a:endParaRPr lang="en-US" altLang="ko-KR" sz="3600" dirty="0"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60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02DE088-0EBA-432D-8AF7-DA217E285DEC}"/>
              </a:ext>
            </a:extLst>
          </p:cNvPr>
          <p:cNvSpPr txBox="1"/>
          <p:nvPr/>
        </p:nvSpPr>
        <p:spPr>
          <a:xfrm>
            <a:off x="673016" y="495300"/>
            <a:ext cx="5975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Bahnschrift SemiLight Condensed" panose="020B0502040204020203" pitchFamily="34" charset="0"/>
              </a:rPr>
              <a:t>2.2 </a:t>
            </a:r>
            <a:r>
              <a:rPr lang="ko-KR" altLang="en-US" sz="4000" b="1" dirty="0">
                <a:latin typeface="Bahnschrift SemiLight Condensed" panose="020B0502040204020203" pitchFamily="34" charset="0"/>
              </a:rPr>
              <a:t>연도별 장르 출고량</a:t>
            </a:r>
            <a:endParaRPr lang="en-US" altLang="ko-KR" sz="4000" b="1" dirty="0">
              <a:latin typeface="Bahnschrift SemiLight Condensed" panose="020B0502040204020203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A6D500-8617-45E4-AFDB-0B86C7CC3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96" y="1405544"/>
            <a:ext cx="16909203" cy="871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99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02DE088-0EBA-432D-8AF7-DA217E285DEC}"/>
              </a:ext>
            </a:extLst>
          </p:cNvPr>
          <p:cNvSpPr txBox="1"/>
          <p:nvPr/>
        </p:nvSpPr>
        <p:spPr>
          <a:xfrm>
            <a:off x="673016" y="495300"/>
            <a:ext cx="5975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Bahnschrift SemiLight Condensed" panose="020B0502040204020203" pitchFamily="34" charset="0"/>
              </a:rPr>
              <a:t>2.3 </a:t>
            </a:r>
            <a:r>
              <a:rPr lang="ko-KR" altLang="en-US" sz="4000" b="1" dirty="0">
                <a:latin typeface="Bahnschrift SemiLight Condensed" panose="020B0502040204020203" pitchFamily="34" charset="0"/>
              </a:rPr>
              <a:t>연도별 플랫폼 출고량</a:t>
            </a:r>
            <a:endParaRPr lang="en-US" altLang="ko-KR" sz="4000" b="1" dirty="0">
              <a:latin typeface="Bahnschrift SemiLight Condensed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D373F1-5449-464C-A576-8B4A22FC9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6" y="1405544"/>
            <a:ext cx="16939682" cy="873205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87930D0-8A39-4230-9587-53CBF995512D}"/>
              </a:ext>
            </a:extLst>
          </p:cNvPr>
          <p:cNvSpPr/>
          <p:nvPr/>
        </p:nvSpPr>
        <p:spPr>
          <a:xfrm>
            <a:off x="7543800" y="1943100"/>
            <a:ext cx="8153400" cy="4152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A7B428-CF14-45B5-93A3-D02BE0C41ACA}"/>
              </a:ext>
            </a:extLst>
          </p:cNvPr>
          <p:cNvSpPr txBox="1"/>
          <p:nvPr/>
        </p:nvSpPr>
        <p:spPr>
          <a:xfrm>
            <a:off x="3124200" y="2705100"/>
            <a:ext cx="4291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Bahnschrift SemiLight Condensed" panose="020B0502040204020203" pitchFamily="34" charset="0"/>
              </a:rPr>
              <a:t>SALES 100M 1995 ~ 2017</a:t>
            </a:r>
            <a:r>
              <a:rPr lang="ko-KR" altLang="en-US" sz="3600" dirty="0">
                <a:latin typeface="Bahnschrift SemiLight Condensed" panose="020B0502040204020203" pitchFamily="34" charset="0"/>
              </a:rPr>
              <a:t>년</a:t>
            </a:r>
            <a:endParaRPr lang="en-US" altLang="ko-KR" sz="3600" dirty="0"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803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02DE088-0EBA-432D-8AF7-DA217E285DEC}"/>
              </a:ext>
            </a:extLst>
          </p:cNvPr>
          <p:cNvSpPr txBox="1"/>
          <p:nvPr/>
        </p:nvSpPr>
        <p:spPr>
          <a:xfrm>
            <a:off x="673016" y="495300"/>
            <a:ext cx="5975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Bahnschrift SemiLight Condensed" panose="020B0502040204020203" pitchFamily="34" charset="0"/>
              </a:rPr>
              <a:t>2.3 </a:t>
            </a:r>
            <a:r>
              <a:rPr lang="ko-KR" altLang="en-US" sz="4000" b="1" dirty="0">
                <a:latin typeface="Bahnschrift SemiLight Condensed" panose="020B0502040204020203" pitchFamily="34" charset="0"/>
              </a:rPr>
              <a:t>연도별 플랫폼 출고량</a:t>
            </a:r>
            <a:endParaRPr lang="en-US" altLang="ko-KR" sz="4000" b="1" dirty="0">
              <a:latin typeface="Bahnschrift SemiLight Condensed" panose="020B0502040204020203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59E2E4D-3CE9-40A9-92C5-A579BC5A6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02" y="1503413"/>
            <a:ext cx="16887897" cy="851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6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306</Words>
  <Application>Microsoft Office PowerPoint</Application>
  <PresentationFormat>사용자 지정</PresentationFormat>
  <Paragraphs>52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Arial</vt:lpstr>
      <vt:lpstr>Bahnschrift SemiLight Condensed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JP</cp:lastModifiedBy>
  <cp:revision>9</cp:revision>
  <dcterms:created xsi:type="dcterms:W3CDTF">2021-12-13T11:02:17Z</dcterms:created>
  <dcterms:modified xsi:type="dcterms:W3CDTF">2021-12-13T05:28:33Z</dcterms:modified>
</cp:coreProperties>
</file>