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2"/>
  </p:notesMasterIdLst>
  <p:sldIdLst>
    <p:sldId id="256" r:id="rId2"/>
    <p:sldId id="257" r:id="rId3"/>
    <p:sldId id="258"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C740B-4B23-42ED-B4A2-05CAC37E830D}" v="52" dt="2019-07-26T18:01:17.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3575B-D4B9-4435-8067-D36E0BAD4A37}"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A5494-A2C6-47FD-9083-F436EAA1E6A5}" type="slidenum">
              <a:rPr lang="en-US" smtClean="0"/>
              <a:t>‹#›</a:t>
            </a:fld>
            <a:endParaRPr lang="en-US"/>
          </a:p>
        </p:txBody>
      </p:sp>
    </p:spTree>
    <p:extLst>
      <p:ext uri="{BB962C8B-B14F-4D97-AF65-F5344CB8AC3E}">
        <p14:creationId xmlns:p14="http://schemas.microsoft.com/office/powerpoint/2010/main" val="272684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157ACA2-11A4-4404-8D66-2826E81F7850}" type="datetimeFigureOut">
              <a:rPr lang="en-US" smtClean="0"/>
              <a:t>7/26/2019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86D4EA9-5076-434B-BAD5-5EF28921C10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39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7ACA2-11A4-4404-8D66-2826E81F7850}"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122666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7ACA2-11A4-4404-8D66-2826E81F7850}"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281056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7ACA2-11A4-4404-8D66-2826E81F7850}"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235483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ACA2-11A4-4404-8D66-2826E81F7850}"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EA9-5076-434B-BAD5-5EF28921C10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8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7ACA2-11A4-4404-8D66-2826E81F7850}"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280422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7ACA2-11A4-4404-8D66-2826E81F7850}" type="datetimeFigureOut">
              <a:rPr lang="en-US" smtClean="0"/>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220758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7ACA2-11A4-4404-8D66-2826E81F7850}" type="datetimeFigureOut">
              <a:rPr lang="en-US" smtClean="0"/>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1569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7ACA2-11A4-4404-8D66-2826E81F7850}" type="datetimeFigureOut">
              <a:rPr lang="en-US" smtClean="0"/>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352520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7ACA2-11A4-4404-8D66-2826E81F7850}"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418070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7ACA2-11A4-4404-8D66-2826E81F7850}"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EA9-5076-434B-BAD5-5EF28921C106}" type="slidenum">
              <a:rPr lang="en-US" smtClean="0"/>
              <a:t>‹#›</a:t>
            </a:fld>
            <a:endParaRPr lang="en-US"/>
          </a:p>
        </p:txBody>
      </p:sp>
    </p:spTree>
    <p:extLst>
      <p:ext uri="{BB962C8B-B14F-4D97-AF65-F5344CB8AC3E}">
        <p14:creationId xmlns:p14="http://schemas.microsoft.com/office/powerpoint/2010/main" val="28040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157ACA2-11A4-4404-8D66-2826E81F7850}" type="datetimeFigureOut">
              <a:rPr lang="en-US" smtClean="0"/>
              <a:t>7/26/2019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86D4EA9-5076-434B-BAD5-5EF28921C106}" type="slidenum">
              <a:rPr lang="en-US" smtClean="0"/>
              <a:t>‹#›</a:t>
            </a:fld>
            <a:endParaRPr lang="en-US"/>
          </a:p>
        </p:txBody>
      </p:sp>
    </p:spTree>
    <p:extLst>
      <p:ext uri="{BB962C8B-B14F-4D97-AF65-F5344CB8AC3E}">
        <p14:creationId xmlns:p14="http://schemas.microsoft.com/office/powerpoint/2010/main" val="95299108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18">
            <a:extLst>
              <a:ext uri="{FF2B5EF4-FFF2-40B4-BE49-F238E27FC236}">
                <a16:creationId xmlns:a16="http://schemas.microsoft.com/office/drawing/2014/main" id="{F843697F-C030-482D-BB1C-DB61ABBFC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id="{B5316F66-3DCC-4344-9396-C5CAFC354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22">
            <a:extLst>
              <a:ext uri="{FF2B5EF4-FFF2-40B4-BE49-F238E27FC236}">
                <a16:creationId xmlns:a16="http://schemas.microsoft.com/office/drawing/2014/main" id="{A08CA396-1800-42B7-87F6-FCB40A1B79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36275-DAA6-4FC4-8C6E-DEF46AAD3843}"/>
              </a:ext>
            </a:extLst>
          </p:cNvPr>
          <p:cNvSpPr>
            <a:spLocks noGrp="1"/>
          </p:cNvSpPr>
          <p:nvPr>
            <p:ph type="ctrTitle"/>
          </p:nvPr>
        </p:nvSpPr>
        <p:spPr>
          <a:xfrm>
            <a:off x="1109980" y="4206240"/>
            <a:ext cx="9966960" cy="1325880"/>
          </a:xfrm>
        </p:spPr>
        <p:txBody>
          <a:bodyPr>
            <a:normAutofit/>
          </a:bodyPr>
          <a:lstStyle/>
          <a:p>
            <a:r>
              <a:rPr lang="en-US" sz="6600">
                <a:solidFill>
                  <a:schemeClr val="accent1"/>
                </a:solidFill>
              </a:rPr>
              <a:t>Video Game Take Over</a:t>
            </a:r>
          </a:p>
        </p:txBody>
      </p:sp>
      <p:sp>
        <p:nvSpPr>
          <p:cNvPr id="3" name="Subtitle 2">
            <a:extLst>
              <a:ext uri="{FF2B5EF4-FFF2-40B4-BE49-F238E27FC236}">
                <a16:creationId xmlns:a16="http://schemas.microsoft.com/office/drawing/2014/main" id="{A10EAFF5-D59C-4FAB-9E5E-0DD6C2D74412}"/>
              </a:ext>
            </a:extLst>
          </p:cNvPr>
          <p:cNvSpPr>
            <a:spLocks noGrp="1"/>
          </p:cNvSpPr>
          <p:nvPr>
            <p:ph type="subTitle" idx="1"/>
          </p:nvPr>
        </p:nvSpPr>
        <p:spPr>
          <a:xfrm>
            <a:off x="1709530" y="5596128"/>
            <a:ext cx="8767860" cy="557784"/>
          </a:xfrm>
        </p:spPr>
        <p:txBody>
          <a:bodyPr>
            <a:normAutofit/>
          </a:bodyPr>
          <a:lstStyle/>
          <a:p>
            <a:r>
              <a:rPr lang="en-US" sz="1000">
                <a:solidFill>
                  <a:schemeClr val="accent1"/>
                </a:solidFill>
              </a:rPr>
              <a:t>Jasmine Brown; Andrea Constantinof, PhD; Torina Lewis, PhD</a:t>
            </a:r>
            <a:endParaRPr lang="en-US" sz="1000" baseline="30000">
              <a:solidFill>
                <a:schemeClr val="accent1"/>
              </a:solidFill>
            </a:endParaRPr>
          </a:p>
          <a:p>
            <a:r>
              <a:rPr lang="en-US" sz="1000" baseline="30000">
                <a:solidFill>
                  <a:schemeClr val="accent1"/>
                </a:solidFill>
              </a:rPr>
              <a:t>Clark Atlanta University, Hbcu Up Program</a:t>
            </a:r>
            <a:endParaRPr lang="en-US" sz="1000">
              <a:solidFill>
                <a:schemeClr val="accent1"/>
              </a:solidFill>
            </a:endParaRPr>
          </a:p>
          <a:p>
            <a:endParaRPr lang="en-US" sz="1000">
              <a:solidFill>
                <a:schemeClr val="accent1"/>
              </a:solidFill>
            </a:endParaRPr>
          </a:p>
        </p:txBody>
      </p:sp>
      <p:pic>
        <p:nvPicPr>
          <p:cNvPr id="7" name="Graphic 6" descr="Game controller">
            <a:extLst>
              <a:ext uri="{FF2B5EF4-FFF2-40B4-BE49-F238E27FC236}">
                <a16:creationId xmlns:a16="http://schemas.microsoft.com/office/drawing/2014/main" id="{DB0599E3-E882-4AAB-B4C9-6169E11C3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12909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FA3325-D377-4457-B847-8ECD2CC67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20013E4B-D141-434B-8421-5E9DDF0C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77637" cy="6858000"/>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3514C2-B03D-46A2-B108-D126384B230D}"/>
              </a:ext>
            </a:extLst>
          </p:cNvPr>
          <p:cNvSpPr>
            <a:spLocks noGrp="1"/>
          </p:cNvSpPr>
          <p:nvPr>
            <p:ph type="title"/>
          </p:nvPr>
        </p:nvSpPr>
        <p:spPr>
          <a:xfrm>
            <a:off x="899160" y="966650"/>
            <a:ext cx="4297680" cy="4615543"/>
          </a:xfrm>
        </p:spPr>
        <p:txBody>
          <a:bodyPr>
            <a:normAutofit/>
          </a:bodyPr>
          <a:lstStyle/>
          <a:p>
            <a:pPr algn="ctr"/>
            <a:r>
              <a:rPr lang="en-US" sz="3200">
                <a:solidFill>
                  <a:schemeClr val="bg1"/>
                </a:solidFill>
              </a:rPr>
              <a:t>References</a:t>
            </a:r>
          </a:p>
        </p:txBody>
      </p:sp>
      <p:sp>
        <p:nvSpPr>
          <p:cNvPr id="3" name="Content Placeholder 2">
            <a:extLst>
              <a:ext uri="{FF2B5EF4-FFF2-40B4-BE49-F238E27FC236}">
                <a16:creationId xmlns:a16="http://schemas.microsoft.com/office/drawing/2014/main" id="{F5B7227A-38F1-47E4-B9DD-E3640D630051}"/>
              </a:ext>
            </a:extLst>
          </p:cNvPr>
          <p:cNvSpPr>
            <a:spLocks noGrp="1"/>
          </p:cNvSpPr>
          <p:nvPr>
            <p:ph idx="1"/>
          </p:nvPr>
        </p:nvSpPr>
        <p:spPr>
          <a:xfrm>
            <a:off x="6731726" y="966650"/>
            <a:ext cx="4876799" cy="4615543"/>
          </a:xfrm>
        </p:spPr>
        <p:txBody>
          <a:bodyPr anchor="ctr">
            <a:normAutofit/>
          </a:bodyPr>
          <a:lstStyle/>
          <a:p>
            <a:pPr marL="45720" indent="0">
              <a:buNone/>
            </a:pPr>
            <a:r>
              <a:rPr lang="en-US" sz="2000">
                <a:solidFill>
                  <a:schemeClr val="tx1"/>
                </a:solidFill>
              </a:rPr>
              <a:t>Kirubi</a:t>
            </a:r>
            <a:r>
              <a:rPr lang="en-US" sz="2000" dirty="0">
                <a:solidFill>
                  <a:schemeClr val="tx1"/>
                </a:solidFill>
              </a:rPr>
              <a:t>, Rush. “Video Game Sales with Ratings.” </a:t>
            </a:r>
            <a:r>
              <a:rPr lang="en-US" sz="2000" i="1" dirty="0">
                <a:solidFill>
                  <a:schemeClr val="tx1"/>
                </a:solidFill>
              </a:rPr>
              <a:t>Kaggle</a:t>
            </a:r>
            <a:r>
              <a:rPr lang="en-US" sz="2000" dirty="0">
                <a:solidFill>
                  <a:schemeClr val="tx1"/>
                </a:solidFill>
              </a:rPr>
              <a:t>, 30 Dec. 2016, www.kaggle.com/rush4ratio/video-game-sales-with-ratings</a:t>
            </a:r>
            <a:r>
              <a:rPr lang="en-US" sz="2000">
                <a:solidFill>
                  <a:schemeClr val="tx1"/>
                </a:solidFill>
              </a:rPr>
              <a:t>. </a:t>
            </a:r>
          </a:p>
          <a:p>
            <a:pPr marL="45720" indent="0">
              <a:buNone/>
            </a:pPr>
            <a:endParaRPr lang="en-US" sz="2000">
              <a:solidFill>
                <a:schemeClr val="tx1"/>
              </a:solidFill>
            </a:endParaRPr>
          </a:p>
        </p:txBody>
      </p:sp>
    </p:spTree>
    <p:extLst>
      <p:ext uri="{BB962C8B-B14F-4D97-AF65-F5344CB8AC3E}">
        <p14:creationId xmlns:p14="http://schemas.microsoft.com/office/powerpoint/2010/main" val="22939808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DAFA3325-D377-4457-B847-8ECD2CC67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20013E4B-D141-434B-8421-5E9DDF0C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77637" cy="6858000"/>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8DBBDB-1B61-4F10-8105-39003AA22088}"/>
              </a:ext>
            </a:extLst>
          </p:cNvPr>
          <p:cNvSpPr>
            <a:spLocks noGrp="1"/>
          </p:cNvSpPr>
          <p:nvPr>
            <p:ph type="title"/>
          </p:nvPr>
        </p:nvSpPr>
        <p:spPr>
          <a:xfrm>
            <a:off x="899160" y="966650"/>
            <a:ext cx="4297680" cy="4615543"/>
          </a:xfrm>
        </p:spPr>
        <p:txBody>
          <a:bodyPr>
            <a:normAutofit/>
          </a:bodyPr>
          <a:lstStyle/>
          <a:p>
            <a:pPr algn="ctr"/>
            <a:r>
              <a:rPr lang="en-US" sz="3200">
                <a:solidFill>
                  <a:schemeClr val="bg1"/>
                </a:solidFill>
              </a:rPr>
              <a:t>Introduction</a:t>
            </a:r>
            <a:br>
              <a:rPr lang="en-US" sz="3200">
                <a:solidFill>
                  <a:schemeClr val="bg1"/>
                </a:solidFill>
              </a:rPr>
            </a:br>
            <a:endParaRPr lang="en-US" sz="3200">
              <a:solidFill>
                <a:schemeClr val="bg1"/>
              </a:solidFill>
            </a:endParaRPr>
          </a:p>
        </p:txBody>
      </p:sp>
      <p:sp>
        <p:nvSpPr>
          <p:cNvPr id="3" name="Content Placeholder 2">
            <a:extLst>
              <a:ext uri="{FF2B5EF4-FFF2-40B4-BE49-F238E27FC236}">
                <a16:creationId xmlns:a16="http://schemas.microsoft.com/office/drawing/2014/main" id="{24562487-286F-4D20-87A5-7AE509DB74E8}"/>
              </a:ext>
            </a:extLst>
          </p:cNvPr>
          <p:cNvSpPr>
            <a:spLocks noGrp="1"/>
          </p:cNvSpPr>
          <p:nvPr>
            <p:ph idx="1"/>
          </p:nvPr>
        </p:nvSpPr>
        <p:spPr>
          <a:xfrm>
            <a:off x="6731726" y="966650"/>
            <a:ext cx="4876799" cy="4615543"/>
          </a:xfrm>
        </p:spPr>
        <p:txBody>
          <a:bodyPr anchor="ctr">
            <a:normAutofit/>
          </a:bodyPr>
          <a:lstStyle/>
          <a:p>
            <a:r>
              <a:rPr lang="en-US" sz="1600" dirty="0">
                <a:solidFill>
                  <a:schemeClr val="bg1"/>
                </a:solidFill>
              </a:rPr>
              <a:t>Video games have been around for almost 70 years, capturing the mind of its users. There have been many popular upgrades and changes made to the counsels and disk. Video game purchases were primarily made in-store or ordered online. In today's market, gamers are now downloading and encountering matches with friends online. Although many factors influence the decline in the shipment of video games, we observe rank, critic score, and the video game platform as having a significant impact on video game shipping rates.  Machine learning algorithms are created and used to predict the shipping rates of video games. Information in this study can be useful for companies that invent video games and stores that sell video games. Companies can alter product manufacturing to tailor their marketing efforts and stores can determine how much of particular products will be needed. The techniques described have the ability to increase revenue.</a:t>
            </a:r>
          </a:p>
          <a:p>
            <a:endParaRPr lang="en-US" sz="1600" dirty="0">
              <a:solidFill>
                <a:schemeClr val="tx1"/>
              </a:solidFill>
            </a:endParaRPr>
          </a:p>
        </p:txBody>
      </p:sp>
    </p:spTree>
    <p:extLst>
      <p:ext uri="{BB962C8B-B14F-4D97-AF65-F5344CB8AC3E}">
        <p14:creationId xmlns:p14="http://schemas.microsoft.com/office/powerpoint/2010/main" val="464840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9B1AF8-A94D-4E21-A2A0-7F161E1E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E10CB9E-4C45-46DB-835A-2C29CE29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2C1AF0B9-E97D-4D5D-BA2D-1C0BDE3A5E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B0513689-D00A-4D15-B8A3-AA50EC4B2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30B61F-FDF9-4493-A258-A4A1268F76C0}"/>
              </a:ext>
            </a:extLst>
          </p:cNvPr>
          <p:cNvSpPr>
            <a:spLocks noGrp="1"/>
          </p:cNvSpPr>
          <p:nvPr>
            <p:ph type="title"/>
          </p:nvPr>
        </p:nvSpPr>
        <p:spPr>
          <a:xfrm>
            <a:off x="1775900" y="637563"/>
            <a:ext cx="8640201" cy="3070370"/>
          </a:xfrm>
        </p:spPr>
        <p:txBody>
          <a:bodyPr vert="horz" lIns="91440" tIns="45720" rIns="91440" bIns="45720" rtlCol="0" anchor="b">
            <a:normAutofit/>
          </a:bodyPr>
          <a:lstStyle/>
          <a:p>
            <a:r>
              <a:rPr lang="en-US" sz="4000" b="1" dirty="0">
                <a:solidFill>
                  <a:schemeClr val="tx1">
                    <a:lumMod val="95000"/>
                  </a:schemeClr>
                </a:solidFill>
              </a:rPr>
              <a:t>Research Question</a:t>
            </a:r>
          </a:p>
        </p:txBody>
      </p:sp>
      <p:sp>
        <p:nvSpPr>
          <p:cNvPr id="3" name="Content Placeholder 2">
            <a:extLst>
              <a:ext uri="{FF2B5EF4-FFF2-40B4-BE49-F238E27FC236}">
                <a16:creationId xmlns:a16="http://schemas.microsoft.com/office/drawing/2014/main" id="{38063E72-BC25-4FE7-A370-E65110D8474E}"/>
              </a:ext>
            </a:extLst>
          </p:cNvPr>
          <p:cNvSpPr>
            <a:spLocks noGrp="1"/>
          </p:cNvSpPr>
          <p:nvPr>
            <p:ph type="body" idx="1"/>
          </p:nvPr>
        </p:nvSpPr>
        <p:spPr>
          <a:xfrm>
            <a:off x="1775899" y="3733800"/>
            <a:ext cx="8640202" cy="2153859"/>
          </a:xfrm>
        </p:spPr>
        <p:txBody>
          <a:bodyPr vert="horz" lIns="91440" tIns="45720" rIns="91440" bIns="45720" rtlCol="0" anchor="t">
            <a:normAutofit/>
          </a:bodyPr>
          <a:lstStyle/>
          <a:p>
            <a:r>
              <a:rPr lang="en-US" sz="2800" dirty="0">
                <a:solidFill>
                  <a:schemeClr val="bg1"/>
                </a:solidFill>
              </a:rPr>
              <a:t>Which variables impact the shipment of video games?</a:t>
            </a:r>
          </a:p>
          <a:p>
            <a:endParaRPr lang="en-US" sz="2800" dirty="0">
              <a:solidFill>
                <a:schemeClr val="tx1"/>
              </a:solidFill>
            </a:endParaRPr>
          </a:p>
        </p:txBody>
      </p:sp>
    </p:spTree>
    <p:extLst>
      <p:ext uri="{BB962C8B-B14F-4D97-AF65-F5344CB8AC3E}">
        <p14:creationId xmlns:p14="http://schemas.microsoft.com/office/powerpoint/2010/main" val="23537176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95000"/>
            <a:satMod val="140000"/>
          </a:schemeClr>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2">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88F1B1A4-5A5E-47A5-B43F-63CB12F2632C}"/>
              </a:ext>
            </a:extLst>
          </p:cNvPr>
          <p:cNvSpPr>
            <a:spLocks noGrp="1"/>
          </p:cNvSpPr>
          <p:nvPr>
            <p:ph type="title"/>
          </p:nvPr>
        </p:nvSpPr>
        <p:spPr>
          <a:xfrm>
            <a:off x="441009" y="873457"/>
            <a:ext cx="3273042" cy="5222543"/>
          </a:xfrm>
        </p:spPr>
        <p:txBody>
          <a:bodyPr>
            <a:normAutofit/>
          </a:bodyPr>
          <a:lstStyle/>
          <a:p>
            <a:r>
              <a:rPr lang="en-US" sz="4000" dirty="0">
                <a:solidFill>
                  <a:srgbClr val="FFFFFF"/>
                </a:solidFill>
              </a:rPr>
              <a:t>Data Sets</a:t>
            </a:r>
          </a:p>
        </p:txBody>
      </p:sp>
      <p:pic>
        <p:nvPicPr>
          <p:cNvPr id="7" name="Content Placeholder 6">
            <a:extLst>
              <a:ext uri="{FF2B5EF4-FFF2-40B4-BE49-F238E27FC236}">
                <a16:creationId xmlns:a16="http://schemas.microsoft.com/office/drawing/2014/main" id="{F119B62F-A225-4928-8036-08684D0288A8}"/>
              </a:ext>
            </a:extLst>
          </p:cNvPr>
          <p:cNvPicPr>
            <a:picLocks noGrp="1" noChangeAspect="1"/>
          </p:cNvPicPr>
          <p:nvPr>
            <p:ph idx="1"/>
          </p:nvPr>
        </p:nvPicPr>
        <p:blipFill>
          <a:blip r:embed="rId2"/>
          <a:stretch>
            <a:fillRect/>
          </a:stretch>
        </p:blipFill>
        <p:spPr>
          <a:xfrm>
            <a:off x="4358333" y="61325"/>
            <a:ext cx="7392658" cy="1520258"/>
          </a:xfrm>
          <a:prstGeom prst="rect">
            <a:avLst/>
          </a:prstGeom>
        </p:spPr>
      </p:pic>
      <p:pic>
        <p:nvPicPr>
          <p:cNvPr id="8" name="Picture 7">
            <a:extLst>
              <a:ext uri="{FF2B5EF4-FFF2-40B4-BE49-F238E27FC236}">
                <a16:creationId xmlns:a16="http://schemas.microsoft.com/office/drawing/2014/main" id="{AB7F5C28-9570-4A7D-B3EE-63B17D2C2180}"/>
              </a:ext>
            </a:extLst>
          </p:cNvPr>
          <p:cNvPicPr>
            <a:picLocks noChangeAspect="1"/>
          </p:cNvPicPr>
          <p:nvPr/>
        </p:nvPicPr>
        <p:blipFill>
          <a:blip r:embed="rId3"/>
          <a:stretch>
            <a:fillRect/>
          </a:stretch>
        </p:blipFill>
        <p:spPr>
          <a:xfrm>
            <a:off x="4340614" y="2251478"/>
            <a:ext cx="7392658" cy="2095439"/>
          </a:xfrm>
          <a:prstGeom prst="rect">
            <a:avLst/>
          </a:prstGeom>
        </p:spPr>
      </p:pic>
      <p:pic>
        <p:nvPicPr>
          <p:cNvPr id="9" name="Picture 8">
            <a:extLst>
              <a:ext uri="{FF2B5EF4-FFF2-40B4-BE49-F238E27FC236}">
                <a16:creationId xmlns:a16="http://schemas.microsoft.com/office/drawing/2014/main" id="{698F1C71-5B76-4351-83F5-357176F4B757}"/>
              </a:ext>
            </a:extLst>
          </p:cNvPr>
          <p:cNvPicPr>
            <a:picLocks noChangeAspect="1"/>
          </p:cNvPicPr>
          <p:nvPr/>
        </p:nvPicPr>
        <p:blipFill>
          <a:blip r:embed="rId4"/>
          <a:stretch>
            <a:fillRect/>
          </a:stretch>
        </p:blipFill>
        <p:spPr>
          <a:xfrm>
            <a:off x="4381491" y="4895288"/>
            <a:ext cx="7310903" cy="1520258"/>
          </a:xfrm>
          <a:prstGeom prst="rect">
            <a:avLst/>
          </a:prstGeom>
        </p:spPr>
      </p:pic>
      <p:pic>
        <p:nvPicPr>
          <p:cNvPr id="10" name="Picture 9">
            <a:extLst>
              <a:ext uri="{FF2B5EF4-FFF2-40B4-BE49-F238E27FC236}">
                <a16:creationId xmlns:a16="http://schemas.microsoft.com/office/drawing/2014/main" id="{D2BC74A9-6D5A-45A0-B351-D91C9C33644A}"/>
              </a:ext>
            </a:extLst>
          </p:cNvPr>
          <p:cNvPicPr>
            <a:picLocks noChangeAspect="1"/>
          </p:cNvPicPr>
          <p:nvPr/>
        </p:nvPicPr>
        <p:blipFill>
          <a:blip r:embed="rId5"/>
          <a:stretch>
            <a:fillRect/>
          </a:stretch>
        </p:blipFill>
        <p:spPr>
          <a:xfrm>
            <a:off x="5997526" y="1606799"/>
            <a:ext cx="4385293" cy="602125"/>
          </a:xfrm>
          <a:prstGeom prst="rect">
            <a:avLst/>
          </a:prstGeom>
        </p:spPr>
      </p:pic>
      <p:pic>
        <p:nvPicPr>
          <p:cNvPr id="12" name="Picture 11">
            <a:extLst>
              <a:ext uri="{FF2B5EF4-FFF2-40B4-BE49-F238E27FC236}">
                <a16:creationId xmlns:a16="http://schemas.microsoft.com/office/drawing/2014/main" id="{B58E5026-98F9-43FD-8B62-25115E8FD51C}"/>
              </a:ext>
            </a:extLst>
          </p:cNvPr>
          <p:cNvPicPr>
            <a:picLocks noChangeAspect="1"/>
          </p:cNvPicPr>
          <p:nvPr/>
        </p:nvPicPr>
        <p:blipFill>
          <a:blip r:embed="rId6"/>
          <a:stretch>
            <a:fillRect/>
          </a:stretch>
        </p:blipFill>
        <p:spPr>
          <a:xfrm>
            <a:off x="6096001" y="4299106"/>
            <a:ext cx="3695114" cy="570966"/>
          </a:xfrm>
          <a:prstGeom prst="rect">
            <a:avLst/>
          </a:prstGeom>
        </p:spPr>
      </p:pic>
      <p:pic>
        <p:nvPicPr>
          <p:cNvPr id="14" name="Picture 13">
            <a:extLst>
              <a:ext uri="{FF2B5EF4-FFF2-40B4-BE49-F238E27FC236}">
                <a16:creationId xmlns:a16="http://schemas.microsoft.com/office/drawing/2014/main" id="{2C7AA73A-6FDD-410A-AC73-4489A158E29C}"/>
              </a:ext>
            </a:extLst>
          </p:cNvPr>
          <p:cNvPicPr>
            <a:picLocks noChangeAspect="1"/>
          </p:cNvPicPr>
          <p:nvPr/>
        </p:nvPicPr>
        <p:blipFill>
          <a:blip r:embed="rId7"/>
          <a:stretch>
            <a:fillRect/>
          </a:stretch>
        </p:blipFill>
        <p:spPr>
          <a:xfrm>
            <a:off x="6096000" y="6348815"/>
            <a:ext cx="3599092" cy="531342"/>
          </a:xfrm>
          <a:prstGeom prst="rect">
            <a:avLst/>
          </a:prstGeom>
        </p:spPr>
      </p:pic>
    </p:spTree>
    <p:extLst>
      <p:ext uri="{BB962C8B-B14F-4D97-AF65-F5344CB8AC3E}">
        <p14:creationId xmlns:p14="http://schemas.microsoft.com/office/powerpoint/2010/main" val="14530574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E157-0059-4FFC-954E-08B9334D52E7}"/>
              </a:ext>
            </a:extLst>
          </p:cNvPr>
          <p:cNvSpPr>
            <a:spLocks noGrp="1"/>
          </p:cNvSpPr>
          <p:nvPr>
            <p:ph type="title"/>
          </p:nvPr>
        </p:nvSpPr>
        <p:spPr>
          <a:xfrm>
            <a:off x="653145" y="609599"/>
            <a:ext cx="3069770" cy="5606143"/>
          </a:xfrm>
        </p:spPr>
        <p:txBody>
          <a:bodyPr>
            <a:normAutofit/>
          </a:bodyPr>
          <a:lstStyle/>
          <a:p>
            <a:r>
              <a:rPr lang="en-US" dirty="0">
                <a:solidFill>
                  <a:schemeClr val="tx1"/>
                </a:solidFill>
              </a:rPr>
              <a:t>Methods: Data Wrangling</a:t>
            </a:r>
          </a:p>
        </p:txBody>
      </p:sp>
      <p:sp>
        <p:nvSpPr>
          <p:cNvPr id="3" name="Content Placeholder 2">
            <a:extLst>
              <a:ext uri="{FF2B5EF4-FFF2-40B4-BE49-F238E27FC236}">
                <a16:creationId xmlns:a16="http://schemas.microsoft.com/office/drawing/2014/main" id="{48A7F220-1B8D-4593-8FDC-54C82205E92C}"/>
              </a:ext>
            </a:extLst>
          </p:cNvPr>
          <p:cNvSpPr>
            <a:spLocks noGrp="1"/>
          </p:cNvSpPr>
          <p:nvPr>
            <p:ph idx="1"/>
          </p:nvPr>
        </p:nvSpPr>
        <p:spPr>
          <a:xfrm>
            <a:off x="4577659" y="1245704"/>
            <a:ext cx="6961196" cy="3777343"/>
          </a:xfrm>
        </p:spPr>
        <p:txBody>
          <a:bodyPr>
            <a:normAutofit/>
          </a:bodyPr>
          <a:lstStyle/>
          <a:p>
            <a:pPr marL="45720" indent="0">
              <a:buNone/>
            </a:pPr>
            <a:r>
              <a:rPr lang="en-US" dirty="0">
                <a:solidFill>
                  <a:schemeClr val="tx1"/>
                </a:solidFill>
              </a:rPr>
              <a:t>Data wrangling is one of the most important components of data science. It is the process used to map raw data to a format appropriate for the data to be analyzed. The original data set selected for the study contained 23 variables and 540,000 observations. Packages in RStudio serves as templates for simplifying the computer code. </a:t>
            </a:r>
            <a:r>
              <a:rPr lang="en-US" dirty="0" err="1">
                <a:solidFill>
                  <a:schemeClr val="tx1"/>
                </a:solidFill>
              </a:rPr>
              <a:t>Dplyr</a:t>
            </a:r>
            <a:r>
              <a:rPr lang="en-US" dirty="0">
                <a:solidFill>
                  <a:schemeClr val="tx1"/>
                </a:solidFill>
              </a:rPr>
              <a:t>, </a:t>
            </a:r>
            <a:r>
              <a:rPr lang="en-US" dirty="0" err="1">
                <a:solidFill>
                  <a:schemeClr val="tx1"/>
                </a:solidFill>
              </a:rPr>
              <a:t>plyr</a:t>
            </a:r>
            <a:r>
              <a:rPr lang="en-US" dirty="0">
                <a:solidFill>
                  <a:schemeClr val="tx1"/>
                </a:solidFill>
              </a:rPr>
              <a:t>, </a:t>
            </a:r>
            <a:r>
              <a:rPr lang="en-US" dirty="0" err="1">
                <a:solidFill>
                  <a:schemeClr val="tx1"/>
                </a:solidFill>
              </a:rPr>
              <a:t>tidyr</a:t>
            </a:r>
            <a:r>
              <a:rPr lang="en-US" dirty="0">
                <a:solidFill>
                  <a:schemeClr val="tx1"/>
                </a:solidFill>
              </a:rPr>
              <a:t> were the packages used in the data wrangling process. Data wrangling techniques used in this research were selecting, indexing, and mutating data to obtain a clean data set. The clean data set included 6 variables and 586 observations. </a:t>
            </a:r>
          </a:p>
          <a:p>
            <a:endParaRPr lang="en-US" dirty="0"/>
          </a:p>
        </p:txBody>
      </p:sp>
      <p:pic>
        <p:nvPicPr>
          <p:cNvPr id="4" name="Picture 3" descr="A picture containing screenshot&#10;&#10;Description automatically generated">
            <a:extLst>
              <a:ext uri="{FF2B5EF4-FFF2-40B4-BE49-F238E27FC236}">
                <a16:creationId xmlns:a16="http://schemas.microsoft.com/office/drawing/2014/main" id="{D05040E9-4D77-4B10-BBFB-F2E6902A06D4}"/>
              </a:ext>
            </a:extLst>
          </p:cNvPr>
          <p:cNvPicPr>
            <a:picLocks noChangeAspect="1"/>
          </p:cNvPicPr>
          <p:nvPr/>
        </p:nvPicPr>
        <p:blipFill>
          <a:blip r:embed="rId2"/>
          <a:stretch>
            <a:fillRect/>
          </a:stretch>
        </p:blipFill>
        <p:spPr>
          <a:xfrm>
            <a:off x="4644868" y="4903777"/>
            <a:ext cx="6961196" cy="1218209"/>
          </a:xfrm>
          <a:prstGeom prst="rect">
            <a:avLst/>
          </a:prstGeom>
        </p:spPr>
      </p:pic>
    </p:spTree>
    <p:extLst>
      <p:ext uri="{BB962C8B-B14F-4D97-AF65-F5344CB8AC3E}">
        <p14:creationId xmlns:p14="http://schemas.microsoft.com/office/powerpoint/2010/main" val="192762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FF66-0F7B-403E-AF38-C74A8E211029}"/>
              </a:ext>
            </a:extLst>
          </p:cNvPr>
          <p:cNvSpPr>
            <a:spLocks noGrp="1"/>
          </p:cNvSpPr>
          <p:nvPr>
            <p:ph type="title"/>
          </p:nvPr>
        </p:nvSpPr>
        <p:spPr>
          <a:xfrm>
            <a:off x="4441783" y="609600"/>
            <a:ext cx="6693061" cy="1356360"/>
          </a:xfrm>
        </p:spPr>
        <p:txBody>
          <a:bodyPr>
            <a:normAutofit/>
          </a:bodyPr>
          <a:lstStyle/>
          <a:p>
            <a:r>
              <a:rPr lang="en-US" dirty="0">
                <a:solidFill>
                  <a:schemeClr val="tx1"/>
                </a:solidFill>
              </a:rPr>
              <a:t>Methods: Statistical Analysis</a:t>
            </a:r>
          </a:p>
        </p:txBody>
      </p:sp>
      <p:pic>
        <p:nvPicPr>
          <p:cNvPr id="6" name="Picture 5">
            <a:extLst>
              <a:ext uri="{FF2B5EF4-FFF2-40B4-BE49-F238E27FC236}">
                <a16:creationId xmlns:a16="http://schemas.microsoft.com/office/drawing/2014/main" id="{1582C144-F74D-464B-A9B0-6EA1677E3DC0}"/>
              </a:ext>
            </a:extLst>
          </p:cNvPr>
          <p:cNvPicPr>
            <a:picLocks noChangeAspect="1"/>
          </p:cNvPicPr>
          <p:nvPr/>
        </p:nvPicPr>
        <p:blipFill>
          <a:blip r:embed="rId2"/>
          <a:stretch>
            <a:fillRect/>
          </a:stretch>
        </p:blipFill>
        <p:spPr>
          <a:xfrm>
            <a:off x="777255" y="1429282"/>
            <a:ext cx="3171893" cy="1839698"/>
          </a:xfrm>
          <a:prstGeom prst="rect">
            <a:avLst/>
          </a:prstGeom>
        </p:spPr>
      </p:pic>
      <p:pic>
        <p:nvPicPr>
          <p:cNvPr id="5" name="Picture 4">
            <a:extLst>
              <a:ext uri="{FF2B5EF4-FFF2-40B4-BE49-F238E27FC236}">
                <a16:creationId xmlns:a16="http://schemas.microsoft.com/office/drawing/2014/main" id="{3A15705D-AAC0-46A3-B2C2-4817A052A896}"/>
              </a:ext>
            </a:extLst>
          </p:cNvPr>
          <p:cNvPicPr>
            <a:picLocks noChangeAspect="1"/>
          </p:cNvPicPr>
          <p:nvPr/>
        </p:nvPicPr>
        <p:blipFill>
          <a:blip r:embed="rId3"/>
          <a:stretch>
            <a:fillRect/>
          </a:stretch>
        </p:blipFill>
        <p:spPr>
          <a:xfrm>
            <a:off x="777255" y="3589020"/>
            <a:ext cx="3171893" cy="2283763"/>
          </a:xfrm>
          <a:prstGeom prst="rect">
            <a:avLst/>
          </a:prstGeom>
        </p:spPr>
      </p:pic>
      <p:sp>
        <p:nvSpPr>
          <p:cNvPr id="3" name="Content Placeholder 2">
            <a:extLst>
              <a:ext uri="{FF2B5EF4-FFF2-40B4-BE49-F238E27FC236}">
                <a16:creationId xmlns:a16="http://schemas.microsoft.com/office/drawing/2014/main" id="{50808CC7-151E-43A2-A34D-62E4F50D8324}"/>
              </a:ext>
            </a:extLst>
          </p:cNvPr>
          <p:cNvSpPr>
            <a:spLocks noGrp="1"/>
          </p:cNvSpPr>
          <p:nvPr>
            <p:ph idx="1"/>
          </p:nvPr>
        </p:nvSpPr>
        <p:spPr>
          <a:xfrm>
            <a:off x="4441783" y="2057400"/>
            <a:ext cx="6693061" cy="4038600"/>
          </a:xfrm>
        </p:spPr>
        <p:txBody>
          <a:bodyPr>
            <a:normAutofit/>
          </a:bodyPr>
          <a:lstStyle/>
          <a:p>
            <a:endParaRPr lang="en-US" sz="1700" dirty="0">
              <a:solidFill>
                <a:schemeClr val="tx1"/>
              </a:solidFill>
            </a:endParaRPr>
          </a:p>
          <a:p>
            <a:r>
              <a:rPr lang="en-US" sz="1700" dirty="0">
                <a:solidFill>
                  <a:schemeClr val="tx1"/>
                </a:solidFill>
              </a:rPr>
              <a:t>Figure 4: Shows the Relationship between Rank and total shipped. This relation is significant because the lower the rank the higher the total shipped.  </a:t>
            </a:r>
          </a:p>
          <a:p>
            <a:endParaRPr lang="en-US" sz="1700" dirty="0">
              <a:solidFill>
                <a:schemeClr val="tx1"/>
              </a:solidFill>
            </a:endParaRPr>
          </a:p>
          <a:p>
            <a:endParaRPr lang="en-US" sz="1700" dirty="0">
              <a:solidFill>
                <a:schemeClr val="tx1"/>
              </a:solidFill>
            </a:endParaRPr>
          </a:p>
          <a:p>
            <a:endParaRPr lang="en-US" sz="1700" dirty="0">
              <a:solidFill>
                <a:schemeClr val="tx1"/>
              </a:solidFill>
            </a:endParaRPr>
          </a:p>
          <a:p>
            <a:endParaRPr lang="en-US" sz="1700" dirty="0">
              <a:solidFill>
                <a:schemeClr val="tx1"/>
              </a:solidFill>
            </a:endParaRPr>
          </a:p>
          <a:p>
            <a:r>
              <a:rPr lang="en-US" sz="1700" dirty="0">
                <a:solidFill>
                  <a:schemeClr val="tx1"/>
                </a:solidFill>
              </a:rPr>
              <a:t>Figure 5: Shows the relationship between the critic score and total ship.  This relationship seems to be positively correlated.  There is a resemblance of a line between the variables.  It is determined that the  Wii has the most games shipped.</a:t>
            </a:r>
          </a:p>
        </p:txBody>
      </p:sp>
    </p:spTree>
    <p:extLst>
      <p:ext uri="{BB962C8B-B14F-4D97-AF65-F5344CB8AC3E}">
        <p14:creationId xmlns:p14="http://schemas.microsoft.com/office/powerpoint/2010/main" val="368022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2" name="Rectangle 34">
            <a:extLst>
              <a:ext uri="{FF2B5EF4-FFF2-40B4-BE49-F238E27FC236}">
                <a16:creationId xmlns:a16="http://schemas.microsoft.com/office/drawing/2014/main" id="{239BBA54-0DD9-43A0-B220-5ED6AD7B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7612EB-E0C6-4474-A25E-B924E0F057E1}"/>
              </a:ext>
            </a:extLst>
          </p:cNvPr>
          <p:cNvSpPr>
            <a:spLocks noGrp="1"/>
          </p:cNvSpPr>
          <p:nvPr>
            <p:ph type="title"/>
          </p:nvPr>
        </p:nvSpPr>
        <p:spPr>
          <a:xfrm>
            <a:off x="7888731" y="609600"/>
            <a:ext cx="3582416" cy="1356360"/>
          </a:xfrm>
        </p:spPr>
        <p:txBody>
          <a:bodyPr>
            <a:normAutofit/>
          </a:bodyPr>
          <a:lstStyle/>
          <a:p>
            <a:r>
              <a:rPr lang="en-US" sz="3200" dirty="0">
                <a:solidFill>
                  <a:schemeClr val="tx1"/>
                </a:solidFill>
              </a:rPr>
              <a:t>Machine Learning</a:t>
            </a:r>
            <a:br>
              <a:rPr lang="en-US" sz="3200" dirty="0">
                <a:solidFill>
                  <a:schemeClr val="tx1"/>
                </a:solidFill>
              </a:rPr>
            </a:br>
            <a:endParaRPr lang="en-US" sz="3200" dirty="0">
              <a:solidFill>
                <a:schemeClr val="tx1"/>
              </a:solidFill>
            </a:endParaRPr>
          </a:p>
        </p:txBody>
      </p:sp>
      <p:sp>
        <p:nvSpPr>
          <p:cNvPr id="34" name="Rectangle 36">
            <a:extLst>
              <a:ext uri="{FF2B5EF4-FFF2-40B4-BE49-F238E27FC236}">
                <a16:creationId xmlns:a16="http://schemas.microsoft.com/office/drawing/2014/main" id="{B229BB47-4558-4B9B-B4B1-DF854D44F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39" y="243840"/>
            <a:ext cx="7327423"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38188EC-AA90-46A3-94F9-B87EF720F951}"/>
              </a:ext>
            </a:extLst>
          </p:cNvPr>
          <p:cNvSpPr>
            <a:spLocks noGrp="1"/>
          </p:cNvSpPr>
          <p:nvPr>
            <p:ph idx="1"/>
          </p:nvPr>
        </p:nvSpPr>
        <p:spPr>
          <a:xfrm>
            <a:off x="7888731" y="2057400"/>
            <a:ext cx="3582416" cy="4038600"/>
          </a:xfrm>
        </p:spPr>
        <p:txBody>
          <a:bodyPr>
            <a:normAutofit/>
          </a:bodyPr>
          <a:lstStyle/>
          <a:p>
            <a:pPr marL="45720" indent="0">
              <a:buNone/>
            </a:pPr>
            <a:r>
              <a:rPr lang="en-US" sz="1400" dirty="0">
                <a:solidFill>
                  <a:schemeClr val="tx1"/>
                </a:solidFill>
              </a:rPr>
              <a:t>The plot and models are now created for the understanding of the data. Since my dependent variable is a numerical value, linear regression will be used for the machine learning technique. Total shipped is the dependent variable used the remainder of the variables independent.  Before the linear model was created, we had created a training and testing data set.  The training data set includes 80% of the data and the testing data set contains 20% of the data.  The overall p-value for the model is statistically significant.  To measure the accuracy of the model, we used cross-validation.  The training data was split into 5 parts randomly.  Similar results were found. Figure 8 is the model for the training set, and figure 9 is the model with the validation set.</a:t>
            </a:r>
          </a:p>
        </p:txBody>
      </p:sp>
      <p:sp>
        <p:nvSpPr>
          <p:cNvPr id="36" name="Rectangle 38">
            <a:extLst>
              <a:ext uri="{FF2B5EF4-FFF2-40B4-BE49-F238E27FC236}">
                <a16:creationId xmlns:a16="http://schemas.microsoft.com/office/drawing/2014/main" id="{370A5D61-A264-475F-97AF-A537D44D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8" name="Rectangle 40">
            <a:extLst>
              <a:ext uri="{FF2B5EF4-FFF2-40B4-BE49-F238E27FC236}">
                <a16:creationId xmlns:a16="http://schemas.microsoft.com/office/drawing/2014/main" id="{066C9D18-8898-407E-AF25-51266DEB4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744223"/>
            <a:ext cx="3422042" cy="2600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 shot of a person&#10;&#10;Description automatically generated">
            <a:extLst>
              <a:ext uri="{FF2B5EF4-FFF2-40B4-BE49-F238E27FC236}">
                <a16:creationId xmlns:a16="http://schemas.microsoft.com/office/drawing/2014/main" id="{0B8BE60B-8F35-4F27-8DE3-C74267E3E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4" y="1497327"/>
            <a:ext cx="3271700" cy="1062994"/>
          </a:xfrm>
          <a:prstGeom prst="rect">
            <a:avLst/>
          </a:prstGeom>
        </p:spPr>
      </p:pic>
      <p:sp>
        <p:nvSpPr>
          <p:cNvPr id="43" name="Rectangle 42">
            <a:extLst>
              <a:ext uri="{FF2B5EF4-FFF2-40B4-BE49-F238E27FC236}">
                <a16:creationId xmlns:a16="http://schemas.microsoft.com/office/drawing/2014/main" id="{F10E0FB8-9DDB-4C3E-8CB2-CAEEAC734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2561" y="744223"/>
            <a:ext cx="2761369" cy="2600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6FAA8B29-E233-482C-A9FC-9F338010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904" y="1097279"/>
            <a:ext cx="2500604" cy="1928191"/>
          </a:xfrm>
          <a:prstGeom prst="rect">
            <a:avLst/>
          </a:prstGeom>
        </p:spPr>
      </p:pic>
      <p:sp>
        <p:nvSpPr>
          <p:cNvPr id="45" name="Rectangle 44">
            <a:extLst>
              <a:ext uri="{FF2B5EF4-FFF2-40B4-BE49-F238E27FC236}">
                <a16:creationId xmlns:a16="http://schemas.microsoft.com/office/drawing/2014/main" id="{F1E8EB44-8FB2-4545-B78B-33EED5996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3507057"/>
            <a:ext cx="2790855" cy="2633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840713EF-415D-4016-9489-7B85C91D5E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34" y="3629465"/>
            <a:ext cx="2640513" cy="2222695"/>
          </a:xfrm>
          <a:prstGeom prst="rect">
            <a:avLst/>
          </a:prstGeom>
        </p:spPr>
      </p:pic>
      <p:sp>
        <p:nvSpPr>
          <p:cNvPr id="47" name="Rectangle 46">
            <a:extLst>
              <a:ext uri="{FF2B5EF4-FFF2-40B4-BE49-F238E27FC236}">
                <a16:creationId xmlns:a16="http://schemas.microsoft.com/office/drawing/2014/main" id="{C2733148-94BC-44B8-BFD2-27E409B01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1267" y="3507057"/>
            <a:ext cx="3392663" cy="2633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85EFC10F-D20A-472F-8AF1-4FB95C764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1716" y="4364253"/>
            <a:ext cx="3242214" cy="996421"/>
          </a:xfrm>
          <a:prstGeom prst="rect">
            <a:avLst/>
          </a:prstGeom>
        </p:spPr>
      </p:pic>
    </p:spTree>
    <p:extLst>
      <p:ext uri="{BB962C8B-B14F-4D97-AF65-F5344CB8AC3E}">
        <p14:creationId xmlns:p14="http://schemas.microsoft.com/office/powerpoint/2010/main" val="332042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2D4F-EEE7-45FC-973C-EE9A2E72F77C}"/>
              </a:ext>
            </a:extLst>
          </p:cNvPr>
          <p:cNvSpPr>
            <a:spLocks noGrp="1"/>
          </p:cNvSpPr>
          <p:nvPr>
            <p:ph type="title"/>
          </p:nvPr>
        </p:nvSpPr>
        <p:spPr>
          <a:xfrm>
            <a:off x="1143000" y="609600"/>
            <a:ext cx="6693061" cy="1356360"/>
          </a:xfrm>
        </p:spPr>
        <p:txBody>
          <a:bodyPr>
            <a:normAutofit/>
          </a:bodyPr>
          <a:lstStyle/>
          <a:p>
            <a:r>
              <a:rPr lang="en-US" dirty="0">
                <a:solidFill>
                  <a:schemeClr val="tx1"/>
                </a:solidFill>
              </a:rPr>
              <a:t>Results </a:t>
            </a:r>
          </a:p>
        </p:txBody>
      </p:sp>
      <p:sp>
        <p:nvSpPr>
          <p:cNvPr id="3" name="Content Placeholder 2">
            <a:extLst>
              <a:ext uri="{FF2B5EF4-FFF2-40B4-BE49-F238E27FC236}">
                <a16:creationId xmlns:a16="http://schemas.microsoft.com/office/drawing/2014/main" id="{7F1801B1-17BB-461A-A97F-9F7BBF965927}"/>
              </a:ext>
            </a:extLst>
          </p:cNvPr>
          <p:cNvSpPr>
            <a:spLocks noGrp="1"/>
          </p:cNvSpPr>
          <p:nvPr>
            <p:ph idx="1"/>
          </p:nvPr>
        </p:nvSpPr>
        <p:spPr>
          <a:xfrm>
            <a:off x="1143000" y="2057400"/>
            <a:ext cx="9464039" cy="2205111"/>
          </a:xfrm>
        </p:spPr>
        <p:txBody>
          <a:bodyPr>
            <a:normAutofit lnSpcReduction="10000"/>
          </a:bodyPr>
          <a:lstStyle/>
          <a:p>
            <a:pPr marL="45720" indent="0">
              <a:buNone/>
            </a:pPr>
            <a:r>
              <a:rPr lang="en-US" sz="1700" dirty="0">
                <a:solidFill>
                  <a:schemeClr val="tx1"/>
                </a:solidFill>
              </a:rPr>
              <a:t>Figure 8 shows that the critic score, rank, platform, are significant variables to predict the total shipped because the p-value is between 0 and 0.001. The Overall p-value for the model is significant.  A lower p-value determines that the variable is statistically significant. The multiple R square is 0.375. This variable show how close the independent variables are close to the line of best fit. The closer R squared is to 1, the better the model is. Therefore, this model can be better. The Root mean squared error is an average of the variance. This number is based on the units of your independent variable. It can range from 0 to any infinity. The smaller the number, the better the model. My RMSE is 4.379 this this low compared to the highest number of total shipped.  Overall all the cross validation, training, and testing models give approximately the same R squared value.  Thus this model is useful in predicting the total shipped but can be better. </a:t>
            </a:r>
          </a:p>
          <a:p>
            <a:endParaRPr lang="en-US" sz="1700" dirty="0"/>
          </a:p>
        </p:txBody>
      </p:sp>
      <p:pic>
        <p:nvPicPr>
          <p:cNvPr id="4" name="Picture 3">
            <a:extLst>
              <a:ext uri="{FF2B5EF4-FFF2-40B4-BE49-F238E27FC236}">
                <a16:creationId xmlns:a16="http://schemas.microsoft.com/office/drawing/2014/main" id="{EBCBFE42-7047-4D84-B69C-E11BD2F23FAA}"/>
              </a:ext>
            </a:extLst>
          </p:cNvPr>
          <p:cNvPicPr>
            <a:picLocks noChangeAspect="1"/>
          </p:cNvPicPr>
          <p:nvPr/>
        </p:nvPicPr>
        <p:blipFill>
          <a:blip r:embed="rId2"/>
          <a:stretch>
            <a:fillRect/>
          </a:stretch>
        </p:blipFill>
        <p:spPr>
          <a:xfrm>
            <a:off x="4106218" y="5668457"/>
            <a:ext cx="3171893" cy="4708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FEACABF4-782A-4D90-8631-28BF4BEB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287" y="4262511"/>
            <a:ext cx="7239463" cy="1431056"/>
          </a:xfrm>
          <a:prstGeom prst="rect">
            <a:avLst/>
          </a:prstGeom>
        </p:spPr>
      </p:pic>
    </p:spTree>
    <p:extLst>
      <p:ext uri="{BB962C8B-B14F-4D97-AF65-F5344CB8AC3E}">
        <p14:creationId xmlns:p14="http://schemas.microsoft.com/office/powerpoint/2010/main" val="102102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8">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80A09A9-8175-4695-85B3-559ECEA1D90F}"/>
              </a:ext>
            </a:extLst>
          </p:cNvPr>
          <p:cNvSpPr>
            <a:spLocks noGrp="1"/>
          </p:cNvSpPr>
          <p:nvPr>
            <p:ph type="title"/>
          </p:nvPr>
        </p:nvSpPr>
        <p:spPr>
          <a:xfrm>
            <a:off x="441009" y="873457"/>
            <a:ext cx="3273042" cy="5222543"/>
          </a:xfrm>
        </p:spPr>
        <p:txBody>
          <a:bodyPr>
            <a:normAutofit/>
          </a:bodyPr>
          <a:lstStyle/>
          <a:p>
            <a:r>
              <a:rPr lang="en-US" sz="2800" b="1">
                <a:solidFill>
                  <a:srgbClr val="FFFFFF"/>
                </a:solidFill>
              </a:rPr>
              <a:t>Acknowledgements</a:t>
            </a:r>
            <a:br>
              <a:rPr lang="en-US" sz="2800" b="1">
                <a:solidFill>
                  <a:srgbClr val="FFFFFF"/>
                </a:solidFill>
              </a:rPr>
            </a:br>
            <a:endParaRPr lang="en-US" sz="2800">
              <a:solidFill>
                <a:srgbClr val="FFFFFF"/>
              </a:solidFill>
            </a:endParaRPr>
          </a:p>
        </p:txBody>
      </p:sp>
      <p:sp>
        <p:nvSpPr>
          <p:cNvPr id="3" name="Content Placeholder 2">
            <a:extLst>
              <a:ext uri="{FF2B5EF4-FFF2-40B4-BE49-F238E27FC236}">
                <a16:creationId xmlns:a16="http://schemas.microsoft.com/office/drawing/2014/main" id="{8A6B4DEA-D84C-4717-BB22-F78110E718AA}"/>
              </a:ext>
            </a:extLst>
          </p:cNvPr>
          <p:cNvSpPr>
            <a:spLocks noGrp="1"/>
          </p:cNvSpPr>
          <p:nvPr>
            <p:ph idx="1"/>
          </p:nvPr>
        </p:nvSpPr>
        <p:spPr>
          <a:xfrm>
            <a:off x="4995081" y="873457"/>
            <a:ext cx="6020790" cy="5222543"/>
          </a:xfrm>
        </p:spPr>
        <p:txBody>
          <a:bodyPr anchor="ctr">
            <a:normAutofit/>
          </a:bodyPr>
          <a:lstStyle/>
          <a:p>
            <a:pPr marL="45720" indent="0">
              <a:buNone/>
            </a:pPr>
            <a:r>
              <a:rPr lang="en-US" sz="2000">
                <a:solidFill>
                  <a:schemeClr val="tx1"/>
                </a:solidFill>
              </a:rPr>
              <a:t>I would like to acknowledge my faculty mentor, Dr. Torina Lewis for her expressed support, and the HBCU-UP. I would also like to thank Dr. Andrea Constantin, my data science mentor for all her guidance and support. This research opportunity was sponsored by the National Science Foundation, award number 1700408 and 1818682.</a:t>
            </a:r>
          </a:p>
          <a:p>
            <a:endParaRPr lang="en-US" sz="2000">
              <a:solidFill>
                <a:schemeClr val="tx1"/>
              </a:solidFill>
            </a:endParaRPr>
          </a:p>
        </p:txBody>
      </p:sp>
    </p:spTree>
    <p:extLst>
      <p:ext uri="{BB962C8B-B14F-4D97-AF65-F5344CB8AC3E}">
        <p14:creationId xmlns:p14="http://schemas.microsoft.com/office/powerpoint/2010/main" val="264763037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815</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Corbel</vt:lpstr>
      <vt:lpstr>Basis</vt:lpstr>
      <vt:lpstr>Video Game Take Over</vt:lpstr>
      <vt:lpstr>Introduction </vt:lpstr>
      <vt:lpstr>Research Question</vt:lpstr>
      <vt:lpstr>Data Sets</vt:lpstr>
      <vt:lpstr>Methods: Data Wrangling</vt:lpstr>
      <vt:lpstr>Methods: Statistical Analysis</vt:lpstr>
      <vt:lpstr>Machine Learning </vt:lpstr>
      <vt:lpstr>Results </vt:lpstr>
      <vt:lpstr>Acknowledgements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Take Over</dc:title>
  <dc:creator>jasmine Brown</dc:creator>
  <cp:lastModifiedBy>jasmine Brown</cp:lastModifiedBy>
  <cp:revision>1</cp:revision>
  <dcterms:created xsi:type="dcterms:W3CDTF">2019-07-26T17:50:02Z</dcterms:created>
  <dcterms:modified xsi:type="dcterms:W3CDTF">2019-07-26T18:16:08Z</dcterms:modified>
</cp:coreProperties>
</file>