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12"/>
  </p:notesMasterIdLst>
  <p:sldIdLst>
    <p:sldId id="256" r:id="rId2"/>
    <p:sldId id="270" r:id="rId3"/>
    <p:sldId id="271" r:id="rId4"/>
    <p:sldId id="267" r:id="rId5"/>
    <p:sldId id="260" r:id="rId6"/>
    <p:sldId id="261" r:id="rId7"/>
    <p:sldId id="268" r:id="rId8"/>
    <p:sldId id="269" r:id="rId9"/>
    <p:sldId id="27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0" autoAdjust="0"/>
    <p:restoredTop sz="94677"/>
  </p:normalViewPr>
  <p:slideViewPr>
    <p:cSldViewPr snapToGrid="0" snapToObjects="1">
      <p:cViewPr>
        <p:scale>
          <a:sx n="107" d="100"/>
          <a:sy n="107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FE1BFE-02CD-4D76-B1D2-7EE12CBB91B9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024B94-2DDE-4A15-B5C7-AEB01ADD2103}">
      <dgm:prSet/>
      <dgm:spPr/>
      <dgm:t>
        <a:bodyPr/>
        <a:lstStyle/>
        <a:p>
          <a:r>
            <a:rPr lang="en-US" dirty="0"/>
            <a:t>The usage decreases from January – April.  It is constant from May – October.  From November – December the usage increases.  </a:t>
          </a:r>
        </a:p>
        <a:p>
          <a:r>
            <a:rPr lang="en-US" dirty="0"/>
            <a:t>                                          </a:t>
          </a:r>
        </a:p>
      </dgm:t>
    </dgm:pt>
    <dgm:pt modelId="{FE45D6B7-0059-474C-8161-C427CA8CD383}" type="parTrans" cxnId="{1032AFCE-C0FE-49E5-96D1-4CBB1C96B5E3}">
      <dgm:prSet/>
      <dgm:spPr/>
      <dgm:t>
        <a:bodyPr/>
        <a:lstStyle/>
        <a:p>
          <a:endParaRPr lang="en-US"/>
        </a:p>
      </dgm:t>
    </dgm:pt>
    <dgm:pt modelId="{86452A3E-62B1-4B3B-8D26-B5BA465B3365}" type="sibTrans" cxnId="{1032AFCE-C0FE-49E5-96D1-4CBB1C96B5E3}">
      <dgm:prSet/>
      <dgm:spPr/>
      <dgm:t>
        <a:bodyPr/>
        <a:lstStyle/>
        <a:p>
          <a:endParaRPr lang="en-US"/>
        </a:p>
      </dgm:t>
    </dgm:pt>
    <dgm:pt modelId="{8E694B00-09D9-4C93-9C98-3D34F9925530}">
      <dgm:prSet/>
      <dgm:spPr/>
      <dgm:t>
        <a:bodyPr/>
        <a:lstStyle/>
        <a:p>
          <a:r>
            <a:rPr lang="en-US" dirty="0"/>
            <a:t>A forecasting model was created to determine the customer’s future use. Which can be helpful to predict the customer’s bill over time. </a:t>
          </a:r>
        </a:p>
      </dgm:t>
    </dgm:pt>
    <dgm:pt modelId="{5E9B7DC5-2161-4195-856F-9033889E5BE4}" type="parTrans" cxnId="{E43032D1-0E6D-49AB-AA14-53249628FD84}">
      <dgm:prSet/>
      <dgm:spPr/>
      <dgm:t>
        <a:bodyPr/>
        <a:lstStyle/>
        <a:p>
          <a:endParaRPr lang="en-US"/>
        </a:p>
      </dgm:t>
    </dgm:pt>
    <dgm:pt modelId="{893846F8-7301-4E07-829A-F8C132A76206}" type="sibTrans" cxnId="{E43032D1-0E6D-49AB-AA14-53249628FD84}">
      <dgm:prSet/>
      <dgm:spPr/>
      <dgm:t>
        <a:bodyPr/>
        <a:lstStyle/>
        <a:p>
          <a:endParaRPr lang="en-US"/>
        </a:p>
      </dgm:t>
    </dgm:pt>
    <dgm:pt modelId="{266A4EF5-EC94-42CB-B6FD-466DB82F49C9}">
      <dgm:prSet/>
      <dgm:spPr/>
      <dgm:t>
        <a:bodyPr/>
        <a:lstStyle/>
        <a:p>
          <a:r>
            <a:rPr lang="en-US" dirty="0"/>
            <a:t>Given the three trend intervals, there are seasonal trends.  Decomposing data to remove seasonality will help smooth the data to improve predictions for the customer’s total electricity usage.   </a:t>
          </a:r>
        </a:p>
      </dgm:t>
    </dgm:pt>
    <dgm:pt modelId="{8516F5A2-BE8A-4494-B35C-281971444398}" type="parTrans" cxnId="{5471151F-3D82-41EC-A09C-49B5720F4C7E}">
      <dgm:prSet/>
      <dgm:spPr/>
      <dgm:t>
        <a:bodyPr/>
        <a:lstStyle/>
        <a:p>
          <a:endParaRPr lang="en-US"/>
        </a:p>
      </dgm:t>
    </dgm:pt>
    <dgm:pt modelId="{A4D7F330-BE8A-4CFF-BD11-040C97AEEB31}" type="sibTrans" cxnId="{5471151F-3D82-41EC-A09C-49B5720F4C7E}">
      <dgm:prSet/>
      <dgm:spPr/>
      <dgm:t>
        <a:bodyPr/>
        <a:lstStyle/>
        <a:p>
          <a:endParaRPr lang="en-US"/>
        </a:p>
      </dgm:t>
    </dgm:pt>
    <dgm:pt modelId="{80ADC4CE-AAF6-5145-8AFB-BA62441D160D}" type="pres">
      <dgm:prSet presAssocID="{55FE1BFE-02CD-4D76-B1D2-7EE12CBB91B9}" presName="vert0" presStyleCnt="0">
        <dgm:presLayoutVars>
          <dgm:dir/>
          <dgm:animOne val="branch"/>
          <dgm:animLvl val="lvl"/>
        </dgm:presLayoutVars>
      </dgm:prSet>
      <dgm:spPr/>
    </dgm:pt>
    <dgm:pt modelId="{6BB8192A-29A0-E042-AF1C-053A78BD223F}" type="pres">
      <dgm:prSet presAssocID="{15024B94-2DDE-4A15-B5C7-AEB01ADD2103}" presName="thickLine" presStyleLbl="alignNode1" presStyleIdx="0" presStyleCnt="3"/>
      <dgm:spPr/>
    </dgm:pt>
    <dgm:pt modelId="{E153168E-9DD5-F146-89F8-E86C95666578}" type="pres">
      <dgm:prSet presAssocID="{15024B94-2DDE-4A15-B5C7-AEB01ADD2103}" presName="horz1" presStyleCnt="0"/>
      <dgm:spPr/>
    </dgm:pt>
    <dgm:pt modelId="{711D9307-1ED2-B44F-8EDF-601C4C65BA55}" type="pres">
      <dgm:prSet presAssocID="{15024B94-2DDE-4A15-B5C7-AEB01ADD2103}" presName="tx1" presStyleLbl="revTx" presStyleIdx="0" presStyleCnt="3"/>
      <dgm:spPr/>
    </dgm:pt>
    <dgm:pt modelId="{AFB05A77-FBF7-0447-AFAE-709411FFB3E3}" type="pres">
      <dgm:prSet presAssocID="{15024B94-2DDE-4A15-B5C7-AEB01ADD2103}" presName="vert1" presStyleCnt="0"/>
      <dgm:spPr/>
    </dgm:pt>
    <dgm:pt modelId="{C3BCD015-4057-734D-A423-F01078FFEE24}" type="pres">
      <dgm:prSet presAssocID="{8E694B00-09D9-4C93-9C98-3D34F9925530}" presName="thickLine" presStyleLbl="alignNode1" presStyleIdx="1" presStyleCnt="3"/>
      <dgm:spPr/>
    </dgm:pt>
    <dgm:pt modelId="{D3C8BF40-0D3D-304F-99D0-8D3392E4653E}" type="pres">
      <dgm:prSet presAssocID="{8E694B00-09D9-4C93-9C98-3D34F9925530}" presName="horz1" presStyleCnt="0"/>
      <dgm:spPr/>
    </dgm:pt>
    <dgm:pt modelId="{56F54265-7EEC-D043-8CF6-347E2044E900}" type="pres">
      <dgm:prSet presAssocID="{8E694B00-09D9-4C93-9C98-3D34F9925530}" presName="tx1" presStyleLbl="revTx" presStyleIdx="1" presStyleCnt="3"/>
      <dgm:spPr/>
    </dgm:pt>
    <dgm:pt modelId="{36A792A0-688E-294E-81CF-E92D9283F021}" type="pres">
      <dgm:prSet presAssocID="{8E694B00-09D9-4C93-9C98-3D34F9925530}" presName="vert1" presStyleCnt="0"/>
      <dgm:spPr/>
    </dgm:pt>
    <dgm:pt modelId="{8EE64C09-B606-884F-96E6-9E02437BAD4D}" type="pres">
      <dgm:prSet presAssocID="{266A4EF5-EC94-42CB-B6FD-466DB82F49C9}" presName="thickLine" presStyleLbl="alignNode1" presStyleIdx="2" presStyleCnt="3"/>
      <dgm:spPr/>
    </dgm:pt>
    <dgm:pt modelId="{E54594BE-3D31-9A47-A3AB-F0C0E479ADF8}" type="pres">
      <dgm:prSet presAssocID="{266A4EF5-EC94-42CB-B6FD-466DB82F49C9}" presName="horz1" presStyleCnt="0"/>
      <dgm:spPr/>
    </dgm:pt>
    <dgm:pt modelId="{AFF25D2E-475D-FC44-9CA0-16E0773325F4}" type="pres">
      <dgm:prSet presAssocID="{266A4EF5-EC94-42CB-B6FD-466DB82F49C9}" presName="tx1" presStyleLbl="revTx" presStyleIdx="2" presStyleCnt="3"/>
      <dgm:spPr/>
    </dgm:pt>
    <dgm:pt modelId="{8A3127DE-AC82-AC4B-A7EF-44C5E220AFF1}" type="pres">
      <dgm:prSet presAssocID="{266A4EF5-EC94-42CB-B6FD-466DB82F49C9}" presName="vert1" presStyleCnt="0"/>
      <dgm:spPr/>
    </dgm:pt>
  </dgm:ptLst>
  <dgm:cxnLst>
    <dgm:cxn modelId="{BAD4461D-CD0A-5047-913E-B001E9664581}" type="presOf" srcId="{266A4EF5-EC94-42CB-B6FD-466DB82F49C9}" destId="{AFF25D2E-475D-FC44-9CA0-16E0773325F4}" srcOrd="0" destOrd="0" presId="urn:microsoft.com/office/officeart/2008/layout/LinedList"/>
    <dgm:cxn modelId="{5471151F-3D82-41EC-A09C-49B5720F4C7E}" srcId="{55FE1BFE-02CD-4D76-B1D2-7EE12CBB91B9}" destId="{266A4EF5-EC94-42CB-B6FD-466DB82F49C9}" srcOrd="2" destOrd="0" parTransId="{8516F5A2-BE8A-4494-B35C-281971444398}" sibTransId="{A4D7F330-BE8A-4CFF-BD11-040C97AEEB31}"/>
    <dgm:cxn modelId="{EC7EED65-B2F4-1742-9CE4-D39BF6AF1816}" type="presOf" srcId="{8E694B00-09D9-4C93-9C98-3D34F9925530}" destId="{56F54265-7EEC-D043-8CF6-347E2044E900}" srcOrd="0" destOrd="0" presId="urn:microsoft.com/office/officeart/2008/layout/LinedList"/>
    <dgm:cxn modelId="{27C99D72-0CE2-EE42-8B46-2D6A44E148FF}" type="presOf" srcId="{55FE1BFE-02CD-4D76-B1D2-7EE12CBB91B9}" destId="{80ADC4CE-AAF6-5145-8AFB-BA62441D160D}" srcOrd="0" destOrd="0" presId="urn:microsoft.com/office/officeart/2008/layout/LinedList"/>
    <dgm:cxn modelId="{E66B7C8D-F63B-444D-92FB-629FCF3C3D2E}" type="presOf" srcId="{15024B94-2DDE-4A15-B5C7-AEB01ADD2103}" destId="{711D9307-1ED2-B44F-8EDF-601C4C65BA55}" srcOrd="0" destOrd="0" presId="urn:microsoft.com/office/officeart/2008/layout/LinedList"/>
    <dgm:cxn modelId="{1032AFCE-C0FE-49E5-96D1-4CBB1C96B5E3}" srcId="{55FE1BFE-02CD-4D76-B1D2-7EE12CBB91B9}" destId="{15024B94-2DDE-4A15-B5C7-AEB01ADD2103}" srcOrd="0" destOrd="0" parTransId="{FE45D6B7-0059-474C-8161-C427CA8CD383}" sibTransId="{86452A3E-62B1-4B3B-8D26-B5BA465B3365}"/>
    <dgm:cxn modelId="{E43032D1-0E6D-49AB-AA14-53249628FD84}" srcId="{55FE1BFE-02CD-4D76-B1D2-7EE12CBB91B9}" destId="{8E694B00-09D9-4C93-9C98-3D34F9925530}" srcOrd="1" destOrd="0" parTransId="{5E9B7DC5-2161-4195-856F-9033889E5BE4}" sibTransId="{893846F8-7301-4E07-829A-F8C132A76206}"/>
    <dgm:cxn modelId="{C33B8087-018D-D642-A1BA-F16D3F239C6F}" type="presParOf" srcId="{80ADC4CE-AAF6-5145-8AFB-BA62441D160D}" destId="{6BB8192A-29A0-E042-AF1C-053A78BD223F}" srcOrd="0" destOrd="0" presId="urn:microsoft.com/office/officeart/2008/layout/LinedList"/>
    <dgm:cxn modelId="{EE838175-F63E-3348-8EB0-4E06C1A65CD7}" type="presParOf" srcId="{80ADC4CE-AAF6-5145-8AFB-BA62441D160D}" destId="{E153168E-9DD5-F146-89F8-E86C95666578}" srcOrd="1" destOrd="0" presId="urn:microsoft.com/office/officeart/2008/layout/LinedList"/>
    <dgm:cxn modelId="{3A9D799C-D9A9-ED4B-85A6-A1FB26B77AB3}" type="presParOf" srcId="{E153168E-9DD5-F146-89F8-E86C95666578}" destId="{711D9307-1ED2-B44F-8EDF-601C4C65BA55}" srcOrd="0" destOrd="0" presId="urn:microsoft.com/office/officeart/2008/layout/LinedList"/>
    <dgm:cxn modelId="{54F2F812-A5FB-1047-897D-F300FA4B21FF}" type="presParOf" srcId="{E153168E-9DD5-F146-89F8-E86C95666578}" destId="{AFB05A77-FBF7-0447-AFAE-709411FFB3E3}" srcOrd="1" destOrd="0" presId="urn:microsoft.com/office/officeart/2008/layout/LinedList"/>
    <dgm:cxn modelId="{05EC64C1-024C-B745-B707-861118A0EB8E}" type="presParOf" srcId="{80ADC4CE-AAF6-5145-8AFB-BA62441D160D}" destId="{C3BCD015-4057-734D-A423-F01078FFEE24}" srcOrd="2" destOrd="0" presId="urn:microsoft.com/office/officeart/2008/layout/LinedList"/>
    <dgm:cxn modelId="{C02EFBEE-5014-0045-87DF-A0B047F448E9}" type="presParOf" srcId="{80ADC4CE-AAF6-5145-8AFB-BA62441D160D}" destId="{D3C8BF40-0D3D-304F-99D0-8D3392E4653E}" srcOrd="3" destOrd="0" presId="urn:microsoft.com/office/officeart/2008/layout/LinedList"/>
    <dgm:cxn modelId="{ABC6A774-9635-8040-8A8F-DC1F54BD5C44}" type="presParOf" srcId="{D3C8BF40-0D3D-304F-99D0-8D3392E4653E}" destId="{56F54265-7EEC-D043-8CF6-347E2044E900}" srcOrd="0" destOrd="0" presId="urn:microsoft.com/office/officeart/2008/layout/LinedList"/>
    <dgm:cxn modelId="{B5054E93-14A1-2F4A-97E5-52D20F056756}" type="presParOf" srcId="{D3C8BF40-0D3D-304F-99D0-8D3392E4653E}" destId="{36A792A0-688E-294E-81CF-E92D9283F021}" srcOrd="1" destOrd="0" presId="urn:microsoft.com/office/officeart/2008/layout/LinedList"/>
    <dgm:cxn modelId="{DFC770D5-3D08-5849-A97A-9BA7B4D1EB63}" type="presParOf" srcId="{80ADC4CE-AAF6-5145-8AFB-BA62441D160D}" destId="{8EE64C09-B606-884F-96E6-9E02437BAD4D}" srcOrd="4" destOrd="0" presId="urn:microsoft.com/office/officeart/2008/layout/LinedList"/>
    <dgm:cxn modelId="{84F1A341-A604-834B-9942-245B1C0B96ED}" type="presParOf" srcId="{80ADC4CE-AAF6-5145-8AFB-BA62441D160D}" destId="{E54594BE-3D31-9A47-A3AB-F0C0E479ADF8}" srcOrd="5" destOrd="0" presId="urn:microsoft.com/office/officeart/2008/layout/LinedList"/>
    <dgm:cxn modelId="{B2F5544E-678B-BD41-A7DD-0B206840A028}" type="presParOf" srcId="{E54594BE-3D31-9A47-A3AB-F0C0E479ADF8}" destId="{AFF25D2E-475D-FC44-9CA0-16E0773325F4}" srcOrd="0" destOrd="0" presId="urn:microsoft.com/office/officeart/2008/layout/LinedList"/>
    <dgm:cxn modelId="{9DE203ED-05A5-8C40-9CAF-2DBC551D5866}" type="presParOf" srcId="{E54594BE-3D31-9A47-A3AB-F0C0E479ADF8}" destId="{8A3127DE-AC82-AC4B-A7EF-44C5E220AF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8192A-29A0-E042-AF1C-053A78BD223F}">
      <dsp:nvSpPr>
        <dsp:cNvPr id="0" name=""/>
        <dsp:cNvSpPr/>
      </dsp:nvSpPr>
      <dsp:spPr>
        <a:xfrm>
          <a:off x="0" y="2248"/>
          <a:ext cx="604613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1D9307-1ED2-B44F-8EDF-601C4C65BA55}">
      <dsp:nvSpPr>
        <dsp:cNvPr id="0" name=""/>
        <dsp:cNvSpPr/>
      </dsp:nvSpPr>
      <dsp:spPr>
        <a:xfrm>
          <a:off x="0" y="2248"/>
          <a:ext cx="6046132" cy="1533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usage decreases from January – April.  It is constant from May – October.  From November – December the usage increases. 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                                        </a:t>
          </a:r>
        </a:p>
      </dsp:txBody>
      <dsp:txXfrm>
        <a:off x="0" y="2248"/>
        <a:ext cx="6046132" cy="1533789"/>
      </dsp:txXfrm>
    </dsp:sp>
    <dsp:sp modelId="{C3BCD015-4057-734D-A423-F01078FFEE24}">
      <dsp:nvSpPr>
        <dsp:cNvPr id="0" name=""/>
        <dsp:cNvSpPr/>
      </dsp:nvSpPr>
      <dsp:spPr>
        <a:xfrm>
          <a:off x="0" y="1536038"/>
          <a:ext cx="604613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F54265-7EEC-D043-8CF6-347E2044E900}">
      <dsp:nvSpPr>
        <dsp:cNvPr id="0" name=""/>
        <dsp:cNvSpPr/>
      </dsp:nvSpPr>
      <dsp:spPr>
        <a:xfrm>
          <a:off x="0" y="1536038"/>
          <a:ext cx="6046132" cy="1533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 forecasting model was created to determine the customer’s future use. Which can be helpful to predict the customer’s bill over time. </a:t>
          </a:r>
        </a:p>
      </dsp:txBody>
      <dsp:txXfrm>
        <a:off x="0" y="1536038"/>
        <a:ext cx="6046132" cy="1533789"/>
      </dsp:txXfrm>
    </dsp:sp>
    <dsp:sp modelId="{8EE64C09-B606-884F-96E6-9E02437BAD4D}">
      <dsp:nvSpPr>
        <dsp:cNvPr id="0" name=""/>
        <dsp:cNvSpPr/>
      </dsp:nvSpPr>
      <dsp:spPr>
        <a:xfrm>
          <a:off x="0" y="3069827"/>
          <a:ext cx="6046132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F25D2E-475D-FC44-9CA0-16E0773325F4}">
      <dsp:nvSpPr>
        <dsp:cNvPr id="0" name=""/>
        <dsp:cNvSpPr/>
      </dsp:nvSpPr>
      <dsp:spPr>
        <a:xfrm>
          <a:off x="0" y="3069827"/>
          <a:ext cx="6046132" cy="1533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Given the three trend intervals, there are seasonal trends.  Decomposing data to remove seasonality will help smooth the data to improve predictions for the customer’s total electricity usage.   </a:t>
          </a:r>
        </a:p>
      </dsp:txBody>
      <dsp:txXfrm>
        <a:off x="0" y="3069827"/>
        <a:ext cx="6046132" cy="1533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799C3-2421-2642-8EF8-AA09AA6FF6D7}" type="datetimeFigureOut">
              <a:rPr lang="en-US" smtClean="0"/>
              <a:t>11/15/19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87F13-0D0A-2543-A434-A23B3ACD52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20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7F13-0D0A-2543-A434-A23B3ACD52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51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7F13-0D0A-2543-A434-A23B3ACD52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5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7F13-0D0A-2543-A434-A23B3ACD52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0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0A47-254E-4BE2-AC11-E69D3EF1AE28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4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E90A-9765-431C-A1F4-2F126C3D69CF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7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46DC-B882-49D8-ABD2-BC99A279483A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44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5469-7EBF-4DF6-B755-4ECD1A153682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4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859-1403-47AD-81BC-4EBDA68A8AAA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06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7910-74A4-4638-A4EA-4FB541161139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10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F264-B8C9-452D-B135-840C7DA56399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91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9619-FBE7-4354-93A5-BCEC6B0E0E51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273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9CAD-897D-4FBB-B6BC-9FDEF703D359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2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B697-7BB9-4DD0-8087-89AA2350C046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4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29B0-CBBF-4C6F-A7FA-90B7C8C99A47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2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5E8-6C88-4B38-9D42-EF9191769760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2A7F-4910-4089-9E27-FCD1612ABF49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9953-2FB3-46E3-8E2F-6620B0FE05F2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64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AEA7-7C3E-4C8F-A0F9-90C70AC5314A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F9EA-24B4-4B0A-8975-D8D84DFE12C8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259C0A2-D57B-43F5-81E5-C191B75EFB42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4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1049B73-9561-477F-90BF-698A57879428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70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E27E-41C1-C441-9FE4-ABA26FE41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Monitoring Electricity Usage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F3DBB-C562-C64C-9CB3-E972871DB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Jasmine Brown, mathematics major, class of 2020</a:t>
            </a:r>
          </a:p>
          <a:p>
            <a:r>
              <a:rPr lang="en-US" dirty="0"/>
              <a:t>Clark Atlanta 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B5A0E-40FB-478B-9196-70707F9006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67" b="36194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05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E0CF-C5A3-A641-83F4-6AE1B143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34" y="1430179"/>
            <a:ext cx="3974437" cy="36759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TRENDS, RESULTS, &amp; Recommendations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ANY questions!!!!!!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089DED-64B2-4427-BD4F-A7B6B283A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F3252C-02E7-4CC4-BF1D-2EF2A7876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355C98C-11B6-4AF3-A4C8-1AF58E3F9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C68650F-D3C9-49A8-9AB4-D537E9E090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6505103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2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A979-C050-3644-A98A-5D71C163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58F7-352A-6247-BD0F-C84D75F21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cs typeface="Times New Roman" panose="02020603050405020304" pitchFamily="18" charset="0"/>
              </a:rPr>
              <a:t>The goal of the project is to use previous data from 2018 to create a forecasting model to predict the power usage of a given customer in 2019 and to discover trends associated with their average weekly and monthly power usage. </a:t>
            </a:r>
          </a:p>
          <a:p>
            <a:pPr marL="0" indent="0">
              <a:buNone/>
            </a:pPr>
            <a:endParaRPr lang="en-US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>
              <a:latin typeface="Garamond" panose="020204040303010108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3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A979-C050-3644-A98A-5D71C163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58F7-352A-6247-BD0F-C84D75F21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56347"/>
            <a:ext cx="9905998" cy="3634854"/>
          </a:xfrm>
        </p:spPr>
        <p:txBody>
          <a:bodyPr>
            <a:normAutofit fontScale="3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62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cs typeface="Times New Roman" panose="02020603050405020304" pitchFamily="18" charset="0"/>
              </a:rPr>
              <a:t>The data set is an hourly record of a customer’s power usage for one full year.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2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cs typeface="Times New Roman" panose="02020603050405020304" pitchFamily="18" charset="0"/>
              </a:rPr>
              <a:t>The data set has 24*365 = 8,760 observations.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2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cs typeface="Times New Roman" panose="02020603050405020304" pitchFamily="18" charset="0"/>
              </a:rPr>
              <a:t>There are eight variables in the data set. (Type the variables here)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62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cs typeface="Times New Roman" panose="02020603050405020304" pitchFamily="18" charset="0"/>
              </a:rPr>
              <a:t>	Variable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62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cs typeface="Times New Roman" panose="02020603050405020304" pitchFamily="18" charset="0"/>
              </a:rPr>
              <a:t>	Variable 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62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cs typeface="Times New Roman" panose="02020603050405020304" pitchFamily="18" charset="0"/>
              </a:rPr>
              <a:t>	Variable 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62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cs typeface="Times New Roman" panose="02020603050405020304" pitchFamily="18" charset="0"/>
              </a:rPr>
              <a:t>	Variable 4</a:t>
            </a:r>
          </a:p>
          <a:p>
            <a:endParaRPr lang="en-US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44204" y="3686601"/>
            <a:ext cx="3138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2782" y="3686601"/>
            <a:ext cx="3138985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A9E023"/>
              </a:buClr>
              <a:buSzPct val="100000"/>
            </a:pPr>
            <a:r>
              <a:rPr lang="en-US" sz="2000" dirty="0">
                <a:solidFill>
                  <a:prstClr val="white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+mj-lt"/>
                <a:cs typeface="Times New Roman" panose="02020603050405020304" pitchFamily="18" charset="0"/>
              </a:rPr>
              <a:t>	Variable 5</a:t>
            </a:r>
          </a:p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A9E023"/>
              </a:buClr>
              <a:buSzPct val="100000"/>
            </a:pPr>
            <a:r>
              <a:rPr lang="en-US" sz="2000" dirty="0">
                <a:solidFill>
                  <a:prstClr val="white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+mj-lt"/>
                <a:cs typeface="Times New Roman" panose="02020603050405020304" pitchFamily="18" charset="0"/>
              </a:rPr>
              <a:t>	Variable 6</a:t>
            </a:r>
          </a:p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A9E023"/>
              </a:buClr>
              <a:buSzPct val="100000"/>
            </a:pPr>
            <a:r>
              <a:rPr lang="en-US" sz="2000" dirty="0">
                <a:solidFill>
                  <a:prstClr val="white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+mj-lt"/>
                <a:cs typeface="Times New Roman" panose="02020603050405020304" pitchFamily="18" charset="0"/>
              </a:rPr>
              <a:t>	Variable 7</a:t>
            </a:r>
          </a:p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A9E023"/>
              </a:buClr>
              <a:buSzPct val="100000"/>
            </a:pPr>
            <a:r>
              <a:rPr lang="en-US" sz="2000" dirty="0">
                <a:solidFill>
                  <a:prstClr val="white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+mj-lt"/>
                <a:cs typeface="Times New Roman" panose="02020603050405020304" pitchFamily="18" charset="0"/>
              </a:rPr>
              <a:t>	Variable 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9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A57B-F306-E446-9B49-894718A8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4822"/>
            <a:ext cx="9905998" cy="1182129"/>
          </a:xfrm>
        </p:spPr>
        <p:txBody>
          <a:bodyPr/>
          <a:lstStyle/>
          <a:p>
            <a:r>
              <a:rPr lang="en-US" dirty="0"/>
              <a:t>Data Wrangling techniques USING EXCEL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3DF1-A8C1-ED41-824E-386AD3E5D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316479"/>
            <a:ext cx="10120948" cy="3124201"/>
          </a:xfrm>
        </p:spPr>
        <p:txBody>
          <a:bodyPr>
            <a:normAutofit/>
          </a:bodyPr>
          <a:lstStyle/>
          <a:p>
            <a:r>
              <a:rPr lang="en-US" sz="2000" cap="none" dirty="0">
                <a:cs typeface="Times New Roman" panose="02020603050405020304" pitchFamily="18" charset="0"/>
              </a:rPr>
              <a:t>The data was presented in a structured format.</a:t>
            </a:r>
          </a:p>
          <a:p>
            <a:r>
              <a:rPr lang="en-US" sz="2000" cap="none" dirty="0">
                <a:cs typeface="Times New Roman" panose="02020603050405020304" pitchFamily="18" charset="0"/>
              </a:rPr>
              <a:t>Dates were formatted using 2018 as the year  to be easily read into R.</a:t>
            </a:r>
          </a:p>
          <a:p>
            <a:r>
              <a:rPr lang="en-US" sz="2000" cap="none" dirty="0">
                <a:cs typeface="Times New Roman" panose="02020603050405020304" pitchFamily="18" charset="0"/>
              </a:rPr>
              <a:t>An additional column was created to record the total usage hourly for each variable.</a:t>
            </a:r>
          </a:p>
          <a:p>
            <a:r>
              <a:rPr lang="en-US" sz="2000" cap="none" dirty="0">
                <a:cs typeface="Times New Roman" panose="02020603050405020304" pitchFamily="18" charset="0"/>
              </a:rPr>
              <a:t>Variables for the monthly and weekly moving average were created to smooth out short-term fluctuations and highlight longer-term trends in the electricity usage.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4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B60536-0EF6-FD47-A9A7-E55360CEBC77}"/>
              </a:ext>
            </a:extLst>
          </p:cNvPr>
          <p:cNvSpPr txBox="1"/>
          <p:nvPr/>
        </p:nvSpPr>
        <p:spPr>
          <a:xfrm>
            <a:off x="-304735" y="-80325"/>
            <a:ext cx="6132446" cy="200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Verifying clean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B522F2-CAD3-2A4F-9379-A3ECCC00B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926" y="852409"/>
            <a:ext cx="6675773" cy="2626021"/>
          </a:xfrm>
          <a:custGeom>
            <a:avLst/>
            <a:gdLst>
              <a:gd name="connsiteX0" fmla="*/ 120172 w 3416888"/>
              <a:gd name="connsiteY0" fmla="*/ 0 h 2057399"/>
              <a:gd name="connsiteX1" fmla="*/ 3296716 w 3416888"/>
              <a:gd name="connsiteY1" fmla="*/ 0 h 2057399"/>
              <a:gd name="connsiteX2" fmla="*/ 3416888 w 3416888"/>
              <a:gd name="connsiteY2" fmla="*/ 120172 h 2057399"/>
              <a:gd name="connsiteX3" fmla="*/ 3416888 w 3416888"/>
              <a:gd name="connsiteY3" fmla="*/ 2057399 h 2057399"/>
              <a:gd name="connsiteX4" fmla="*/ 0 w 3416888"/>
              <a:gd name="connsiteY4" fmla="*/ 2057399 h 2057399"/>
              <a:gd name="connsiteX5" fmla="*/ 0 w 3416888"/>
              <a:gd name="connsiteY5" fmla="*/ 120172 h 2057399"/>
              <a:gd name="connsiteX6" fmla="*/ 120172 w 3416888"/>
              <a:gd name="connsiteY6" fmla="*/ 0 h 205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F3837C-C100-5B43-B729-EF05D58DB550}"/>
              </a:ext>
            </a:extLst>
          </p:cNvPr>
          <p:cNvSpPr txBox="1"/>
          <p:nvPr/>
        </p:nvSpPr>
        <p:spPr>
          <a:xfrm>
            <a:off x="522077" y="1509866"/>
            <a:ext cx="4352544" cy="4555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 time series clean function is used identify missing data and outliers.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 top plot shows the total usage over time. 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 bottom plot shows the time series plot after the clean count function war applied. 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Additional analysis and identical plots show that the data was clean.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endParaRPr lang="en-US" cap="small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DB49F-C128-334C-8A1E-EA87A1417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8927" y="3478431"/>
            <a:ext cx="6675773" cy="2514711"/>
          </a:xfrm>
          <a:custGeom>
            <a:avLst/>
            <a:gdLst>
              <a:gd name="connsiteX0" fmla="*/ 0 w 3416888"/>
              <a:gd name="connsiteY0" fmla="*/ 0 h 3240120"/>
              <a:gd name="connsiteX1" fmla="*/ 3416888 w 3416888"/>
              <a:gd name="connsiteY1" fmla="*/ 0 h 3240120"/>
              <a:gd name="connsiteX2" fmla="*/ 3416888 w 3416888"/>
              <a:gd name="connsiteY2" fmla="*/ 3119948 h 3240120"/>
              <a:gd name="connsiteX3" fmla="*/ 3296716 w 3416888"/>
              <a:gd name="connsiteY3" fmla="*/ 3240120 h 3240120"/>
              <a:gd name="connsiteX4" fmla="*/ 120172 w 3416888"/>
              <a:gd name="connsiteY4" fmla="*/ 3240120 h 3240120"/>
              <a:gd name="connsiteX5" fmla="*/ 0 w 3416888"/>
              <a:gd name="connsiteY5" fmla="*/ 3119948 h 324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36443" y="833126"/>
            <a:ext cx="3316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Date Versus Clean count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7502163" y="3863686"/>
            <a:ext cx="3185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Date Versus Total Usage</a:t>
            </a:r>
          </a:p>
        </p:txBody>
      </p:sp>
    </p:spTree>
    <p:extLst>
      <p:ext uri="{BB962C8B-B14F-4D97-AF65-F5344CB8AC3E}">
        <p14:creationId xmlns:p14="http://schemas.microsoft.com/office/powerpoint/2010/main" val="209342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484220A-3612-8F45-8CA8-28DDEA2AD84C}"/>
              </a:ext>
            </a:extLst>
          </p:cNvPr>
          <p:cNvSpPr txBox="1"/>
          <p:nvPr/>
        </p:nvSpPr>
        <p:spPr>
          <a:xfrm>
            <a:off x="6672211" y="44334"/>
            <a:ext cx="5435760" cy="200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Exploratory Analysis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070983-987B-2347-A2C3-6DAF5F24B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9" y="70658"/>
            <a:ext cx="6666807" cy="3192087"/>
          </a:xfrm>
          <a:custGeom>
            <a:avLst/>
            <a:gdLst>
              <a:gd name="connsiteX0" fmla="*/ 120172 w 3416888"/>
              <a:gd name="connsiteY0" fmla="*/ 0 h 2057399"/>
              <a:gd name="connsiteX1" fmla="*/ 3296716 w 3416888"/>
              <a:gd name="connsiteY1" fmla="*/ 0 h 2057399"/>
              <a:gd name="connsiteX2" fmla="*/ 3416888 w 3416888"/>
              <a:gd name="connsiteY2" fmla="*/ 120172 h 2057399"/>
              <a:gd name="connsiteX3" fmla="*/ 3416888 w 3416888"/>
              <a:gd name="connsiteY3" fmla="*/ 2057399 h 2057399"/>
              <a:gd name="connsiteX4" fmla="*/ 0 w 3416888"/>
              <a:gd name="connsiteY4" fmla="*/ 2057399 h 2057399"/>
              <a:gd name="connsiteX5" fmla="*/ 0 w 3416888"/>
              <a:gd name="connsiteY5" fmla="*/ 120172 h 2057399"/>
              <a:gd name="connsiteX6" fmla="*/ 120172 w 3416888"/>
              <a:gd name="connsiteY6" fmla="*/ 0 h 205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B1500F-0AB9-2D4A-9690-3CF90BE7A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9" y="3262745"/>
            <a:ext cx="6666807" cy="3595255"/>
          </a:xfrm>
          <a:custGeom>
            <a:avLst/>
            <a:gdLst>
              <a:gd name="connsiteX0" fmla="*/ 0 w 3416888"/>
              <a:gd name="connsiteY0" fmla="*/ 0 h 3240120"/>
              <a:gd name="connsiteX1" fmla="*/ 3416888 w 3416888"/>
              <a:gd name="connsiteY1" fmla="*/ 0 h 3240120"/>
              <a:gd name="connsiteX2" fmla="*/ 3416888 w 3416888"/>
              <a:gd name="connsiteY2" fmla="*/ 3119948 h 3240120"/>
              <a:gd name="connsiteX3" fmla="*/ 3296716 w 3416888"/>
              <a:gd name="connsiteY3" fmla="*/ 3240120 h 3240120"/>
              <a:gd name="connsiteX4" fmla="*/ 120172 w 3416888"/>
              <a:gd name="connsiteY4" fmla="*/ 3240120 h 3240120"/>
              <a:gd name="connsiteX5" fmla="*/ 0 w 3416888"/>
              <a:gd name="connsiteY5" fmla="*/ 3119948 h 324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5D2F30-C444-7B4C-92B6-F1FB192A663E}"/>
              </a:ext>
            </a:extLst>
          </p:cNvPr>
          <p:cNvSpPr txBox="1"/>
          <p:nvPr/>
        </p:nvSpPr>
        <p:spPr>
          <a:xfrm>
            <a:off x="6906366" y="1618522"/>
            <a:ext cx="5201605" cy="3288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This is a graph to show trends in the original data over the given time.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This plot highlights variables difficult to analyze in the first 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85507" y="263628"/>
            <a:ext cx="2988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Variables Versus Date </a:t>
            </a:r>
          </a:p>
        </p:txBody>
      </p:sp>
    </p:spTree>
    <p:extLst>
      <p:ext uri="{BB962C8B-B14F-4D97-AF65-F5344CB8AC3E}">
        <p14:creationId xmlns:p14="http://schemas.microsoft.com/office/powerpoint/2010/main" val="299615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9B4F2A-51F3-1945-8E9F-9B5502129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3977"/>
          <a:stretch/>
        </p:blipFill>
        <p:spPr>
          <a:xfrm>
            <a:off x="319318" y="533400"/>
            <a:ext cx="11595178" cy="305119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BFDFE08-6621-1F4A-87DC-5A6F7255B10C}"/>
              </a:ext>
            </a:extLst>
          </p:cNvPr>
          <p:cNvSpPr txBox="1">
            <a:spLocks/>
          </p:cNvSpPr>
          <p:nvPr/>
        </p:nvSpPr>
        <p:spPr>
          <a:xfrm>
            <a:off x="1837790" y="-519753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Moving averages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039D74-FBA6-A047-9BD4-A583968F7227}"/>
              </a:ext>
            </a:extLst>
          </p:cNvPr>
          <p:cNvSpPr txBox="1"/>
          <p:nvPr/>
        </p:nvSpPr>
        <p:spPr>
          <a:xfrm>
            <a:off x="319318" y="2832080"/>
            <a:ext cx="117263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moving average is a technique that calculates particular intervals of averages.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variables were created to calculate a monthly and  weekly moving average from the total usage.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replace function was used to replace the missing moving average data points with the mean of the total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comparative analysis of the plots are revealed.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6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ACBB-AFF4-DA4C-AC9F-917B8E4D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99" y="233150"/>
            <a:ext cx="7030057" cy="1905000"/>
          </a:xfrm>
        </p:spPr>
        <p:txBody>
          <a:bodyPr>
            <a:normAutofit/>
          </a:bodyPr>
          <a:lstStyle/>
          <a:p>
            <a:r>
              <a:rPr lang="en-US" dirty="0"/>
              <a:t>machine learning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5AB5F-04E0-414C-8FF8-8D84B1C3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344" y="2129051"/>
            <a:ext cx="6106938" cy="39118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cap="none" dirty="0"/>
              <a:t>The data is stationary (variance=mean=covariance) because the Augmented Dickey Fuller (ADF) test  recorded a p-value = 0.02.</a:t>
            </a:r>
          </a:p>
          <a:p>
            <a:pPr>
              <a:lnSpc>
                <a:spcPct val="90000"/>
              </a:lnSpc>
            </a:pPr>
            <a:r>
              <a:rPr lang="en-US" sz="1700" cap="none" dirty="0"/>
              <a:t>The Integrated ARMA (ARIMA) model provides the optimal model (2,0,3) for forecasting a customer’s total electricity usage. 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cap="none" dirty="0"/>
              <a:t>	- to analysis total usage for this year consider 	   	  the total usage from two months ago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cap="none" dirty="0"/>
              <a:t>	- the difference is zero, thus the model confirms  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cap="none" dirty="0"/>
              <a:t>          that the data is stationary.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cap="none" dirty="0"/>
              <a:t>	- consider the error term for total usage from  	  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cap="none" dirty="0"/>
              <a:t>          three months ago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700" cap="none" dirty="0"/>
              <a:t>There are five coefficients for particular time points that are used as a forecasting model.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cap="non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3226E2-B1EA-4895-B140-7260E9FA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E8933-D811-EA40-861F-F47C2B915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556" y="2666999"/>
            <a:ext cx="4207369" cy="2803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E4397E-A005-9E43-B058-683BF9CAE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557" y="609600"/>
            <a:ext cx="4328244" cy="1905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36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8D3F-FF57-B647-B71B-39CD35C2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75" y="-214952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Mathematical ARIMA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4" y="3157537"/>
            <a:ext cx="11170016" cy="10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84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582</Words>
  <Application>Microsoft Macintosh PowerPoint</Application>
  <PresentationFormat>Widescreen</PresentationFormat>
  <Paragraphs>76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Garamond</vt:lpstr>
      <vt:lpstr>Wingdings</vt:lpstr>
      <vt:lpstr>Mesh</vt:lpstr>
      <vt:lpstr>Monitoring Electricity Usage</vt:lpstr>
      <vt:lpstr>Problem Statement</vt:lpstr>
      <vt:lpstr>DATA </vt:lpstr>
      <vt:lpstr>Data Wrangling techniques USING EXCEL AND Rstudio</vt:lpstr>
      <vt:lpstr>PowerPoint Presentation</vt:lpstr>
      <vt:lpstr>PowerPoint Presentation</vt:lpstr>
      <vt:lpstr>PowerPoint Presentation</vt:lpstr>
      <vt:lpstr>machine learning Technique</vt:lpstr>
      <vt:lpstr>Mathematical ARIMA Model</vt:lpstr>
      <vt:lpstr>TRENDS, RESULTS, &amp; Recommendations   ANY questions!!!!!!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Electricity Usage</dc:title>
  <dc:creator>Brown, Jasmine</dc:creator>
  <cp:lastModifiedBy>Brown, Jasmine</cp:lastModifiedBy>
  <cp:revision>20</cp:revision>
  <dcterms:created xsi:type="dcterms:W3CDTF">2019-11-15T04:19:53Z</dcterms:created>
  <dcterms:modified xsi:type="dcterms:W3CDTF">2019-11-15T07:32:01Z</dcterms:modified>
</cp:coreProperties>
</file>