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67"/>
  </p:normalViewPr>
  <p:slideViewPr>
    <p:cSldViewPr snapToGrid="0" snapToObjects="1">
      <p:cViewPr varScale="1">
        <p:scale>
          <a:sx n="82" d="100"/>
          <a:sy n="82" d="100"/>
        </p:scale>
        <p:origin x="1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8dbf88c7c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8dbf88c7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8dbf88c7c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8dbf88c7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8dbf88c7c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8dbf88c7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8dbf88c7c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8dbf88c7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8dbf88c7c_0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8dbf88c7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8dbf88c7c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8dbf88c7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8dbf88c7c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8dbf88c7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8dbf88c7c_0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8dbf88c7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8dbf88c7c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8dbf88c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8dbf88c7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8dbf88c7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8dbf88c7c_0_1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8dbf88c7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8dbf88c7c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8dbf88c7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2"/>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2"/>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11"/>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1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1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12"/>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12"/>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13"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13"/>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13"/>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13"/>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n-US" sz="8000" b="0" cap="none">
                <a:solidFill>
                  <a:schemeClr val="lt1"/>
                </a:solidFill>
                <a:latin typeface="Century Gothic"/>
                <a:ea typeface="Century Gothic"/>
                <a:cs typeface="Century Gothic"/>
                <a:sym typeface="Century Gothic"/>
              </a:rPr>
              <a:t>“</a:t>
            </a:r>
            <a:endParaRPr/>
          </a:p>
        </p:txBody>
      </p:sp>
      <p:sp>
        <p:nvSpPr>
          <p:cNvPr id="94" name="Google Shape;94;p13"/>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n-US" sz="8000" b="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14"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14"/>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14"/>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15"/>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15"/>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15"/>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15"/>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15"/>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6"/>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16"/>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16"/>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16"/>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16"/>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16"/>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16"/>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16"/>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16"/>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1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7"/>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18"/>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18"/>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18"/>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4"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4"/>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4"/>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5"/>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6"/>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6"/>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6"/>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9"/>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10"/>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1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ctrTitle"/>
          </p:nvPr>
        </p:nvSpPr>
        <p:spPr>
          <a:xfrm>
            <a:off x="1371600" y="1803405"/>
            <a:ext cx="9692640" cy="182509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400"/>
              <a:buFont typeface="Century Gothic"/>
              <a:buNone/>
            </a:pPr>
            <a:r>
              <a:rPr lang="en-US" sz="5400"/>
              <a:t>TRENDING YOUTUBE VIDEOS</a:t>
            </a:r>
            <a:endParaRPr sz="5400"/>
          </a:p>
        </p:txBody>
      </p:sp>
      <p:sp>
        <p:nvSpPr>
          <p:cNvPr id="145" name="Google Shape;145;p19"/>
          <p:cNvSpPr txBox="1">
            <a:spLocks noGrp="1"/>
          </p:cNvSpPr>
          <p:nvPr>
            <p:ph type="subTitle" idx="1"/>
          </p:nvPr>
        </p:nvSpPr>
        <p:spPr>
          <a:xfrm>
            <a:off x="1371600" y="3628501"/>
            <a:ext cx="9448800" cy="685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000"/>
              <a:buNone/>
            </a:pPr>
            <a:r>
              <a:rPr lang="en-US"/>
              <a:t>A DATA SCIENCE PROJECT BY THE GEEK SQUAD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VIEWS VS. COMMENT COUNT</a:t>
            </a:r>
            <a:endParaRPr/>
          </a:p>
        </p:txBody>
      </p:sp>
      <p:pic>
        <p:nvPicPr>
          <p:cNvPr id="202" name="Google Shape;202;p28"/>
          <p:cNvPicPr preferRelativeResize="0"/>
          <p:nvPr/>
        </p:nvPicPr>
        <p:blipFill>
          <a:blip r:embed="rId3">
            <a:alphaModFix/>
          </a:blip>
          <a:stretch>
            <a:fillRect/>
          </a:stretch>
        </p:blipFill>
        <p:spPr>
          <a:xfrm>
            <a:off x="3321975" y="2200348"/>
            <a:ext cx="6294157" cy="4495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VIEWS VS. DISLIKES</a:t>
            </a:r>
            <a:endParaRPr/>
          </a:p>
        </p:txBody>
      </p:sp>
      <p:pic>
        <p:nvPicPr>
          <p:cNvPr id="208" name="Google Shape;208;p29"/>
          <p:cNvPicPr preferRelativeResize="0"/>
          <p:nvPr/>
        </p:nvPicPr>
        <p:blipFill>
          <a:blip r:embed="rId3">
            <a:alphaModFix/>
          </a:blip>
          <a:stretch>
            <a:fillRect/>
          </a:stretch>
        </p:blipFill>
        <p:spPr>
          <a:xfrm>
            <a:off x="3752462" y="1755050"/>
            <a:ext cx="4687076" cy="3347899"/>
          </a:xfrm>
          <a:prstGeom prst="rect">
            <a:avLst/>
          </a:prstGeom>
          <a:noFill/>
          <a:ln>
            <a:noFill/>
          </a:ln>
        </p:spPr>
      </p:pic>
      <p:sp>
        <p:nvSpPr>
          <p:cNvPr id="209" name="Google Shape;209;p29"/>
          <p:cNvSpPr txBox="1"/>
          <p:nvPr/>
        </p:nvSpPr>
        <p:spPr>
          <a:xfrm>
            <a:off x="1216900" y="5188300"/>
            <a:ext cx="9574800" cy="153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333333"/>
                </a:solidFill>
                <a:highlight>
                  <a:srgbClr val="FFFFFF"/>
                </a:highlight>
              </a:rPr>
              <a:t>The relationship between the actual variables does not appear to have a strong linear relationship.A large amount of the data is clumped around the (0,0) point. Nevertheless, there is a positive relationship between the variables in the clean data set. It is worthwhile to note that videos that have a low number of dislikes and a moderately high number of views have high levels of comments.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CLEAN DATA SET</a:t>
            </a:r>
            <a:endParaRPr/>
          </a:p>
        </p:txBody>
      </p:sp>
      <p:sp>
        <p:nvSpPr>
          <p:cNvPr id="215" name="Google Shape;215;p30"/>
          <p:cNvSpPr txBox="1"/>
          <p:nvPr/>
        </p:nvSpPr>
        <p:spPr>
          <a:xfrm>
            <a:off x="2459400" y="2113050"/>
            <a:ext cx="72732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333333"/>
                </a:solidFill>
                <a:highlight>
                  <a:srgbClr val="FFFFFF"/>
                </a:highlight>
              </a:rPr>
              <a:t>## # A tibble: 190 x 4</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comment_count n_comments mean_dislikes std_error</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&lt;int&gt;      &lt;int&gt;         &lt;dbl&gt;     &lt;dbl&gt;</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1             0          7         132.      120. </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2             1          2           0.5       0.5</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3             2          2           0         0  </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4            10          1           5        NA  </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5            11          1           2        NA  </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6            17          2          56.5      22.5</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7            18          1           2        NA  </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8            19          1           6        NA  </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9            22          1          23        NA  </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10            30          1          50        NA  </a:t>
            </a:r>
            <a:endParaRPr sz="1800">
              <a:solidFill>
                <a:srgbClr val="333333"/>
              </a:solidFill>
              <a:highlight>
                <a:srgbClr val="FFFFFF"/>
              </a:highlight>
            </a:endParaRPr>
          </a:p>
          <a:p>
            <a:pPr marL="88900" marR="88900" lvl="0" indent="0" algn="l" rtl="0">
              <a:lnSpc>
                <a:spcPct val="142857"/>
              </a:lnSpc>
              <a:spcBef>
                <a:spcPts val="0"/>
              </a:spcBef>
              <a:spcAft>
                <a:spcPts val="800"/>
              </a:spcAft>
              <a:buNone/>
            </a:pPr>
            <a:r>
              <a:rPr lang="en-US" sz="1800">
                <a:solidFill>
                  <a:srgbClr val="333333"/>
                </a:solidFill>
                <a:highlight>
                  <a:srgbClr val="FFFFFF"/>
                </a:highlight>
              </a:rPr>
              <a:t>## # ... with 180 more rows</a:t>
            </a:r>
            <a:endParaRPr sz="1800">
              <a:solidFill>
                <a:srgbClr val="33333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MACHINE LEARNING</a:t>
            </a:r>
            <a:endParaRPr/>
          </a:p>
        </p:txBody>
      </p:sp>
      <p:sp>
        <p:nvSpPr>
          <p:cNvPr id="221" name="Google Shape;221;p31"/>
          <p:cNvSpPr txBox="1">
            <a:spLocks noGrp="1"/>
          </p:cNvSpPr>
          <p:nvPr>
            <p:ph type="body" idx="1"/>
          </p:nvPr>
        </p:nvSpPr>
        <p:spPr>
          <a:xfrm>
            <a:off x="685800" y="2194560"/>
            <a:ext cx="10820400" cy="4024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rgbClr val="333333"/>
                </a:solidFill>
                <a:highlight>
                  <a:srgbClr val="FFFFFF"/>
                </a:highlight>
                <a:latin typeface="Arial"/>
                <a:ea typeface="Arial"/>
                <a:cs typeface="Arial"/>
                <a:sym typeface="Arial"/>
              </a:rPr>
              <a:t>The plots created, and we have a cleaner understanding of the dat. The models below explores the relationship between the dependent variables and the independent variables. After creating multiple models, we conclude that the model of best fit has a dependent variable is views, and the independent variables are likes, dislikes, and comments. Since the dependent variable is a numerical value, multiple linear regression will be used as the machine learning technique.For the machine learning portion of the capstone project, the number of views is predicted given the number of likes, dislikes, and comments.</a:t>
            </a:r>
            <a:endParaRPr sz="1800">
              <a:solidFill>
                <a:srgbClr val="333333"/>
              </a:solidFill>
              <a:highlight>
                <a:srgbClr val="FFFFFF"/>
              </a:highlight>
              <a:latin typeface="Arial"/>
              <a:ea typeface="Arial"/>
              <a:cs typeface="Arial"/>
              <a:sym typeface="Arial"/>
            </a:endParaRPr>
          </a:p>
          <a:p>
            <a:pPr marL="0" lvl="0" indent="0" algn="l" rtl="0">
              <a:lnSpc>
                <a:spcPct val="115000"/>
              </a:lnSpc>
              <a:spcBef>
                <a:spcPts val="800"/>
              </a:spcBef>
              <a:spcAft>
                <a:spcPts val="0"/>
              </a:spcAft>
              <a:buClr>
                <a:schemeClr val="dk1"/>
              </a:buClr>
              <a:buSzPts val="1100"/>
              <a:buFont typeface="Arial"/>
              <a:buNone/>
            </a:pPr>
            <a:r>
              <a:rPr lang="en-US" sz="1800">
                <a:solidFill>
                  <a:srgbClr val="333333"/>
                </a:solidFill>
                <a:highlight>
                  <a:srgbClr val="FFFFFF"/>
                </a:highlight>
                <a:latin typeface="Arial"/>
                <a:ea typeface="Arial"/>
                <a:cs typeface="Arial"/>
                <a:sym typeface="Arial"/>
              </a:rPr>
              <a:t>Before the linear model is created, the data is divided into testing and training data. The divide used is 80% to train the model and 20% of the data to test the model. To determine if the model of best fit is a good model the metrics R-squared RMSE, and p-value are observed. The model is built using the original data and not the daily means of the the data. The code below splits the data set. Set seed gives a starting point for splitting the data.</a:t>
            </a:r>
            <a:endParaRPr sz="1800">
              <a:solidFill>
                <a:srgbClr val="333333"/>
              </a:solidFill>
              <a:highlight>
                <a:srgbClr val="FFFFFF"/>
              </a:highlight>
              <a:latin typeface="Arial"/>
              <a:ea typeface="Arial"/>
              <a:cs typeface="Arial"/>
              <a:sym typeface="Arial"/>
            </a:endParaRPr>
          </a:p>
          <a:p>
            <a:pPr marL="0" lvl="0" indent="0" algn="l" rtl="0">
              <a:spcBef>
                <a:spcPts val="100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MODEL 1</a:t>
            </a:r>
            <a:endParaRPr/>
          </a:p>
        </p:txBody>
      </p:sp>
      <p:sp>
        <p:nvSpPr>
          <p:cNvPr id="227" name="Google Shape;227;p32"/>
          <p:cNvSpPr txBox="1">
            <a:spLocks noGrp="1"/>
          </p:cNvSpPr>
          <p:nvPr>
            <p:ph type="body" idx="1"/>
          </p:nvPr>
        </p:nvSpPr>
        <p:spPr>
          <a:xfrm>
            <a:off x="862200" y="2505860"/>
            <a:ext cx="10820400" cy="40242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Call:</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lm(formula = views ~ dislikes, data = training, subset = likes)</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Residuals:</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Min      1Q  Median      3Q     Max </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-916612 -100861  -34129  396267  590524 </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Coefficients:</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Estimate Std. Error t value Pr(&gt;|t|)   </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(Intercept)  71777.4   199924.4   0.359   0.7289   </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dislikes       444.7      111.9   3.973   0.0041 **</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Signif. codes:  0 '***' 0.001 '**' 0.01 '*' 0.05 '.' 0.1 ' ' 1</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Residual standard error: 498400 on 8 degrees of freedom</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(149 observations deleted due to missingness)</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US" sz="1400">
                <a:solidFill>
                  <a:srgbClr val="333333"/>
                </a:solidFill>
                <a:highlight>
                  <a:srgbClr val="FFFFFF"/>
                </a:highlight>
                <a:latin typeface="Arial"/>
                <a:ea typeface="Arial"/>
                <a:cs typeface="Arial"/>
                <a:sym typeface="Arial"/>
              </a:rPr>
              <a:t>## Multiple R-squared:  0.6637, Adjusted R-squared:  0.6216 </a:t>
            </a:r>
            <a:endParaRPr sz="1400">
              <a:solidFill>
                <a:srgbClr val="333333"/>
              </a:solidFill>
              <a:highlight>
                <a:srgbClr val="FFFFFF"/>
              </a:highlight>
              <a:latin typeface="Arial"/>
              <a:ea typeface="Arial"/>
              <a:cs typeface="Arial"/>
              <a:sym typeface="Arial"/>
            </a:endParaRPr>
          </a:p>
          <a:p>
            <a:pPr marL="88900" marR="88900" lvl="0" indent="0" algn="l" rtl="0">
              <a:lnSpc>
                <a:spcPct val="100000"/>
              </a:lnSpc>
              <a:spcBef>
                <a:spcPts val="0"/>
              </a:spcBef>
              <a:spcAft>
                <a:spcPts val="0"/>
              </a:spcAft>
              <a:buClr>
                <a:schemeClr val="dk1"/>
              </a:buClr>
              <a:buSzPts val="1100"/>
              <a:buFont typeface="Arial"/>
              <a:buNone/>
            </a:pPr>
            <a:r>
              <a:rPr lang="en-US" sz="1400">
                <a:solidFill>
                  <a:srgbClr val="333333"/>
                </a:solidFill>
                <a:highlight>
                  <a:srgbClr val="FFFFFF"/>
                </a:highlight>
                <a:latin typeface="Arial"/>
                <a:ea typeface="Arial"/>
                <a:cs typeface="Arial"/>
                <a:sym typeface="Arial"/>
              </a:rPr>
              <a:t>## F-statistic: 15.78 on 1 and 8 DF,  p-value: 0.004102</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1400"/>
          </a:p>
        </p:txBody>
      </p:sp>
      <p:sp>
        <p:nvSpPr>
          <p:cNvPr id="228" name="Google Shape;228;p32"/>
          <p:cNvSpPr txBox="1"/>
          <p:nvPr/>
        </p:nvSpPr>
        <p:spPr>
          <a:xfrm>
            <a:off x="634200" y="1774450"/>
            <a:ext cx="10923600" cy="73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rgbClr val="333333"/>
                </a:solidFill>
                <a:highlight>
                  <a:srgbClr val="FFFFFF"/>
                </a:highlight>
              </a:rPr>
              <a:t>In model1, the dependent variable is views, and the dependent variable is dislikes. The independent variable is statistically significant but R2. R2 is only 0.6216. We can produce a better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MODEL 2</a:t>
            </a:r>
            <a:endParaRPr/>
          </a:p>
        </p:txBody>
      </p:sp>
      <p:sp>
        <p:nvSpPr>
          <p:cNvPr id="234" name="Google Shape;234;p33"/>
          <p:cNvSpPr txBox="1">
            <a:spLocks noGrp="1"/>
          </p:cNvSpPr>
          <p:nvPr>
            <p:ph type="body" idx="1"/>
          </p:nvPr>
        </p:nvSpPr>
        <p:spPr>
          <a:xfrm>
            <a:off x="1371600" y="2420960"/>
            <a:ext cx="10820400" cy="40242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Call:</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lm(formula = views ~ comment_count, data = training, subset = likes)</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Residuals:</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Min      1Q  Median      3Q     Max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-654848  -79934     -67   81227  660839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Coefficients:</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Estimate Std. Error t value Pr(&gt;|t|)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(Intercept)    30513.10  151320.57   0.202  0.84523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comment_count    325.46      56.62   5.748  0.00043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Signif. codes:  0 '***' 0.001 '**' 0.01 '*' 0.05 '.' 0.1 ' ' 1</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Residual standard error: 379500 on 8 degrees of freedom</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(149 observations deleted due to missingness)</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Multiple R-squared:  0.8051, Adjusted R-squared:  0.7807 </a:t>
            </a:r>
            <a:endParaRPr sz="1400">
              <a:solidFill>
                <a:srgbClr val="333333"/>
              </a:solidFill>
              <a:highlight>
                <a:srgbClr val="FFFFFF"/>
              </a:highlight>
              <a:latin typeface="Arial"/>
              <a:ea typeface="Arial"/>
              <a:cs typeface="Arial"/>
              <a:sym typeface="Arial"/>
            </a:endParaRPr>
          </a:p>
          <a:p>
            <a:pPr marL="88900" marR="88900" lvl="0" indent="0" algn="l" rtl="0">
              <a:lnSpc>
                <a:spcPct val="90000"/>
              </a:lnSpc>
              <a:spcBef>
                <a:spcPts val="0"/>
              </a:spcBef>
              <a:spcAft>
                <a:spcPts val="0"/>
              </a:spcAft>
              <a:buClr>
                <a:schemeClr val="dk1"/>
              </a:buClr>
              <a:buSzPts val="1100"/>
              <a:buFont typeface="Arial"/>
              <a:buNone/>
            </a:pPr>
            <a:r>
              <a:rPr lang="en-US" sz="1400">
                <a:solidFill>
                  <a:srgbClr val="333333"/>
                </a:solidFill>
                <a:highlight>
                  <a:srgbClr val="FFFFFF"/>
                </a:highlight>
                <a:latin typeface="Arial"/>
                <a:ea typeface="Arial"/>
                <a:cs typeface="Arial"/>
                <a:sym typeface="Arial"/>
              </a:rPr>
              <a:t>## F-statistic: 33.04 on 1 and 8 DF,  p-value: 0.00043</a:t>
            </a:r>
            <a:endParaRPr sz="1400">
              <a:solidFill>
                <a:srgbClr val="333333"/>
              </a:solidFill>
              <a:highlight>
                <a:srgbClr val="FFFFFF"/>
              </a:highlight>
              <a:latin typeface="Arial"/>
              <a:ea typeface="Arial"/>
              <a:cs typeface="Arial"/>
              <a:sym typeface="Arial"/>
            </a:endParaRPr>
          </a:p>
          <a:p>
            <a:pPr marL="0" lvl="0" indent="0" algn="l" rtl="0">
              <a:spcBef>
                <a:spcPts val="1000"/>
              </a:spcBef>
              <a:spcAft>
                <a:spcPts val="0"/>
              </a:spcAft>
              <a:buNone/>
            </a:pPr>
            <a:endParaRPr/>
          </a:p>
        </p:txBody>
      </p:sp>
      <p:sp>
        <p:nvSpPr>
          <p:cNvPr id="235" name="Google Shape;235;p33"/>
          <p:cNvSpPr txBox="1"/>
          <p:nvPr/>
        </p:nvSpPr>
        <p:spPr>
          <a:xfrm>
            <a:off x="1690650" y="1707425"/>
            <a:ext cx="8810700" cy="82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50">
                <a:solidFill>
                  <a:srgbClr val="333333"/>
                </a:solidFill>
                <a:highlight>
                  <a:srgbClr val="FFFFFF"/>
                </a:highlight>
              </a:rPr>
              <a:t>I</a:t>
            </a:r>
            <a:r>
              <a:rPr lang="en-US" sz="1200">
                <a:solidFill>
                  <a:srgbClr val="333333"/>
                </a:solidFill>
                <a:highlight>
                  <a:srgbClr val="FFFFFF"/>
                </a:highlight>
              </a:rPr>
              <a:t>n model2, the dependent variable is views, and the dependent variable is dislikes. The independent variable is statistically significant but R2. R2 is only 0.7807. We can produce a better model.</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MODEL 3</a:t>
            </a:r>
            <a:endParaRPr/>
          </a:p>
        </p:txBody>
      </p:sp>
      <p:sp>
        <p:nvSpPr>
          <p:cNvPr id="241" name="Google Shape;241;p34"/>
          <p:cNvSpPr txBox="1">
            <a:spLocks noGrp="1"/>
          </p:cNvSpPr>
          <p:nvPr>
            <p:ph type="body" idx="1"/>
          </p:nvPr>
        </p:nvSpPr>
        <p:spPr>
          <a:xfrm>
            <a:off x="836725" y="2590735"/>
            <a:ext cx="10820400" cy="40242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Call:</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lm(formula = views ~ dislikes + comment_count, data = training)</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Residuals:</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Min       1Q   Median       3Q      Max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-3910645  -308934  -227326    69529  3916867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Coefficients:</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Estimate Std. Error t value Pr(&gt;|t|)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(Intercept)   325753.51   69265.70   4.703 5.58e-06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dislikes         232.10      33.94   6.839 1.68e-10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comment_count     55.60      13.02   4.270 3.37e-05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Signif. codes:  0 '***' 0.001 '**' 0.01 '*' 0.05 '.' 0.1 ' ' 1</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Residual standard error: 827800 on 157 degrees of freedom</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Multiple R-squared:  0.758,  Adjusted R-squared:  0.755 </a:t>
            </a:r>
            <a:endParaRPr sz="1400">
              <a:solidFill>
                <a:srgbClr val="333333"/>
              </a:solidFill>
              <a:highlight>
                <a:srgbClr val="FFFFFF"/>
              </a:highlight>
              <a:latin typeface="Arial"/>
              <a:ea typeface="Arial"/>
              <a:cs typeface="Arial"/>
              <a:sym typeface="Arial"/>
            </a:endParaRPr>
          </a:p>
          <a:p>
            <a:pPr marL="88900" marR="88900" lvl="0" indent="0" algn="l" rtl="0">
              <a:lnSpc>
                <a:spcPct val="90000"/>
              </a:lnSpc>
              <a:spcBef>
                <a:spcPts val="0"/>
              </a:spcBef>
              <a:spcAft>
                <a:spcPts val="0"/>
              </a:spcAft>
              <a:buClr>
                <a:schemeClr val="dk1"/>
              </a:buClr>
              <a:buSzPts val="1100"/>
              <a:buFont typeface="Arial"/>
              <a:buNone/>
            </a:pPr>
            <a:r>
              <a:rPr lang="en-US" sz="1400">
                <a:solidFill>
                  <a:srgbClr val="333333"/>
                </a:solidFill>
                <a:highlight>
                  <a:srgbClr val="FFFFFF"/>
                </a:highlight>
                <a:latin typeface="Arial"/>
                <a:ea typeface="Arial"/>
                <a:cs typeface="Arial"/>
                <a:sym typeface="Arial"/>
              </a:rPr>
              <a:t>## F-statistic: 245.9 on 2 and 157 DF,  p-value: &lt; 2.2e-16</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endParaRPr sz="1400"/>
          </a:p>
        </p:txBody>
      </p:sp>
      <p:sp>
        <p:nvSpPr>
          <p:cNvPr id="242" name="Google Shape;242;p34"/>
          <p:cNvSpPr txBox="1"/>
          <p:nvPr/>
        </p:nvSpPr>
        <p:spPr>
          <a:xfrm>
            <a:off x="1351075" y="1811175"/>
            <a:ext cx="9791700" cy="68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333333"/>
                </a:solidFill>
                <a:highlight>
                  <a:srgbClr val="FFFFFF"/>
                </a:highlight>
              </a:rPr>
              <a:t>In model3, the dependent variable is views, and the independent variables are dislikes, and comments. The independent variables are statistically significant but R2. R2 is only 0.755. We can produce a better model.</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MODEL 4</a:t>
            </a:r>
            <a:endParaRPr/>
          </a:p>
        </p:txBody>
      </p:sp>
      <p:sp>
        <p:nvSpPr>
          <p:cNvPr id="248" name="Google Shape;248;p35"/>
          <p:cNvSpPr txBox="1">
            <a:spLocks noGrp="1"/>
          </p:cNvSpPr>
          <p:nvPr>
            <p:ph type="body" idx="1"/>
          </p:nvPr>
        </p:nvSpPr>
        <p:spPr>
          <a:xfrm>
            <a:off x="685800" y="2449260"/>
            <a:ext cx="10820400" cy="40242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Call:</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lm(formula = views ~ dislikes + comment_count + likes, data = training)</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Residuals:</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Min       1Q   Median       3Q      Max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-3128790  -199845  -147366    82714  4176630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Coefficients:</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Estimate Std. Error t value Pr(&gt;|t|)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(Intercept)   204729.204  57837.194   3.540 0.000528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dislikes         218.804     27.611   7.925 4.07e-13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comment_count    -39.937     14.943  -2.673 0.008329 **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likes             15.468      1.709   9.050 5.46e-16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Signif. codes:  0 '***' 0.001 '**' 0.01 '*' 0.05 '.' 0.1 ' ' 1</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Residual standard error: 672500 on 156 degrees of freedom</a:t>
            </a:r>
            <a:endParaRPr sz="1400">
              <a:solidFill>
                <a:srgbClr val="333333"/>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r>
              <a:rPr lang="en-US" sz="1400">
                <a:solidFill>
                  <a:srgbClr val="333333"/>
                </a:solidFill>
                <a:highlight>
                  <a:srgbClr val="FFFFFF"/>
                </a:highlight>
                <a:latin typeface="Arial"/>
                <a:ea typeface="Arial"/>
                <a:cs typeface="Arial"/>
                <a:sym typeface="Arial"/>
              </a:rPr>
              <a:t>## Multiple R-squared:  0.8413, Adjusted R-squared:  0.8383 </a:t>
            </a:r>
            <a:endParaRPr sz="1400">
              <a:solidFill>
                <a:srgbClr val="333333"/>
              </a:solidFill>
              <a:highlight>
                <a:srgbClr val="FFFFFF"/>
              </a:highlight>
              <a:latin typeface="Arial"/>
              <a:ea typeface="Arial"/>
              <a:cs typeface="Arial"/>
              <a:sym typeface="Arial"/>
            </a:endParaRPr>
          </a:p>
          <a:p>
            <a:pPr marL="88900" marR="88900" lvl="0" indent="0" algn="l" rtl="0">
              <a:lnSpc>
                <a:spcPct val="90000"/>
              </a:lnSpc>
              <a:spcBef>
                <a:spcPts val="0"/>
              </a:spcBef>
              <a:spcAft>
                <a:spcPts val="0"/>
              </a:spcAft>
              <a:buClr>
                <a:schemeClr val="dk1"/>
              </a:buClr>
              <a:buSzPts val="1100"/>
              <a:buFont typeface="Arial"/>
              <a:buNone/>
            </a:pPr>
            <a:r>
              <a:rPr lang="en-US" sz="1400">
                <a:solidFill>
                  <a:srgbClr val="333333"/>
                </a:solidFill>
                <a:highlight>
                  <a:srgbClr val="FFFFFF"/>
                </a:highlight>
                <a:latin typeface="Arial"/>
                <a:ea typeface="Arial"/>
                <a:cs typeface="Arial"/>
                <a:sym typeface="Arial"/>
              </a:rPr>
              <a:t>## F-statistic: 275.7 on 3 and 156 DF,  p-value: &lt; 2.2e-16</a:t>
            </a:r>
            <a:endParaRPr sz="1400">
              <a:solidFill>
                <a:srgbClr val="333333"/>
              </a:solidFill>
              <a:highlight>
                <a:srgbClr val="FFFFFF"/>
              </a:highlight>
              <a:latin typeface="Arial"/>
              <a:ea typeface="Arial"/>
              <a:cs typeface="Arial"/>
              <a:sym typeface="Arial"/>
            </a:endParaRPr>
          </a:p>
          <a:p>
            <a:pPr marL="0" lvl="0" indent="0" algn="l" rtl="0">
              <a:spcBef>
                <a:spcPts val="1000"/>
              </a:spcBef>
              <a:spcAft>
                <a:spcPts val="0"/>
              </a:spcAft>
              <a:buNone/>
            </a:pPr>
            <a:endParaRPr/>
          </a:p>
        </p:txBody>
      </p:sp>
      <p:sp>
        <p:nvSpPr>
          <p:cNvPr id="249" name="Google Shape;249;p35"/>
          <p:cNvSpPr txBox="1"/>
          <p:nvPr/>
        </p:nvSpPr>
        <p:spPr>
          <a:xfrm>
            <a:off x="358425" y="1679125"/>
            <a:ext cx="11602800" cy="129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50">
                <a:solidFill>
                  <a:srgbClr val="333333"/>
                </a:solidFill>
                <a:highlight>
                  <a:srgbClr val="FFFFFF"/>
                </a:highlight>
              </a:rPr>
              <a:t>In model4, the dependent variable is views, and the independent variables are likes, dislikes, and comment_count. The independent variables are statistically significant but </a:t>
            </a:r>
            <a:r>
              <a:rPr lang="en-US" sz="1250">
                <a:solidFill>
                  <a:srgbClr val="333333"/>
                </a:solidFill>
                <a:highlight>
                  <a:srgbClr val="FFFFFF"/>
                </a:highlight>
              </a:rPr>
              <a:t>R</a:t>
            </a:r>
            <a:r>
              <a:rPr lang="en-US" sz="900">
                <a:solidFill>
                  <a:srgbClr val="333333"/>
                </a:solidFill>
                <a:highlight>
                  <a:srgbClr val="FFFFFF"/>
                </a:highlight>
              </a:rPr>
              <a:t>2. </a:t>
            </a:r>
            <a:r>
              <a:rPr lang="en-US" sz="1050">
                <a:solidFill>
                  <a:srgbClr val="333333"/>
                </a:solidFill>
                <a:highlight>
                  <a:srgbClr val="FFFFFF"/>
                </a:highlight>
              </a:rPr>
              <a:t>R2 is only </a:t>
            </a:r>
            <a:r>
              <a:rPr lang="en-US" sz="1250">
                <a:solidFill>
                  <a:srgbClr val="333333"/>
                </a:solidFill>
                <a:highlight>
                  <a:srgbClr val="FFFFFF"/>
                </a:highlight>
              </a:rPr>
              <a:t>0.8383</a:t>
            </a:r>
            <a:endParaRPr sz="1250">
              <a:solidFill>
                <a:srgbClr val="333333"/>
              </a:solidFill>
              <a:highlight>
                <a:srgbClr val="FFFFFF"/>
              </a:highlight>
            </a:endParaRPr>
          </a:p>
          <a:p>
            <a:pPr marL="0" lvl="0" indent="0" algn="l" rtl="0">
              <a:spcBef>
                <a:spcPts val="0"/>
              </a:spcBef>
              <a:spcAft>
                <a:spcPts val="0"/>
              </a:spcAft>
              <a:buNone/>
            </a:pPr>
            <a:r>
              <a:rPr lang="en-US" sz="1050">
                <a:solidFill>
                  <a:srgbClr val="333333"/>
                </a:solidFill>
                <a:highlight>
                  <a:srgbClr val="FFFFFF"/>
                </a:highlight>
              </a:rPr>
              <a:t>0.8383. This is the best model for all possible combinations of more than one independent variable from the choice of, likes, dislikes, and comment count.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BEST FIT MODEL</a:t>
            </a:r>
            <a:endParaRPr/>
          </a:p>
        </p:txBody>
      </p:sp>
      <p:sp>
        <p:nvSpPr>
          <p:cNvPr id="255" name="Google Shape;255;p36"/>
          <p:cNvSpPr txBox="1"/>
          <p:nvPr/>
        </p:nvSpPr>
        <p:spPr>
          <a:xfrm>
            <a:off x="1188975" y="2357800"/>
            <a:ext cx="10035600" cy="36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entury Gothic"/>
                <a:ea typeface="Century Gothic"/>
                <a:cs typeface="Century Gothic"/>
                <a:sym typeface="Century Gothic"/>
              </a:rPr>
              <a:t>The fourth model is the best fit.</a:t>
            </a:r>
            <a:endParaRPr>
              <a:solidFill>
                <a:srgbClr val="FFFFFF"/>
              </a:solidFill>
              <a:latin typeface="Century Gothic"/>
              <a:ea typeface="Century Gothic"/>
              <a:cs typeface="Century Gothic"/>
              <a:sym typeface="Century Gothic"/>
            </a:endParaRPr>
          </a:p>
          <a:p>
            <a:pPr marL="0" lvl="0" indent="0" algn="l" rtl="0">
              <a:spcBef>
                <a:spcPts val="0"/>
              </a:spcBef>
              <a:spcAft>
                <a:spcPts val="0"/>
              </a:spcAft>
              <a:buNone/>
            </a:pPr>
            <a:endParaRPr>
              <a:solidFill>
                <a:srgbClr val="FFFFFF"/>
              </a:solidFill>
              <a:latin typeface="Century Gothic"/>
              <a:ea typeface="Century Gothic"/>
              <a:cs typeface="Century Gothic"/>
              <a:sym typeface="Century Gothic"/>
            </a:endParaRPr>
          </a:p>
          <a:p>
            <a:pPr marL="0" lvl="0" indent="0" algn="l" rtl="0">
              <a:spcBef>
                <a:spcPts val="0"/>
              </a:spcBef>
              <a:spcAft>
                <a:spcPts val="0"/>
              </a:spcAft>
              <a:buNone/>
            </a:pPr>
            <a:r>
              <a:rPr lang="en-US">
                <a:solidFill>
                  <a:srgbClr val="FFFFFF"/>
                </a:solidFill>
                <a:latin typeface="Century Gothic"/>
                <a:ea typeface="Century Gothic"/>
                <a:cs typeface="Century Gothic"/>
                <a:sym typeface="Century Gothic"/>
              </a:rPr>
              <a:t>y=218.84(dislikes)-39.937(comment_count)+15.468(likes)</a:t>
            </a:r>
            <a:endParaRPr>
              <a:solidFill>
                <a:srgbClr val="FFFFFF"/>
              </a:solidFill>
              <a:latin typeface="Century Gothic"/>
              <a:ea typeface="Century Gothic"/>
              <a:cs typeface="Century Gothic"/>
              <a:sym typeface="Century Gothic"/>
            </a:endParaRPr>
          </a:p>
          <a:p>
            <a:pPr marL="0" lvl="0" indent="0" algn="l" rtl="0">
              <a:lnSpc>
                <a:spcPct val="115000"/>
              </a:lnSpc>
              <a:spcBef>
                <a:spcPts val="0"/>
              </a:spcBef>
              <a:spcAft>
                <a:spcPts val="0"/>
              </a:spcAft>
              <a:buNone/>
            </a:pPr>
            <a:endParaRPr>
              <a:solidFill>
                <a:schemeClr val="dk1"/>
              </a:solidFill>
              <a:highlight>
                <a:srgbClr val="FFFFFF"/>
              </a:highlight>
            </a:endParaRPr>
          </a:p>
          <a:p>
            <a:pPr marL="0" lvl="0" indent="0" algn="l" rtl="0">
              <a:lnSpc>
                <a:spcPct val="115000"/>
              </a:lnSpc>
              <a:spcBef>
                <a:spcPts val="0"/>
              </a:spcBef>
              <a:spcAft>
                <a:spcPts val="0"/>
              </a:spcAft>
              <a:buNone/>
            </a:pPr>
            <a:r>
              <a:rPr lang="en-US">
                <a:solidFill>
                  <a:schemeClr val="dk1"/>
                </a:solidFill>
                <a:highlight>
                  <a:srgbClr val="FFFFFF"/>
                </a:highlight>
              </a:rPr>
              <a:t>We are interested in whether the total number of views for a trending video can be predicted given the number of likes and dislikes.</a:t>
            </a:r>
            <a:endParaRPr>
              <a:solidFill>
                <a:schemeClr val="dk1"/>
              </a:solidFill>
              <a:highlight>
                <a:srgbClr val="FFFFFF"/>
              </a:highlight>
            </a:endParaRPr>
          </a:p>
          <a:p>
            <a:pPr marL="0" lvl="0" indent="0" algn="l" rtl="0">
              <a:lnSpc>
                <a:spcPct val="115000"/>
              </a:lnSpc>
              <a:spcBef>
                <a:spcPts val="0"/>
              </a:spcBef>
              <a:spcAft>
                <a:spcPts val="0"/>
              </a:spcAft>
              <a:buNone/>
            </a:pPr>
            <a:r>
              <a:rPr lang="en-US">
                <a:solidFill>
                  <a:schemeClr val="dk1"/>
                </a:solidFill>
                <a:highlight>
                  <a:srgbClr val="FFFFFF"/>
                </a:highlight>
              </a:rPr>
              <a:t>The p-value helps to determine if each independent variable is statistically significant. A p-value is statistically significant and will be indicated by a darkened dot </a:t>
            </a:r>
            <a:r>
              <a:rPr lang="en-US" b="1" i="1">
                <a:solidFill>
                  <a:schemeClr val="dk1"/>
                </a:solidFill>
                <a:highlight>
                  <a:srgbClr val="FFFFFF"/>
                </a:highlight>
              </a:rPr>
              <a:t>or </a:t>
            </a:r>
            <a:r>
              <a:rPr lang="en-US">
                <a:solidFill>
                  <a:schemeClr val="dk1"/>
                </a:solidFill>
                <a:highlight>
                  <a:srgbClr val="FFFFFF"/>
                </a:highlight>
              </a:rPr>
              <a:t>if the p-value is between 0 and 0.01. The independent variables, likes, dislikes, and comment_count in the summary table have p values in the following interval </a:t>
            </a:r>
            <a:r>
              <a:rPr lang="en-US">
                <a:solidFill>
                  <a:schemeClr val="dk1"/>
                </a:solidFill>
                <a:highlight>
                  <a:srgbClr val="FFFFFF"/>
                </a:highlight>
                <a:latin typeface="Times New Roman"/>
                <a:ea typeface="Times New Roman"/>
                <a:cs typeface="Times New Roman"/>
                <a:sym typeface="Times New Roman"/>
              </a:rPr>
              <a:t>0&lt;p−value&lt;0.01</a:t>
            </a:r>
            <a:r>
              <a:rPr lang="en-US">
                <a:solidFill>
                  <a:schemeClr val="dk1"/>
                </a:solidFill>
                <a:highlight>
                  <a:srgbClr val="FFFFFF"/>
                </a:highlight>
              </a:rPr>
              <a:t>0&lt;p−value&lt;0.01. Thus these variables are high statistically significant.</a:t>
            </a:r>
            <a:endParaRPr>
              <a:solidFill>
                <a:schemeClr val="dk1"/>
              </a:solidFill>
              <a:highlight>
                <a:srgbClr val="FFFFFF"/>
              </a:highlight>
            </a:endParaRPr>
          </a:p>
          <a:p>
            <a:pPr marL="0" lvl="0" indent="0" algn="l" rtl="0">
              <a:lnSpc>
                <a:spcPct val="115000"/>
              </a:lnSpc>
              <a:spcBef>
                <a:spcPts val="0"/>
              </a:spcBef>
              <a:spcAft>
                <a:spcPts val="0"/>
              </a:spcAft>
              <a:buNone/>
            </a:pPr>
            <a:r>
              <a:rPr lang="en-US">
                <a:solidFill>
                  <a:schemeClr val="dk1"/>
                </a:solidFill>
                <a:highlight>
                  <a:srgbClr val="FFFFFF"/>
                </a:highlight>
              </a:rPr>
              <a:t>We now address the quality of the linear regression fit using </a:t>
            </a:r>
            <a:r>
              <a:rPr lang="en-US">
                <a:solidFill>
                  <a:schemeClr val="dk1"/>
                </a:solidFill>
                <a:highlight>
                  <a:srgbClr val="FFFFFF"/>
                </a:highlight>
                <a:latin typeface="Times New Roman"/>
                <a:ea typeface="Times New Roman"/>
                <a:cs typeface="Times New Roman"/>
                <a:sym typeface="Times New Roman"/>
              </a:rPr>
              <a:t>R2</a:t>
            </a:r>
            <a:r>
              <a:rPr lang="en-US">
                <a:solidFill>
                  <a:schemeClr val="dk1"/>
                </a:solidFill>
                <a:highlight>
                  <a:srgbClr val="FFFFFF"/>
                </a:highlight>
              </a:rPr>
              <a:t>R2 and the residual standard error (RSE). The symbol from RSE is “</a:t>
            </a:r>
            <a:r>
              <a:rPr lang="en-US">
                <a:solidFill>
                  <a:schemeClr val="dk1"/>
                </a:solidFill>
                <a:highlight>
                  <a:srgbClr val="FFFFFF"/>
                </a:highlight>
                <a:latin typeface="Times New Roman"/>
                <a:ea typeface="Times New Roman"/>
                <a:cs typeface="Times New Roman"/>
                <a:sym typeface="Times New Roman"/>
              </a:rPr>
              <a:t>σ2</a:t>
            </a:r>
            <a:r>
              <a:rPr lang="en-US">
                <a:solidFill>
                  <a:schemeClr val="dk1"/>
                </a:solidFill>
                <a:highlight>
                  <a:srgbClr val="FFFFFF"/>
                </a:highlight>
              </a:rPr>
              <a:t>σ2.” The RSE is an estimate of standard error deviation. That is, it is the average deviation from the true regression line. In the resulting output, the RSE is </a:t>
            </a:r>
            <a:r>
              <a:rPr lang="en-US">
                <a:solidFill>
                  <a:schemeClr val="dk1"/>
                </a:solidFill>
                <a:highlight>
                  <a:srgbClr val="FFFFFF"/>
                </a:highlight>
                <a:latin typeface="Times New Roman"/>
                <a:ea typeface="Times New Roman"/>
                <a:cs typeface="Times New Roman"/>
                <a:sym typeface="Times New Roman"/>
              </a:rPr>
              <a:t>672500</a:t>
            </a:r>
            <a:r>
              <a:rPr lang="en-US">
                <a:solidFill>
                  <a:schemeClr val="dk1"/>
                </a:solidFill>
                <a:highlight>
                  <a:srgbClr val="FFFFFF"/>
                </a:highlight>
              </a:rPr>
              <a:t>672500. This value reflects that the actual number of views deviates from the true regression line an average of approximately </a:t>
            </a:r>
            <a:r>
              <a:rPr lang="en-US">
                <a:solidFill>
                  <a:schemeClr val="dk1"/>
                </a:solidFill>
                <a:highlight>
                  <a:srgbClr val="FFFFFF"/>
                </a:highlight>
                <a:latin typeface="Times New Roman"/>
                <a:ea typeface="Times New Roman"/>
                <a:cs typeface="Times New Roman"/>
                <a:sym typeface="Times New Roman"/>
              </a:rPr>
              <a:t>672500</a:t>
            </a:r>
            <a:r>
              <a:rPr lang="en-US">
                <a:solidFill>
                  <a:schemeClr val="dk1"/>
                </a:solidFill>
                <a:highlight>
                  <a:srgbClr val="FFFFFF"/>
                </a:highlight>
              </a:rPr>
              <a:t>672500 views. The RSE indicates that the model has variability in fitting the data.</a:t>
            </a:r>
            <a:endParaRPr>
              <a:solidFill>
                <a:schemeClr val="dk1"/>
              </a:solidFill>
              <a:highlight>
                <a:srgbClr val="FFFFFF"/>
              </a:highlight>
            </a:endParaRPr>
          </a:p>
          <a:p>
            <a:pPr marL="0" lvl="0" indent="0" algn="l" rtl="0">
              <a:lnSpc>
                <a:spcPct val="115000"/>
              </a:lnSpc>
              <a:spcBef>
                <a:spcPts val="1200"/>
              </a:spcBef>
              <a:spcAft>
                <a:spcPts val="0"/>
              </a:spcAft>
              <a:buNone/>
            </a:pPr>
            <a:r>
              <a:rPr lang="en-US">
                <a:solidFill>
                  <a:schemeClr val="dk1"/>
                </a:solidFill>
              </a:rPr>
              <a:t>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050">
              <a:solidFill>
                <a:srgbClr val="FFFFFF"/>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US" sz="1100">
                <a:solidFill>
                  <a:srgbClr val="FFFFFF"/>
                </a:solidFill>
              </a:rPr>
              <a:t> </a:t>
            </a:r>
            <a:endParaRPr sz="1100">
              <a:solidFill>
                <a:srgbClr val="FFFFFF"/>
              </a:solidFill>
            </a:endParaRPr>
          </a:p>
          <a:p>
            <a:pPr marL="0" lvl="0" indent="0" algn="l" rtl="0">
              <a:spcBef>
                <a:spcPts val="1200"/>
              </a:spcBef>
              <a:spcAft>
                <a:spcPts val="0"/>
              </a:spcAft>
              <a:buNone/>
            </a:pPr>
            <a:endParaRPr>
              <a:solidFill>
                <a:srgbClr val="FFFFFF"/>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BEST FIT MODEL (cont.)</a:t>
            </a:r>
            <a:endParaRPr/>
          </a:p>
        </p:txBody>
      </p:sp>
      <p:sp>
        <p:nvSpPr>
          <p:cNvPr id="261" name="Google Shape;261;p37"/>
          <p:cNvSpPr txBox="1">
            <a:spLocks noGrp="1"/>
          </p:cNvSpPr>
          <p:nvPr>
            <p:ph type="body" idx="1"/>
          </p:nvPr>
        </p:nvSpPr>
        <p:spPr>
          <a:xfrm>
            <a:off x="685800" y="2194560"/>
            <a:ext cx="10820400" cy="4024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dirty="0">
                <a:solidFill>
                  <a:srgbClr val="333333"/>
                </a:solidFill>
                <a:highlight>
                  <a:srgbClr val="FFFFFF"/>
                </a:highlight>
                <a:latin typeface="Arial"/>
                <a:ea typeface="Arial"/>
                <a:cs typeface="Arial"/>
                <a:sym typeface="Arial"/>
              </a:rPr>
              <a:t>The </a:t>
            </a:r>
            <a:r>
              <a:rPr lang="en-US" sz="1800" dirty="0">
                <a:solidFill>
                  <a:srgbClr val="333333"/>
                </a:solidFill>
                <a:highlight>
                  <a:srgbClr val="FFFFFF"/>
                </a:highlight>
                <a:latin typeface="Times New Roman"/>
                <a:ea typeface="Times New Roman"/>
                <a:cs typeface="Times New Roman"/>
                <a:sym typeface="Times New Roman"/>
              </a:rPr>
              <a:t>R2</a:t>
            </a:r>
            <a:r>
              <a:rPr lang="en-US" sz="1800" dirty="0">
                <a:solidFill>
                  <a:schemeClr val="dk1"/>
                </a:solidFill>
                <a:highlight>
                  <a:srgbClr val="FFFFFF"/>
                </a:highlight>
                <a:latin typeface="Arial"/>
                <a:ea typeface="Arial"/>
                <a:cs typeface="Arial"/>
                <a:sym typeface="Arial"/>
              </a:rPr>
              <a:t>R2</a:t>
            </a:r>
            <a:r>
              <a:rPr lang="en-US" sz="1800" dirty="0">
                <a:solidFill>
                  <a:srgbClr val="333333"/>
                </a:solidFill>
                <a:highlight>
                  <a:srgbClr val="FFFFFF"/>
                </a:highlight>
                <a:latin typeface="Arial"/>
                <a:ea typeface="Arial"/>
                <a:cs typeface="Arial"/>
                <a:sym typeface="Arial"/>
              </a:rPr>
              <a:t> statistic provides an alternative measure of fit. It measures the proportion of the variability in </a:t>
            </a:r>
            <a:r>
              <a:rPr lang="en-US" sz="1800" dirty="0">
                <a:solidFill>
                  <a:srgbClr val="333333"/>
                </a:solidFill>
                <a:highlight>
                  <a:srgbClr val="FFFFFF"/>
                </a:highlight>
                <a:latin typeface="Times New Roman"/>
                <a:ea typeface="Times New Roman"/>
                <a:cs typeface="Times New Roman"/>
                <a:sym typeface="Times New Roman"/>
              </a:rPr>
              <a:t>Y</a:t>
            </a:r>
            <a:r>
              <a:rPr lang="en-US" sz="1800" dirty="0">
                <a:solidFill>
                  <a:schemeClr val="dk1"/>
                </a:solidFill>
                <a:highlight>
                  <a:srgbClr val="FFFFFF"/>
                </a:highlight>
                <a:latin typeface="Arial"/>
                <a:ea typeface="Arial"/>
                <a:cs typeface="Arial"/>
                <a:sym typeface="Arial"/>
              </a:rPr>
              <a:t>Y</a:t>
            </a:r>
            <a:r>
              <a:rPr lang="en-US" sz="1800" dirty="0">
                <a:solidFill>
                  <a:srgbClr val="333333"/>
                </a:solidFill>
                <a:highlight>
                  <a:srgbClr val="FFFFFF"/>
                </a:highlight>
                <a:latin typeface="Arial"/>
                <a:ea typeface="Arial"/>
                <a:cs typeface="Arial"/>
                <a:sym typeface="Arial"/>
              </a:rPr>
              <a:t> that can be explained using </a:t>
            </a:r>
            <a:r>
              <a:rPr lang="en-US" sz="1800" dirty="0">
                <a:solidFill>
                  <a:srgbClr val="333333"/>
                </a:solidFill>
                <a:highlight>
                  <a:srgbClr val="FFFFFF"/>
                </a:highlight>
                <a:latin typeface="Times New Roman"/>
                <a:ea typeface="Times New Roman"/>
                <a:cs typeface="Times New Roman"/>
                <a:sym typeface="Times New Roman"/>
              </a:rPr>
              <a:t>X</a:t>
            </a:r>
            <a:r>
              <a:rPr lang="en-US" sz="1800" dirty="0">
                <a:solidFill>
                  <a:schemeClr val="dk1"/>
                </a:solidFill>
                <a:highlight>
                  <a:srgbClr val="FFFFFF"/>
                </a:highlight>
                <a:latin typeface="Arial"/>
                <a:ea typeface="Arial"/>
                <a:cs typeface="Arial"/>
                <a:sym typeface="Arial"/>
              </a:rPr>
              <a:t>X</a:t>
            </a:r>
            <a:r>
              <a:rPr lang="en-US" sz="1800" dirty="0">
                <a:solidFill>
                  <a:srgbClr val="333333"/>
                </a:solidFill>
                <a:highlight>
                  <a:srgbClr val="FFFFFF"/>
                </a:highlight>
                <a:latin typeface="Arial"/>
                <a:ea typeface="Arial"/>
                <a:cs typeface="Arial"/>
                <a:sym typeface="Arial"/>
              </a:rPr>
              <a:t>. The </a:t>
            </a:r>
            <a:r>
              <a:rPr lang="en-US" sz="1800" dirty="0">
                <a:solidFill>
                  <a:srgbClr val="333333"/>
                </a:solidFill>
                <a:highlight>
                  <a:srgbClr val="FFFFFF"/>
                </a:highlight>
                <a:latin typeface="Times New Roman"/>
                <a:ea typeface="Times New Roman"/>
                <a:cs typeface="Times New Roman"/>
                <a:sym typeface="Times New Roman"/>
              </a:rPr>
              <a:t>R2</a:t>
            </a:r>
            <a:r>
              <a:rPr lang="en-US" sz="1800" dirty="0">
                <a:solidFill>
                  <a:schemeClr val="dk1"/>
                </a:solidFill>
                <a:highlight>
                  <a:srgbClr val="FFFFFF"/>
                </a:highlight>
                <a:latin typeface="Arial"/>
                <a:ea typeface="Arial"/>
                <a:cs typeface="Arial"/>
                <a:sym typeface="Arial"/>
              </a:rPr>
              <a:t>R2</a:t>
            </a:r>
            <a:r>
              <a:rPr lang="en-US" sz="1800" dirty="0">
                <a:solidFill>
                  <a:srgbClr val="333333"/>
                </a:solidFill>
                <a:highlight>
                  <a:srgbClr val="FFFFFF"/>
                </a:highlight>
                <a:latin typeface="Arial"/>
                <a:ea typeface="Arial"/>
                <a:cs typeface="Arial"/>
                <a:sym typeface="Arial"/>
              </a:rPr>
              <a:t> statistic takes on a value, </a:t>
            </a:r>
            <a:r>
              <a:rPr lang="en-US" sz="1800" dirty="0">
                <a:solidFill>
                  <a:srgbClr val="333333"/>
                </a:solidFill>
                <a:highlight>
                  <a:srgbClr val="FFFFFF"/>
                </a:highlight>
                <a:latin typeface="Times New Roman"/>
                <a:ea typeface="Times New Roman"/>
                <a:cs typeface="Times New Roman"/>
                <a:sym typeface="Times New Roman"/>
              </a:rPr>
              <a:t>0≤R2≤1</a:t>
            </a:r>
            <a:r>
              <a:rPr lang="en-US" sz="1800" dirty="0">
                <a:solidFill>
                  <a:schemeClr val="dk1"/>
                </a:solidFill>
                <a:highlight>
                  <a:srgbClr val="FFFFFF"/>
                </a:highlight>
                <a:latin typeface="Arial"/>
                <a:ea typeface="Arial"/>
                <a:cs typeface="Arial"/>
                <a:sym typeface="Arial"/>
              </a:rPr>
              <a:t>0≤R2≤1</a:t>
            </a:r>
            <a:r>
              <a:rPr lang="en-US" sz="1800" dirty="0">
                <a:solidFill>
                  <a:srgbClr val="333333"/>
                </a:solidFill>
                <a:highlight>
                  <a:srgbClr val="FFFFFF"/>
                </a:highlight>
                <a:latin typeface="Arial"/>
                <a:ea typeface="Arial"/>
                <a:cs typeface="Arial"/>
                <a:sym typeface="Arial"/>
              </a:rPr>
              <a:t>.The r² value is 0.8413 (the square of the correlation coefficient), indicating that 84.13% of the variation in one variable may be explained by the other. In the outcome summary for the model, </a:t>
            </a:r>
            <a:r>
              <a:rPr lang="en-US" sz="1800" dirty="0">
                <a:solidFill>
                  <a:srgbClr val="333333"/>
                </a:solidFill>
                <a:highlight>
                  <a:srgbClr val="FFFFFF"/>
                </a:highlight>
                <a:latin typeface="Times New Roman"/>
                <a:ea typeface="Times New Roman"/>
                <a:cs typeface="Times New Roman"/>
                <a:sym typeface="Times New Roman"/>
              </a:rPr>
              <a:t>R2=0.8413</a:t>
            </a:r>
            <a:r>
              <a:rPr lang="en-US" sz="1800" dirty="0">
                <a:solidFill>
                  <a:schemeClr val="dk1"/>
                </a:solidFill>
                <a:highlight>
                  <a:srgbClr val="FFFFFF"/>
                </a:highlight>
                <a:latin typeface="Arial"/>
                <a:ea typeface="Arial"/>
                <a:cs typeface="Arial"/>
                <a:sym typeface="Arial"/>
              </a:rPr>
              <a:t>R2=0.8413</a:t>
            </a:r>
            <a:r>
              <a:rPr lang="en-US" sz="1800" dirty="0">
                <a:solidFill>
                  <a:srgbClr val="333333"/>
                </a:solidFill>
                <a:highlight>
                  <a:srgbClr val="FFFFFF"/>
                </a:highlight>
                <a:latin typeface="Arial"/>
                <a:ea typeface="Arial"/>
                <a:cs typeface="Arial"/>
                <a:sym typeface="Arial"/>
              </a:rPr>
              <a:t>. Since this value is close to </a:t>
            </a:r>
            <a:r>
              <a:rPr lang="en-US" sz="1800" dirty="0">
                <a:solidFill>
                  <a:srgbClr val="333333"/>
                </a:solidFill>
                <a:highlight>
                  <a:srgbClr val="FFFFFF"/>
                </a:highlight>
                <a:latin typeface="Times New Roman"/>
                <a:ea typeface="Times New Roman"/>
                <a:cs typeface="Times New Roman"/>
                <a:sym typeface="Times New Roman"/>
              </a:rPr>
              <a:t>1</a:t>
            </a:r>
            <a:r>
              <a:rPr lang="en-US" sz="1800" dirty="0">
                <a:solidFill>
                  <a:schemeClr val="dk1"/>
                </a:solidFill>
                <a:highlight>
                  <a:srgbClr val="FFFFFF"/>
                </a:highlight>
                <a:latin typeface="Arial"/>
                <a:ea typeface="Arial"/>
                <a:cs typeface="Arial"/>
                <a:sym typeface="Arial"/>
              </a:rPr>
              <a:t>1</a:t>
            </a:r>
            <a:r>
              <a:rPr lang="en-US" sz="1800" dirty="0">
                <a:solidFill>
                  <a:srgbClr val="333333"/>
                </a:solidFill>
                <a:highlight>
                  <a:srgbClr val="FFFFFF"/>
                </a:highlight>
                <a:latin typeface="Arial"/>
                <a:ea typeface="Arial"/>
                <a:cs typeface="Arial"/>
                <a:sym typeface="Arial"/>
              </a:rPr>
              <a:t>, we can conclude that the regression did show a great correlation between </a:t>
            </a:r>
            <a:r>
              <a:rPr lang="en-US" sz="1800" dirty="0" err="1">
                <a:solidFill>
                  <a:srgbClr val="333333"/>
                </a:solidFill>
                <a:highlight>
                  <a:srgbClr val="FFFFFF"/>
                </a:highlight>
                <a:latin typeface="Arial"/>
                <a:ea typeface="Arial"/>
                <a:cs typeface="Arial"/>
                <a:sym typeface="Arial"/>
              </a:rPr>
              <a:t>variables.Only</a:t>
            </a:r>
            <a:r>
              <a:rPr lang="en-US" sz="1800" dirty="0">
                <a:solidFill>
                  <a:srgbClr val="333333"/>
                </a:solidFill>
                <a:highlight>
                  <a:srgbClr val="FFFFFF"/>
                </a:highlight>
                <a:latin typeface="Arial"/>
                <a:ea typeface="Arial"/>
                <a:cs typeface="Arial"/>
                <a:sym typeface="Arial"/>
              </a:rPr>
              <a:t> 16% can not be accounted for.</a:t>
            </a:r>
            <a:endParaRPr sz="1800" dirty="0">
              <a:solidFill>
                <a:srgbClr val="333333"/>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800" dirty="0">
                <a:solidFill>
                  <a:srgbClr val="333333"/>
                </a:solidFill>
                <a:highlight>
                  <a:srgbClr val="FFFFFF"/>
                </a:highlight>
                <a:latin typeface="Arial"/>
                <a:ea typeface="Arial"/>
                <a:cs typeface="Arial"/>
                <a:sym typeface="Arial"/>
              </a:rPr>
              <a:t>Information from the </a:t>
            </a:r>
            <a:r>
              <a:rPr lang="en-US" sz="1800" dirty="0">
                <a:solidFill>
                  <a:srgbClr val="333333"/>
                </a:solidFill>
                <a:highlight>
                  <a:srgbClr val="FFFFFF"/>
                </a:highlight>
                <a:latin typeface="Times New Roman"/>
                <a:ea typeface="Times New Roman"/>
                <a:cs typeface="Times New Roman"/>
                <a:sym typeface="Times New Roman"/>
              </a:rPr>
              <a:t>R2</a:t>
            </a:r>
            <a:r>
              <a:rPr lang="en-US" sz="1800" dirty="0">
                <a:solidFill>
                  <a:schemeClr val="dk1"/>
                </a:solidFill>
                <a:highlight>
                  <a:srgbClr val="FFFFFF"/>
                </a:highlight>
                <a:latin typeface="Arial"/>
                <a:ea typeface="Arial"/>
                <a:cs typeface="Arial"/>
                <a:sym typeface="Arial"/>
              </a:rPr>
              <a:t>R2</a:t>
            </a:r>
            <a:r>
              <a:rPr lang="en-US" sz="1800" dirty="0">
                <a:solidFill>
                  <a:srgbClr val="333333"/>
                </a:solidFill>
                <a:highlight>
                  <a:srgbClr val="FFFFFF"/>
                </a:highlight>
                <a:latin typeface="Arial"/>
                <a:ea typeface="Arial"/>
                <a:cs typeface="Arial"/>
                <a:sym typeface="Arial"/>
              </a:rPr>
              <a:t> and </a:t>
            </a:r>
            <a:r>
              <a:rPr lang="en-US" sz="1800" dirty="0">
                <a:solidFill>
                  <a:srgbClr val="333333"/>
                </a:solidFill>
                <a:highlight>
                  <a:srgbClr val="FFFFFF"/>
                </a:highlight>
                <a:latin typeface="Times New Roman"/>
                <a:ea typeface="Times New Roman"/>
                <a:cs typeface="Times New Roman"/>
                <a:sym typeface="Times New Roman"/>
              </a:rPr>
              <a:t>σ2</a:t>
            </a:r>
            <a:r>
              <a:rPr lang="en-US" sz="1800" dirty="0">
                <a:solidFill>
                  <a:schemeClr val="dk1"/>
                </a:solidFill>
                <a:highlight>
                  <a:srgbClr val="FFFFFF"/>
                </a:highlight>
                <a:latin typeface="Arial"/>
                <a:ea typeface="Arial"/>
                <a:cs typeface="Arial"/>
                <a:sym typeface="Arial"/>
              </a:rPr>
              <a:t>σ2</a:t>
            </a:r>
            <a:r>
              <a:rPr lang="en-US" sz="1800" dirty="0">
                <a:solidFill>
                  <a:srgbClr val="333333"/>
                </a:solidFill>
                <a:highlight>
                  <a:srgbClr val="FFFFFF"/>
                </a:highlight>
                <a:latin typeface="Arial"/>
                <a:ea typeface="Arial"/>
                <a:cs typeface="Arial"/>
                <a:sym typeface="Arial"/>
              </a:rPr>
              <a:t> statistics determine that the model was a good fit but has room to be better. Selecting additional independent variables and/or removing independent variables may have a significant impact on the model. Finding a best practice for removing outliers may be helpful in making the model better.</a:t>
            </a:r>
            <a:endParaRPr sz="1800" dirty="0">
              <a:solidFill>
                <a:srgbClr val="333333"/>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800" dirty="0">
                <a:solidFill>
                  <a:schemeClr val="dk1"/>
                </a:solidFill>
                <a:latin typeface="Arial"/>
                <a:ea typeface="Arial"/>
                <a:cs typeface="Arial"/>
                <a:sym typeface="Arial"/>
              </a:rPr>
              <a:t> </a:t>
            </a:r>
            <a:endParaRPr sz="1800" dirty="0">
              <a:solidFill>
                <a:schemeClr val="dk1"/>
              </a:solidFill>
              <a:latin typeface="Arial"/>
              <a:ea typeface="Arial"/>
              <a:cs typeface="Arial"/>
              <a:sym typeface="Arial"/>
            </a:endParaRPr>
          </a:p>
          <a:p>
            <a:pPr marL="0" lvl="0" indent="0" algn="l" rtl="0">
              <a:spcBef>
                <a:spcPts val="1200"/>
              </a:spcBef>
              <a:spcAft>
                <a:spcPts val="0"/>
              </a:spcAft>
              <a:buNone/>
            </a:pPr>
            <a:endParaRPr sz="1800" dirty="0"/>
          </a:p>
        </p:txBody>
      </p:sp>
      <p:pic>
        <p:nvPicPr>
          <p:cNvPr id="3" name="Picture 2">
            <a:extLst>
              <a:ext uri="{FF2B5EF4-FFF2-40B4-BE49-F238E27FC236}">
                <a16:creationId xmlns:a16="http://schemas.microsoft.com/office/drawing/2014/main" id="{F680D9A2-D0D0-E041-8DA7-99B69080C682}"/>
              </a:ext>
            </a:extLst>
          </p:cNvPr>
          <p:cNvPicPr>
            <a:picLocks noChangeAspect="1"/>
          </p:cNvPicPr>
          <p:nvPr/>
        </p:nvPicPr>
        <p:blipFill>
          <a:blip r:embed="rId3"/>
          <a:stretch>
            <a:fillRect/>
          </a:stretch>
        </p:blipFill>
        <p:spPr>
          <a:xfrm>
            <a:off x="2107769" y="5539956"/>
            <a:ext cx="7530024" cy="8159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000"/>
              <a:buFont typeface="Century Gothic"/>
              <a:buNone/>
            </a:pPr>
            <a:r>
              <a:rPr lang="en-US"/>
              <a:t>INTRODUCTION</a:t>
            </a:r>
            <a:endParaRPr/>
          </a:p>
        </p:txBody>
      </p:sp>
      <p:sp>
        <p:nvSpPr>
          <p:cNvPr id="151" name="Google Shape;151;p20"/>
          <p:cNvSpPr txBox="1">
            <a:spLocks noGrp="1"/>
          </p:cNvSpPr>
          <p:nvPr>
            <p:ph type="body" idx="1"/>
          </p:nvPr>
        </p:nvSpPr>
        <p:spPr>
          <a:xfrm>
            <a:off x="776825" y="17393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1600" dirty="0">
                <a:solidFill>
                  <a:srgbClr val="333333"/>
                </a:solidFill>
                <a:highlight>
                  <a:srgbClr val="FFFFFF"/>
                </a:highlight>
                <a:latin typeface="Arial"/>
                <a:ea typeface="Arial"/>
                <a:cs typeface="Arial"/>
                <a:sym typeface="Arial"/>
              </a:rPr>
              <a:t>Go to the app store on your phone and try to find an app to watch videos. YouTube comes up. YouTube is the most popular app and website to watch any video you would like to see. YouTube is an American video-sharing website headquartered in San Bruno, California. Three people Chad Hurley, Steve Chen, and Jawed Karim, created the service in February 2005. Google bought the site in November 2006 for US$1.65 billion; YouTube now operates as one of Google’s affiliates. The app allows you to explore new content, music, news, and more with the official app or the website. They also allow you to subscribe to channels with your favorite content, share with friends, or upload your videos for everyone to see. YouTube most popular videos are trending. Trending helps viewers see what’s happening on YouTube and in the world. Trending aims to surface videos that a wide range of viewers would find interesting. Some trends are predictable, like a new song from a famous artist or a new movie trailer. Others are surprising, like a viral video. Trending is not personalized and displays the same list of trending videos in each country to all users. The list of trending videos is updated roughly every 15 minutes. With each update, videos may move up, down, or stay in the same position in the list. YouTube maintains a list of the top trending videos. YouTube uses a combination of factors, including measuring several views, shares, comments, and likes to make the commercials and determine trending videos. This dataset is a daily record of the top trending YouTube videos and the factors that influences them. Analyzing this dataset, we can look at the main factors that include making the videos trending, such as likes, dislikes, and comments. We can view what is needed to make a video be on the trending list. To analyze this data plan is to use linear regression with the variables likes, dislikes, comments, trending date and publish time and names. We aim to help YouTube to provide users with a threshold so they can know precisely know what is expected for views, likes, dislikes and comments for their video to be considered as a trending video.</a:t>
            </a:r>
            <a:endParaRPr sz="1600" dirty="0"/>
          </a:p>
          <a:p>
            <a:pPr marL="228600" lvl="0" indent="-88900" algn="l" rtl="0">
              <a:lnSpc>
                <a:spcPct val="90000"/>
              </a:lnSpc>
              <a:spcBef>
                <a:spcPts val="1000"/>
              </a:spcBef>
              <a:spcAft>
                <a:spcPts val="0"/>
              </a:spcAft>
              <a:buClr>
                <a:schemeClr val="lt1"/>
              </a:buClr>
              <a:buSzPts val="2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RECOMMENDATIONS</a:t>
            </a:r>
            <a:endParaRPr/>
          </a:p>
        </p:txBody>
      </p:sp>
      <p:sp>
        <p:nvSpPr>
          <p:cNvPr id="267" name="Google Shape;267;p38"/>
          <p:cNvSpPr txBox="1">
            <a:spLocks noGrp="1"/>
          </p:cNvSpPr>
          <p:nvPr>
            <p:ph type="body" idx="1"/>
          </p:nvPr>
        </p:nvSpPr>
        <p:spPr>
          <a:xfrm>
            <a:off x="685800" y="2194560"/>
            <a:ext cx="10820400" cy="4024200"/>
          </a:xfrm>
          <a:prstGeom prst="rect">
            <a:avLst/>
          </a:prstGeom>
        </p:spPr>
        <p:txBody>
          <a:bodyPr spcFirstLastPara="1" wrap="square" lIns="91425" tIns="45700" rIns="91425" bIns="45700" anchor="t" anchorCtr="0">
            <a:noAutofit/>
          </a:bodyPr>
          <a:lstStyle/>
          <a:p>
            <a:pPr marL="0" lvl="0" indent="0" algn="l" rtl="0">
              <a:lnSpc>
                <a:spcPct val="114000"/>
              </a:lnSpc>
              <a:spcBef>
                <a:spcPts val="0"/>
              </a:spcBef>
              <a:spcAft>
                <a:spcPts val="0"/>
              </a:spcAft>
              <a:buClr>
                <a:schemeClr val="dk1"/>
              </a:buClr>
              <a:buSzPts val="1100"/>
              <a:buFont typeface="Arial"/>
              <a:buNone/>
            </a:pPr>
            <a:r>
              <a:rPr lang="en-US" sz="1400">
                <a:solidFill>
                  <a:srgbClr val="333333"/>
                </a:solidFill>
                <a:highlight>
                  <a:srgbClr val="FFFFFF"/>
                </a:highlight>
                <a:latin typeface="Arial"/>
                <a:ea typeface="Arial"/>
                <a:cs typeface="Arial"/>
                <a:sym typeface="Arial"/>
              </a:rPr>
              <a:t>Running the same model on the testing data set shows that R2 =0.8541</a:t>
            </a:r>
            <a:endParaRPr sz="1400">
              <a:solidFill>
                <a:srgbClr val="333333"/>
              </a:solidFill>
              <a:highlight>
                <a:srgbClr val="FFFFFF"/>
              </a:highlight>
              <a:latin typeface="Arial"/>
              <a:ea typeface="Arial"/>
              <a:cs typeface="Arial"/>
              <a:sym typeface="Arial"/>
            </a:endParaRPr>
          </a:p>
          <a:p>
            <a:pPr marL="0" lvl="0" indent="0" algn="l" rtl="0">
              <a:lnSpc>
                <a:spcPct val="114000"/>
              </a:lnSpc>
              <a:spcBef>
                <a:spcPts val="0"/>
              </a:spcBef>
              <a:spcAft>
                <a:spcPts val="0"/>
              </a:spcAft>
              <a:buClr>
                <a:schemeClr val="dk1"/>
              </a:buClr>
              <a:buSzPts val="1100"/>
              <a:buFont typeface="Arial"/>
              <a:buNone/>
            </a:pPr>
            <a:r>
              <a:rPr lang="en-US" sz="1400">
                <a:solidFill>
                  <a:srgbClr val="333333"/>
                </a:solidFill>
                <a:highlight>
                  <a:srgbClr val="FFFFFF"/>
                </a:highlight>
                <a:latin typeface="Arial"/>
                <a:ea typeface="Arial"/>
                <a:cs typeface="Arial"/>
                <a:sym typeface="Arial"/>
              </a:rPr>
              <a:t>R2=0.8541 and the RSE is significantly lower. This shows that there is inconsistency in the training and testing models. In both models the indepedent variables have the same level of significance.</a:t>
            </a:r>
            <a:endParaRPr sz="1400">
              <a:solidFill>
                <a:srgbClr val="333333"/>
              </a:solidFill>
              <a:highlight>
                <a:srgbClr val="FFFFFF"/>
              </a:highlight>
              <a:latin typeface="Arial"/>
              <a:ea typeface="Arial"/>
              <a:cs typeface="Arial"/>
              <a:sym typeface="Arial"/>
            </a:endParaRPr>
          </a:p>
          <a:p>
            <a:pPr marL="0" lvl="0" indent="0" algn="l" rtl="0">
              <a:lnSpc>
                <a:spcPct val="114000"/>
              </a:lnSpc>
              <a:spcBef>
                <a:spcPts val="0"/>
              </a:spcBef>
              <a:spcAft>
                <a:spcPts val="0"/>
              </a:spcAft>
              <a:buNone/>
            </a:pPr>
            <a:endParaRPr sz="1400">
              <a:solidFill>
                <a:srgbClr val="333333"/>
              </a:solidFill>
              <a:highlight>
                <a:srgbClr val="FFFFFF"/>
              </a:highlight>
              <a:latin typeface="Arial"/>
              <a:ea typeface="Arial"/>
              <a:cs typeface="Arial"/>
              <a:sym typeface="Arial"/>
            </a:endParaRPr>
          </a:p>
          <a:p>
            <a:pPr marL="0" lvl="0" indent="0" algn="l" rtl="0">
              <a:lnSpc>
                <a:spcPct val="114000"/>
              </a:lnSpc>
              <a:spcBef>
                <a:spcPts val="0"/>
              </a:spcBef>
              <a:spcAft>
                <a:spcPts val="0"/>
              </a:spcAft>
              <a:buClr>
                <a:schemeClr val="dk1"/>
              </a:buClr>
              <a:buSzPts val="1100"/>
              <a:buFont typeface="Arial"/>
              <a:buNone/>
            </a:pPr>
            <a:r>
              <a:rPr lang="en-US" sz="1400">
                <a:solidFill>
                  <a:srgbClr val="333333"/>
                </a:solidFill>
                <a:highlight>
                  <a:srgbClr val="FFFFFF"/>
                </a:highlight>
                <a:latin typeface="Arial"/>
                <a:ea typeface="Arial"/>
                <a:cs typeface="Arial"/>
                <a:sym typeface="Arial"/>
              </a:rPr>
              <a:t>Recommendations</a:t>
            </a:r>
            <a:endParaRPr sz="1400">
              <a:solidFill>
                <a:srgbClr val="333333"/>
              </a:solidFill>
              <a:highlight>
                <a:srgbClr val="FFFFFF"/>
              </a:highlight>
              <a:latin typeface="Arial"/>
              <a:ea typeface="Arial"/>
              <a:cs typeface="Arial"/>
              <a:sym typeface="Arial"/>
            </a:endParaRPr>
          </a:p>
          <a:p>
            <a:pPr marL="457200" lvl="0" indent="-317500" algn="l" rtl="0">
              <a:lnSpc>
                <a:spcPct val="114000"/>
              </a:lnSpc>
              <a:spcBef>
                <a:spcPts val="0"/>
              </a:spcBef>
              <a:spcAft>
                <a:spcPts val="0"/>
              </a:spcAft>
              <a:buClr>
                <a:srgbClr val="333333"/>
              </a:buClr>
              <a:buSzPts val="1400"/>
              <a:buAutoNum type="arabicPeriod"/>
            </a:pPr>
            <a:r>
              <a:rPr lang="en-US" sz="1400">
                <a:solidFill>
                  <a:srgbClr val="333333"/>
                </a:solidFill>
                <a:highlight>
                  <a:srgbClr val="FFFFFF"/>
                </a:highlight>
                <a:latin typeface="Arial"/>
                <a:ea typeface="Arial"/>
                <a:cs typeface="Arial"/>
                <a:sym typeface="Arial"/>
              </a:rPr>
              <a:t>The model is a great predicator for determining the number of views given likes, dislikes, and comments. However becasue there is some inconsitency with the model for the training and testing data set, the code to split the data set should be changed. This could give a more reliable training and testing data set.</a:t>
            </a:r>
            <a:endParaRPr sz="1400">
              <a:solidFill>
                <a:srgbClr val="333333"/>
              </a:solidFill>
              <a:highlight>
                <a:srgbClr val="FFFFFF"/>
              </a:highlight>
              <a:latin typeface="Arial"/>
              <a:ea typeface="Arial"/>
              <a:cs typeface="Arial"/>
              <a:sym typeface="Arial"/>
            </a:endParaRPr>
          </a:p>
          <a:p>
            <a:pPr marL="457200" lvl="0" indent="-317500" algn="l" rtl="0">
              <a:lnSpc>
                <a:spcPct val="114000"/>
              </a:lnSpc>
              <a:spcBef>
                <a:spcPts val="0"/>
              </a:spcBef>
              <a:spcAft>
                <a:spcPts val="0"/>
              </a:spcAft>
              <a:buClr>
                <a:srgbClr val="333333"/>
              </a:buClr>
              <a:buSzPts val="1400"/>
              <a:buAutoNum type="arabicPeriod"/>
            </a:pPr>
            <a:r>
              <a:rPr lang="en-US" sz="1400">
                <a:solidFill>
                  <a:srgbClr val="333333"/>
                </a:solidFill>
                <a:highlight>
                  <a:srgbClr val="FFFFFF"/>
                </a:highlight>
                <a:latin typeface="Arial"/>
                <a:ea typeface="Arial"/>
                <a:cs typeface="Arial"/>
                <a:sym typeface="Arial"/>
              </a:rPr>
              <a:t>Use models to make sense of the large amount of categorical data in the original data set instead of removing the data. Significant infromation can be determined from all aspects of the data in the data set.</a:t>
            </a:r>
            <a:endParaRPr sz="1400">
              <a:solidFill>
                <a:srgbClr val="333333"/>
              </a:solidFill>
              <a:highlight>
                <a:srgbClr val="FFFFFF"/>
              </a:highlight>
              <a:latin typeface="Arial"/>
              <a:ea typeface="Arial"/>
              <a:cs typeface="Arial"/>
              <a:sym typeface="Arial"/>
            </a:endParaRPr>
          </a:p>
          <a:p>
            <a:pPr marL="457200" lvl="0" indent="-317500" algn="l" rtl="0">
              <a:lnSpc>
                <a:spcPct val="114000"/>
              </a:lnSpc>
              <a:spcBef>
                <a:spcPts val="0"/>
              </a:spcBef>
              <a:spcAft>
                <a:spcPts val="0"/>
              </a:spcAft>
              <a:buClr>
                <a:srgbClr val="333333"/>
              </a:buClr>
              <a:buSzPts val="1400"/>
              <a:buAutoNum type="arabicPeriod"/>
            </a:pPr>
            <a:r>
              <a:rPr lang="en-US" sz="1400">
                <a:solidFill>
                  <a:srgbClr val="333333"/>
                </a:solidFill>
                <a:highlight>
                  <a:srgbClr val="FFFFFF"/>
                </a:highlight>
                <a:latin typeface="Arial"/>
                <a:ea typeface="Arial"/>
                <a:cs typeface="Arial"/>
                <a:sym typeface="Arial"/>
              </a:rPr>
              <a:t>Performing the same test on different years can determine if the independent variables, likes, dislikes, and comments are still statistically significant. We can also view the R2.  R2 value to learn if the independent variables are still good predictors of views-dependent variable.</a:t>
            </a:r>
            <a:endParaRPr sz="1400">
              <a:solidFill>
                <a:srgbClr val="333333"/>
              </a:solidFill>
              <a:highlight>
                <a:srgbClr val="FFFFFF"/>
              </a:highlight>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438150" y="2585100"/>
            <a:ext cx="53157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000"/>
              <a:buFont typeface="Century Gothic"/>
              <a:buNone/>
            </a:pPr>
            <a:r>
              <a:rPr lang="en-US"/>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000"/>
              <a:buFont typeface="Century Gothic"/>
              <a:buNone/>
            </a:pPr>
            <a:r>
              <a:rPr lang="en-US"/>
              <a:t>REQUIRED PACKAGES</a:t>
            </a:r>
            <a:endParaRPr/>
          </a:p>
        </p:txBody>
      </p:sp>
      <p:sp>
        <p:nvSpPr>
          <p:cNvPr id="157" name="Google Shape;157;p2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200"/>
              <a:buChar char="•"/>
            </a:pPr>
            <a:r>
              <a:rPr lang="en-US"/>
              <a:t>To properly execute this project on RStudio, we had to download a few packages. </a:t>
            </a:r>
            <a:endParaRPr/>
          </a:p>
          <a:p>
            <a:pPr marL="228600" lvl="0" indent="0" algn="l" rtl="0">
              <a:lnSpc>
                <a:spcPct val="90000"/>
              </a:lnSpc>
              <a:spcBef>
                <a:spcPts val="0"/>
              </a:spcBef>
              <a:spcAft>
                <a:spcPts val="0"/>
              </a:spcAft>
              <a:buNone/>
            </a:pPr>
            <a:endParaRPr/>
          </a:p>
          <a:p>
            <a:pPr marL="228600" lvl="0" indent="-228600" algn="l" rtl="0">
              <a:lnSpc>
                <a:spcPct val="90000"/>
              </a:lnSpc>
              <a:spcBef>
                <a:spcPts val="0"/>
              </a:spcBef>
              <a:spcAft>
                <a:spcPts val="0"/>
              </a:spcAft>
              <a:buSzPts val="1800"/>
              <a:buChar char="•"/>
            </a:pPr>
            <a:r>
              <a:rPr lang="en-US"/>
              <a:t>The packages we used were:</a:t>
            </a:r>
            <a:endParaRPr/>
          </a:p>
          <a:p>
            <a:pPr marL="685800" lvl="1" indent="-228600" algn="l" rtl="0">
              <a:lnSpc>
                <a:spcPct val="90000"/>
              </a:lnSpc>
              <a:spcBef>
                <a:spcPts val="0"/>
              </a:spcBef>
              <a:spcAft>
                <a:spcPts val="0"/>
              </a:spcAft>
              <a:buSzPts val="1800"/>
              <a:buChar char="•"/>
            </a:pPr>
            <a:r>
              <a:rPr lang="en-US"/>
              <a:t>dplyr</a:t>
            </a:r>
            <a:endParaRPr/>
          </a:p>
          <a:p>
            <a:pPr marL="685800" lvl="1" indent="-228600" algn="l" rtl="0">
              <a:lnSpc>
                <a:spcPct val="90000"/>
              </a:lnSpc>
              <a:spcBef>
                <a:spcPts val="0"/>
              </a:spcBef>
              <a:spcAft>
                <a:spcPts val="0"/>
              </a:spcAft>
              <a:buSzPts val="1800"/>
              <a:buChar char="•"/>
            </a:pPr>
            <a:r>
              <a:rPr lang="en-US"/>
              <a:t>lattice</a:t>
            </a:r>
            <a:endParaRPr/>
          </a:p>
          <a:p>
            <a:pPr marL="685800" lvl="1" indent="-228600" algn="l" rtl="0">
              <a:lnSpc>
                <a:spcPct val="90000"/>
              </a:lnSpc>
              <a:spcBef>
                <a:spcPts val="0"/>
              </a:spcBef>
              <a:spcAft>
                <a:spcPts val="0"/>
              </a:spcAft>
              <a:buSzPts val="1800"/>
              <a:buChar char="•"/>
            </a:pPr>
            <a:r>
              <a:rPr lang="en-US"/>
              <a:t>getwd</a:t>
            </a:r>
            <a:endParaRPr/>
          </a:p>
          <a:p>
            <a:pPr marL="685800" lvl="1" indent="-228600" algn="l" rtl="0">
              <a:lnSpc>
                <a:spcPct val="90000"/>
              </a:lnSpc>
              <a:spcBef>
                <a:spcPts val="0"/>
              </a:spcBef>
              <a:spcAft>
                <a:spcPts val="0"/>
              </a:spcAft>
              <a:buSzPts val="1800"/>
              <a:buChar char="•"/>
            </a:pPr>
            <a:r>
              <a:rPr lang="en-US"/>
              <a:t>ggplot2</a:t>
            </a:r>
            <a:endParaRPr/>
          </a:p>
          <a:p>
            <a:pPr marL="685800" lvl="1" indent="-228600" algn="l" rtl="0">
              <a:lnSpc>
                <a:spcPct val="90000"/>
              </a:lnSpc>
              <a:spcBef>
                <a:spcPts val="0"/>
              </a:spcBef>
              <a:spcAft>
                <a:spcPts val="0"/>
              </a:spcAft>
              <a:buSzPts val="1800"/>
              <a:buChar char="•"/>
            </a:pPr>
            <a:r>
              <a:rPr lang="en-US"/>
              <a:t>caret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4000"/>
              <a:buFont typeface="Century Gothic"/>
              <a:buNone/>
            </a:pPr>
            <a:r>
              <a:rPr lang="en-US"/>
              <a:t>PARTICULAR DATA WRANGLING TECHNIQUES</a:t>
            </a:r>
            <a:endParaRPr/>
          </a:p>
          <a:p>
            <a:pPr marL="0" lvl="0" indent="0" algn="r" rtl="0">
              <a:lnSpc>
                <a:spcPct val="90000"/>
              </a:lnSpc>
              <a:spcBef>
                <a:spcPts val="0"/>
              </a:spcBef>
              <a:spcAft>
                <a:spcPts val="0"/>
              </a:spcAft>
              <a:buClr>
                <a:schemeClr val="lt1"/>
              </a:buClr>
              <a:buSzPts val="4000"/>
              <a:buFont typeface="Century Gothic"/>
              <a:buNone/>
            </a:pPr>
            <a:endParaRPr/>
          </a:p>
        </p:txBody>
      </p:sp>
      <p:sp>
        <p:nvSpPr>
          <p:cNvPr id="163" name="Google Shape;163;p2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28600" lvl="0" indent="-266700" algn="l" rtl="0">
              <a:lnSpc>
                <a:spcPct val="115000"/>
              </a:lnSpc>
              <a:spcBef>
                <a:spcPts val="0"/>
              </a:spcBef>
              <a:spcAft>
                <a:spcPts val="0"/>
              </a:spcAft>
              <a:buSzPts val="2400"/>
              <a:buChar char="•"/>
            </a:pPr>
            <a:r>
              <a:rPr lang="en-US" sz="2400">
                <a:solidFill>
                  <a:srgbClr val="333333"/>
                </a:solidFill>
                <a:highlight>
                  <a:srgbClr val="FFFFFF"/>
                </a:highlight>
                <a:latin typeface="Arial"/>
                <a:ea typeface="Arial"/>
                <a:cs typeface="Arial"/>
                <a:sym typeface="Arial"/>
              </a:rPr>
              <a:t>The data set was provided in a nearly cleaned manner. However, multiple data wrangling techniques were performed on the data frame to transom it into a document that can be analyzed. These techniques include removing unnecessary variables, changing the names of some columns, adding variables, and including functions for calculation.</a:t>
            </a:r>
            <a:endParaRPr sz="2400">
              <a:solidFill>
                <a:srgbClr val="333333"/>
              </a:solidFill>
              <a:highlight>
                <a:srgbClr val="FFFFFF"/>
              </a:highlight>
              <a:latin typeface="Arial"/>
              <a:ea typeface="Arial"/>
              <a:cs typeface="Arial"/>
              <a:sym typeface="Arial"/>
            </a:endParaRPr>
          </a:p>
          <a:p>
            <a:pPr marL="228600" lvl="0" indent="-266700" algn="l" rtl="0">
              <a:lnSpc>
                <a:spcPct val="115000"/>
              </a:lnSpc>
              <a:spcBef>
                <a:spcPts val="0"/>
              </a:spcBef>
              <a:spcAft>
                <a:spcPts val="0"/>
              </a:spcAft>
              <a:buSzPts val="2400"/>
              <a:buChar char="•"/>
            </a:pPr>
            <a:r>
              <a:rPr lang="en-US" sz="2400">
                <a:solidFill>
                  <a:srgbClr val="333333"/>
                </a:solidFill>
                <a:highlight>
                  <a:srgbClr val="FFFFFF"/>
                </a:highlight>
                <a:latin typeface="Arial"/>
                <a:ea typeface="Arial"/>
                <a:cs typeface="Arial"/>
                <a:sym typeface="Arial"/>
              </a:rPr>
              <a:t>This function comes with the tidyr package to select the variables that I would like to use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2886150" y="1075673"/>
            <a:ext cx="8610600" cy="1293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4000"/>
              <a:buFont typeface="Century Gothic"/>
              <a:buNone/>
            </a:pPr>
            <a:r>
              <a:rPr lang="en-US"/>
              <a:t>GLIMPSE FUNCTION</a:t>
            </a:r>
            <a:endParaRPr/>
          </a:p>
          <a:p>
            <a:pPr marL="0" lvl="0" indent="0" algn="r" rtl="0">
              <a:lnSpc>
                <a:spcPct val="90000"/>
              </a:lnSpc>
              <a:spcBef>
                <a:spcPts val="0"/>
              </a:spcBef>
              <a:spcAft>
                <a:spcPts val="0"/>
              </a:spcAft>
              <a:buClr>
                <a:schemeClr val="lt1"/>
              </a:buClr>
              <a:buSzPts val="4000"/>
              <a:buFont typeface="Century Gothic"/>
              <a:buNone/>
            </a:pPr>
            <a:endParaRPr/>
          </a:p>
        </p:txBody>
      </p:sp>
      <p:sp>
        <p:nvSpPr>
          <p:cNvPr id="169" name="Google Shape;169;p23"/>
          <p:cNvSpPr txBox="1"/>
          <p:nvPr/>
        </p:nvSpPr>
        <p:spPr>
          <a:xfrm>
            <a:off x="1765050" y="2688475"/>
            <a:ext cx="9329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333333"/>
                </a:solidFill>
                <a:highlight>
                  <a:srgbClr val="FFFFFF"/>
                </a:highlight>
              </a:rPr>
              <a:t>## Observations: 200</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Variables: 7</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 trending_date &lt;fct&gt; 17.13.11, 17.13.11, 17.13.11, 17.13.11, 17.13.11, 17....</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 title         &lt;fct&gt; "The Trump Presidency: Last Week Tonight with John Ol...</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 publish_time  &lt;fct&gt; 2017-11-13T07:30:00.000Z, 2017-11-12T19:05:24.000Z, 2...</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 views         &lt;int&gt; 993345, 2568721, 118585, 1867990, 669608, 1926875, 54...</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 likes         &lt;int&gt; 65551, 132724, 6183, 123933, 21357, 15159, 4158, 5512...</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 $ dislikes      &lt;int&gt; 3544, 4495, 361, 1836, 591, 2288, 321, 291, 156, 1041...</a:t>
            </a:r>
            <a:endParaRPr sz="1800">
              <a:solidFill>
                <a:srgbClr val="333333"/>
              </a:solidFill>
              <a:highlight>
                <a:srgbClr val="FFFFFF"/>
              </a:highlight>
            </a:endParaRPr>
          </a:p>
          <a:p>
            <a:pPr marL="88900" marR="88900" lvl="0" indent="0" algn="l" rtl="0">
              <a:lnSpc>
                <a:spcPct val="142857"/>
              </a:lnSpc>
              <a:spcBef>
                <a:spcPts val="0"/>
              </a:spcBef>
              <a:spcAft>
                <a:spcPts val="800"/>
              </a:spcAft>
              <a:buNone/>
            </a:pPr>
            <a:r>
              <a:rPr lang="en-US" sz="1800">
                <a:solidFill>
                  <a:srgbClr val="333333"/>
                </a:solidFill>
                <a:highlight>
                  <a:srgbClr val="FFFFFF"/>
                </a:highlight>
              </a:rPr>
              <a:t>## $ comment_count &lt;int&gt; 8128, 7494, 1374, 16635, 3050, 1837, 2882, 251, 1025,...</a:t>
            </a:r>
            <a:endParaRPr sz="180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2905025" y="754948"/>
            <a:ext cx="8610600" cy="1293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DISLIKES VS. VIEWS</a:t>
            </a:r>
            <a:endParaRPr/>
          </a:p>
        </p:txBody>
      </p:sp>
      <p:pic>
        <p:nvPicPr>
          <p:cNvPr id="175" name="Google Shape;175;p24"/>
          <p:cNvPicPr preferRelativeResize="0"/>
          <p:nvPr/>
        </p:nvPicPr>
        <p:blipFill>
          <a:blip r:embed="rId3">
            <a:alphaModFix/>
          </a:blip>
          <a:stretch>
            <a:fillRect/>
          </a:stretch>
        </p:blipFill>
        <p:spPr>
          <a:xfrm>
            <a:off x="3326250" y="2449750"/>
            <a:ext cx="5295777" cy="3782700"/>
          </a:xfrm>
          <a:prstGeom prst="rect">
            <a:avLst/>
          </a:prstGeom>
          <a:noFill/>
          <a:ln>
            <a:noFill/>
          </a:ln>
        </p:spPr>
      </p:pic>
      <p:sp>
        <p:nvSpPr>
          <p:cNvPr id="176" name="Google Shape;176;p24"/>
          <p:cNvSpPr txBox="1"/>
          <p:nvPr/>
        </p:nvSpPr>
        <p:spPr>
          <a:xfrm>
            <a:off x="1292350" y="1689450"/>
            <a:ext cx="9961500" cy="3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333333"/>
                </a:solidFill>
                <a:highlight>
                  <a:srgbClr val="FFFFFF"/>
                </a:highlight>
              </a:rPr>
              <a:t>The higher the number of views the higher the number of likes. Which is the opposite of what we would think because if views is what would makes the video trending.</a:t>
            </a:r>
            <a:endParaRPr sz="1800">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000"/>
              <a:buFont typeface="Century Gothic"/>
              <a:buNone/>
            </a:pPr>
            <a:r>
              <a:rPr lang="en-US"/>
              <a:t>DISLIKES VS. TITLES</a:t>
            </a:r>
            <a:endParaRPr/>
          </a:p>
        </p:txBody>
      </p:sp>
      <p:sp>
        <p:nvSpPr>
          <p:cNvPr id="182" name="Google Shape;182;p25"/>
          <p:cNvSpPr txBox="1"/>
          <p:nvPr/>
        </p:nvSpPr>
        <p:spPr>
          <a:xfrm>
            <a:off x="3755700" y="2208325"/>
            <a:ext cx="4680600" cy="45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33"/>
                </a:solidFill>
                <a:highlight>
                  <a:srgbClr val="FFFFFF"/>
                </a:highlight>
              </a:rPr>
              <a:t>The graph shows the titles aren’t significant.</a:t>
            </a:r>
            <a:endParaRPr sz="1800">
              <a:solidFill>
                <a:schemeClr val="lt1"/>
              </a:solidFill>
              <a:latin typeface="Century Gothic"/>
              <a:ea typeface="Century Gothic"/>
              <a:cs typeface="Century Gothic"/>
              <a:sym typeface="Century Gothic"/>
            </a:endParaRPr>
          </a:p>
        </p:txBody>
      </p:sp>
      <p:pic>
        <p:nvPicPr>
          <p:cNvPr id="183" name="Google Shape;183;p25"/>
          <p:cNvPicPr preferRelativeResize="0"/>
          <p:nvPr/>
        </p:nvPicPr>
        <p:blipFill>
          <a:blip r:embed="rId3">
            <a:alphaModFix/>
          </a:blip>
          <a:stretch>
            <a:fillRect/>
          </a:stretch>
        </p:blipFill>
        <p:spPr>
          <a:xfrm>
            <a:off x="3595275" y="2755806"/>
            <a:ext cx="5001457" cy="35724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000"/>
              <a:buFont typeface="Century Gothic"/>
              <a:buNone/>
            </a:pPr>
            <a:r>
              <a:rPr lang="en-US"/>
              <a:t>VIEWS VS. LIKES</a:t>
            </a:r>
            <a:endParaRPr/>
          </a:p>
        </p:txBody>
      </p:sp>
      <p:pic>
        <p:nvPicPr>
          <p:cNvPr id="189" name="Google Shape;189;p26"/>
          <p:cNvPicPr preferRelativeResize="0"/>
          <p:nvPr/>
        </p:nvPicPr>
        <p:blipFill>
          <a:blip r:embed="rId3">
            <a:alphaModFix/>
          </a:blip>
          <a:stretch>
            <a:fillRect/>
          </a:stretch>
        </p:blipFill>
        <p:spPr>
          <a:xfrm>
            <a:off x="2948932" y="2057400"/>
            <a:ext cx="6294144" cy="449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000"/>
              <a:buFont typeface="Century Gothic"/>
              <a:buNone/>
            </a:pPr>
            <a:r>
              <a:rPr lang="en-US"/>
              <a:t>VIEWS VS. LIKES</a:t>
            </a:r>
            <a:endParaRPr/>
          </a:p>
        </p:txBody>
      </p:sp>
      <p:sp>
        <p:nvSpPr>
          <p:cNvPr id="195" name="Google Shape;195;p27"/>
          <p:cNvSpPr txBox="1"/>
          <p:nvPr/>
        </p:nvSpPr>
        <p:spPr>
          <a:xfrm>
            <a:off x="1664208" y="2057401"/>
            <a:ext cx="76626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196" name="Google Shape;196;p27"/>
          <p:cNvPicPr preferRelativeResize="0"/>
          <p:nvPr/>
        </p:nvPicPr>
        <p:blipFill>
          <a:blip r:embed="rId3">
            <a:alphaModFix/>
          </a:blip>
          <a:stretch>
            <a:fillRect/>
          </a:stretch>
        </p:blipFill>
        <p:spPr>
          <a:xfrm>
            <a:off x="3161625" y="2057408"/>
            <a:ext cx="5777053" cy="4126466"/>
          </a:xfrm>
          <a:prstGeom prst="rect">
            <a:avLst/>
          </a:prstGeom>
          <a:noFill/>
          <a:ln>
            <a:noFill/>
          </a:ln>
        </p:spPr>
      </p:pic>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2502</Words>
  <Application>Microsoft Macintosh PowerPoint</Application>
  <PresentationFormat>Widescreen</PresentationFormat>
  <Paragraphs>163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Century Gothic</vt:lpstr>
      <vt:lpstr>Times New Roman</vt:lpstr>
      <vt:lpstr>Arial</vt:lpstr>
      <vt:lpstr>Vapor Trail</vt:lpstr>
      <vt:lpstr>TRENDING YOUTUBE VIDEOS</vt:lpstr>
      <vt:lpstr>INTRODUCTION</vt:lpstr>
      <vt:lpstr>REQUIRED PACKAGES</vt:lpstr>
      <vt:lpstr>PARTICULAR DATA WRANGLING TECHNIQUES </vt:lpstr>
      <vt:lpstr>GLIMPSE FUNCTION </vt:lpstr>
      <vt:lpstr>DISLIKES VS. VIEWS</vt:lpstr>
      <vt:lpstr>DISLIKES VS. TITLES</vt:lpstr>
      <vt:lpstr>VIEWS VS. LIKES</vt:lpstr>
      <vt:lpstr>VIEWS VS. LIKES</vt:lpstr>
      <vt:lpstr>VIEWS VS. COMMENT COUNT</vt:lpstr>
      <vt:lpstr>VIEWS VS. DISLIKES</vt:lpstr>
      <vt:lpstr>CLEAN DATA SET</vt:lpstr>
      <vt:lpstr>MACHINE LEARNING</vt:lpstr>
      <vt:lpstr>MODEL 1</vt:lpstr>
      <vt:lpstr>MODEL 2</vt:lpstr>
      <vt:lpstr>MODEL 3</vt:lpstr>
      <vt:lpstr>MODEL 4</vt:lpstr>
      <vt:lpstr>BEST FIT MODEL</vt:lpstr>
      <vt:lpstr>BEST FIT MODEL (cont.)</vt:lpstr>
      <vt:lpstr>RECOMMENDATIONS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TRENDING YOUTUBE VIDEOS</dc:title>
  <cp:lastModifiedBy>Brown, Jasmine</cp:lastModifiedBy>
  <cp:revision>1</cp:revision>
  <dcterms:modified xsi:type="dcterms:W3CDTF">2019-11-16T03:22:36Z</dcterms:modified>
</cp:coreProperties>
</file>