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FC572-9CC0-483E-9148-BD46E6B685E3}" v="1435" dt="2020-10-31T09:12:01.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4291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237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89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261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4540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184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139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623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9835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2362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923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10/31/2020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2536957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28" r:id="rId5"/>
    <p:sldLayoutId id="2147483834"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F9B835-0670-49FC-8F82-FF1200DBF6A1}"/>
              </a:ext>
            </a:extLst>
          </p:cNvPr>
          <p:cNvPicPr>
            <a:picLocks noChangeAspect="1"/>
          </p:cNvPicPr>
          <p:nvPr/>
        </p:nvPicPr>
        <p:blipFill rotWithShape="1">
          <a:blip r:embed="rId2">
            <a:alphaModFix amt="90000"/>
          </a:blip>
          <a:srcRect t="38044" b="5706"/>
          <a:stretch/>
        </p:blipFill>
        <p:spPr>
          <a:xfrm>
            <a:off x="1" y="10"/>
            <a:ext cx="12191999" cy="6857989"/>
          </a:xfrm>
          <a:prstGeom prst="rect">
            <a:avLst/>
          </a:prstGeom>
        </p:spPr>
      </p:pic>
      <p:sp>
        <p:nvSpPr>
          <p:cNvPr id="18" name="Rectangle 17">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p:cNvSpPr>
            <a:spLocks noGrp="1"/>
          </p:cNvSpPr>
          <p:nvPr>
            <p:ph type="ctrTitle"/>
          </p:nvPr>
        </p:nvSpPr>
        <p:spPr>
          <a:xfrm>
            <a:off x="1629103" y="2015187"/>
            <a:ext cx="8996426" cy="2322410"/>
          </a:xfrm>
        </p:spPr>
        <p:txBody>
          <a:bodyPr>
            <a:normAutofit/>
          </a:bodyPr>
          <a:lstStyle/>
          <a:p>
            <a:r>
              <a:rPr lang="en-US" sz="5200" dirty="0">
                <a:latin typeface="Times New Roman"/>
                <a:cs typeface="Calibri Light"/>
              </a:rPr>
              <a:t>Semi-supervised Learning Survey</a:t>
            </a:r>
            <a:br>
              <a:rPr lang="en-US" sz="5400" dirty="0">
                <a:latin typeface="Times New Roman"/>
                <a:cs typeface="Calibri Light"/>
              </a:rPr>
            </a:br>
            <a:r>
              <a:rPr lang="en-US" sz="4400" dirty="0">
                <a:latin typeface="Times New Roman"/>
                <a:cs typeface="Calibri Light"/>
              </a:rPr>
              <a:t>- 20 years of evaluation</a:t>
            </a:r>
          </a:p>
        </p:txBody>
      </p:sp>
      <p:sp>
        <p:nvSpPr>
          <p:cNvPr id="3" name="Subtitle 2"/>
          <p:cNvSpPr>
            <a:spLocks noGrp="1"/>
          </p:cNvSpPr>
          <p:nvPr>
            <p:ph type="subTitle" idx="1"/>
          </p:nvPr>
        </p:nvSpPr>
        <p:spPr>
          <a:xfrm>
            <a:off x="1629101" y="4348034"/>
            <a:ext cx="8936846" cy="707721"/>
          </a:xfrm>
        </p:spPr>
        <p:txBody>
          <a:bodyPr vert="horz" lIns="91440" tIns="45720" rIns="91440" bIns="45720" rtlCol="0" anchor="t">
            <a:noAutofit/>
          </a:bodyPr>
          <a:lstStyle/>
          <a:p>
            <a:pPr>
              <a:lnSpc>
                <a:spcPct val="110000"/>
              </a:lnSpc>
              <a:spcAft>
                <a:spcPts val="600"/>
              </a:spcAft>
            </a:pPr>
            <a:r>
              <a:rPr lang="en-US" dirty="0">
                <a:ea typeface="+mn-lt"/>
                <a:cs typeface="+mn-lt"/>
              </a:rPr>
              <a:t>Subarna Chowdhury Soma </a:t>
            </a:r>
            <a:endParaRPr lang="en-US">
              <a:cs typeface="Calibri" panose="020F0502020204030204"/>
            </a:endParaRPr>
          </a:p>
          <a:p>
            <a:pPr>
              <a:lnSpc>
                <a:spcPct val="110000"/>
              </a:lnSpc>
              <a:spcAft>
                <a:spcPts val="600"/>
              </a:spcAft>
            </a:pPr>
            <a:r>
              <a:rPr lang="en-US" dirty="0">
                <a:ea typeface="+mn-lt"/>
                <a:cs typeface="+mn-lt"/>
              </a:rPr>
              <a:t>SJSU ID: 014549587</a:t>
            </a:r>
            <a:endParaRPr lang="en-US" dirty="0">
              <a:cs typeface="Calibri" panose="020F0502020204030204"/>
            </a:endParaRPr>
          </a:p>
        </p:txBody>
      </p:sp>
      <p:sp>
        <p:nvSpPr>
          <p:cNvPr id="22" name="Rectangle 21">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p:txBody>
          <a:bodyPr/>
          <a:lstStyle/>
          <a:p>
            <a:r>
              <a:rPr lang="en-US" b="1"/>
              <a:t>Inductive methods</a:t>
            </a:r>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228380"/>
            <a:ext cx="10058400" cy="3724364"/>
          </a:xfrm>
        </p:spPr>
        <p:txBody>
          <a:bodyPr vert="horz" lIns="91440" tIns="45720" rIns="91440" bIns="45720" rtlCol="0" anchor="t">
            <a:normAutofit/>
          </a:bodyPr>
          <a:lstStyle/>
          <a:p>
            <a:pPr marL="0" indent="0">
              <a:buNone/>
            </a:pPr>
            <a:r>
              <a:rPr lang="en-US" sz="2400" dirty="0"/>
              <a:t>1.  Wrapper</a:t>
            </a:r>
            <a:r>
              <a:rPr lang="en-US" sz="2400" dirty="0">
                <a:ea typeface="+mn-lt"/>
                <a:cs typeface="+mn-lt"/>
              </a:rPr>
              <a:t> methods   </a:t>
            </a:r>
            <a:r>
              <a:rPr lang="en-US" sz="2400" i="1" dirty="0"/>
              <a:t>  </a:t>
            </a:r>
            <a:r>
              <a:rPr lang="en-US" sz="2400" dirty="0">
                <a:ea typeface="+mn-lt"/>
                <a:cs typeface="+mn-lt"/>
              </a:rPr>
              <a:t> </a:t>
            </a:r>
            <a:endParaRPr lang="en-US" sz="2400" dirty="0"/>
          </a:p>
          <a:p>
            <a:pPr marL="0" indent="0">
              <a:buNone/>
            </a:pPr>
            <a:r>
              <a:rPr lang="en-US" sz="2400" dirty="0"/>
              <a:t>2.  Unsupervised pre-processing</a:t>
            </a:r>
          </a:p>
          <a:p>
            <a:pPr marL="0" indent="0">
              <a:buNone/>
            </a:pPr>
            <a:r>
              <a:rPr lang="en-US" sz="2400" dirty="0"/>
              <a:t>3.  Intrinsically semi-supervised</a:t>
            </a:r>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279731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66183"/>
            <a:ext cx="10058400" cy="1048011"/>
          </a:xfrm>
        </p:spPr>
        <p:txBody>
          <a:bodyPr/>
          <a:lstStyle/>
          <a:p>
            <a:r>
              <a:rPr lang="en-US" b="1">
                <a:ea typeface="+mj-lt"/>
                <a:cs typeface="+mj-lt"/>
              </a:rPr>
              <a:t>1.  Wrapper </a:t>
            </a:r>
            <a:r>
              <a:rPr lang="en-US" b="1" dirty="0">
                <a:ea typeface="+mj-lt"/>
                <a:cs typeface="+mj-lt"/>
              </a:rPr>
              <a:t>methods</a:t>
            </a:r>
            <a:r>
              <a:rPr lang="en-US" b="1">
                <a:ea typeface="+mj-lt"/>
                <a:cs typeface="+mj-lt"/>
              </a:rPr>
              <a:t> </a:t>
            </a:r>
            <a:endParaRPr lang="en-US" b="1"/>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061366"/>
            <a:ext cx="10058400" cy="3724364"/>
          </a:xfrm>
        </p:spPr>
        <p:txBody>
          <a:bodyPr vert="horz" lIns="91440" tIns="45720" rIns="91440" bIns="45720" rtlCol="0" anchor="t">
            <a:normAutofit lnSpcReduction="10000"/>
          </a:bodyPr>
          <a:lstStyle/>
          <a:p>
            <a:pPr marL="342900" indent="-342900">
              <a:buFont typeface="Courier New" pitchFamily="18" charset="0"/>
              <a:buChar char="o"/>
            </a:pPr>
            <a:r>
              <a:rPr lang="en-US" sz="2400" dirty="0">
                <a:ea typeface="+mn-lt"/>
                <a:cs typeface="+mn-lt"/>
              </a:rPr>
              <a:t>In the training step, one or more supervised classifiers are trained using the labeled data and pseudo-labeled data from earlier iteration steps.</a:t>
            </a:r>
            <a:endParaRPr lang="en-US" dirty="0">
              <a:ea typeface="+mn-lt"/>
              <a:cs typeface="+mn-lt"/>
            </a:endParaRPr>
          </a:p>
          <a:p>
            <a:pPr marL="342900" indent="-342900">
              <a:buClr>
                <a:srgbClr val="262626"/>
              </a:buClr>
              <a:buFont typeface="Courier New" pitchFamily="18" charset="0"/>
              <a:buChar char="o"/>
            </a:pPr>
            <a:r>
              <a:rPr lang="en-US" sz="2400" dirty="0">
                <a:ea typeface="+mn-lt"/>
                <a:cs typeface="+mn-lt"/>
              </a:rPr>
              <a:t> Next, to infer labels from the previously trained unlabeled data, the resulting classifiers are used in the pseudo-labeled step. </a:t>
            </a:r>
            <a:endParaRPr lang="en-US" dirty="0">
              <a:ea typeface="+mn-lt"/>
              <a:cs typeface="+mn-lt"/>
            </a:endParaRPr>
          </a:p>
          <a:p>
            <a:pPr marL="342900" indent="-342900">
              <a:buClr>
                <a:srgbClr val="262626"/>
              </a:buClr>
              <a:buFont typeface="Courier New" pitchFamily="18" charset="0"/>
              <a:buChar char="o"/>
            </a:pPr>
            <a:r>
              <a:rPr lang="en-US" sz="2400" dirty="0">
                <a:ea typeface="+mn-lt"/>
                <a:cs typeface="+mn-lt"/>
              </a:rPr>
              <a:t>Most confident predictions are used as the pseudo-label at the next iteration.</a:t>
            </a:r>
            <a:endParaRPr lang="en-US"/>
          </a:p>
          <a:p>
            <a:pPr marL="0" indent="0">
              <a:buNone/>
            </a:pPr>
            <a:r>
              <a:rPr lang="en-US" sz="2400" i="1" dirty="0"/>
              <a:t> </a:t>
            </a:r>
            <a:r>
              <a:rPr lang="en-US" sz="2400" dirty="0">
                <a:ea typeface="+mn-lt"/>
                <a:cs typeface="+mn-lt"/>
              </a:rPr>
              <a:t> </a:t>
            </a:r>
            <a:endParaRPr lang="en-US" sz="24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21869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66183"/>
            <a:ext cx="10058400" cy="1048011"/>
          </a:xfrm>
        </p:spPr>
        <p:txBody>
          <a:bodyPr/>
          <a:lstStyle/>
          <a:p>
            <a:r>
              <a:rPr lang="en-US" b="1">
                <a:ea typeface="+mj-lt"/>
                <a:cs typeface="+mj-lt"/>
              </a:rPr>
              <a:t>1.  Wrapper </a:t>
            </a:r>
            <a:r>
              <a:rPr lang="en-US" b="1" dirty="0">
                <a:ea typeface="+mj-lt"/>
                <a:cs typeface="+mj-lt"/>
              </a:rPr>
              <a:t>methods</a:t>
            </a:r>
            <a:r>
              <a:rPr lang="en-US" b="1">
                <a:ea typeface="+mj-lt"/>
                <a:cs typeface="+mj-lt"/>
              </a:rPr>
              <a:t> </a:t>
            </a:r>
            <a:endParaRPr lang="en-US" b="1"/>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810846"/>
            <a:ext cx="10058400" cy="3974884"/>
          </a:xfrm>
        </p:spPr>
        <p:txBody>
          <a:bodyPr vert="horz" lIns="91440" tIns="45720" rIns="91440" bIns="45720" rtlCol="0" anchor="t">
            <a:normAutofit fontScale="85000" lnSpcReduction="20000"/>
          </a:bodyPr>
          <a:lstStyle/>
          <a:p>
            <a:pPr marL="0" indent="0">
              <a:buNone/>
            </a:pPr>
            <a:r>
              <a:rPr lang="en-US" sz="2000" b="1" dirty="0">
                <a:ea typeface="+mn-lt"/>
                <a:cs typeface="+mn-lt"/>
              </a:rPr>
              <a:t>1. 1   Self-training:</a:t>
            </a:r>
            <a:endParaRPr lang="en-US" sz="2000" b="1">
              <a:ea typeface="+mn-lt"/>
              <a:cs typeface="+mn-lt"/>
            </a:endParaRPr>
          </a:p>
          <a:p>
            <a:pPr marL="342900" indent="-342900">
              <a:buFont typeface="Courier New" pitchFamily="18" charset="0"/>
              <a:buChar char="o"/>
            </a:pPr>
            <a:r>
              <a:rPr lang="en-US" sz="2000" dirty="0">
                <a:ea typeface="+mn-lt"/>
                <a:cs typeface="+mn-lt"/>
              </a:rPr>
              <a:t>This approach uses one supervised classifier that is re-trained iteratively based on its most confident predictions</a:t>
            </a:r>
            <a:endParaRPr lang="en-US" sz="2000"/>
          </a:p>
          <a:p>
            <a:pPr marL="0" indent="0">
              <a:buNone/>
            </a:pPr>
            <a:r>
              <a:rPr lang="en-US" sz="2000" b="1" dirty="0">
                <a:ea typeface="+mn-lt"/>
                <a:cs typeface="+mn-lt"/>
              </a:rPr>
              <a:t>1.2   Co-training:</a:t>
            </a:r>
            <a:endParaRPr lang="en-US" sz="2000" b="1">
              <a:ea typeface="+mn-lt"/>
              <a:cs typeface="+mn-lt"/>
            </a:endParaRPr>
          </a:p>
          <a:p>
            <a:pPr marL="342900" indent="-342900">
              <a:buFont typeface="Courier New" pitchFamily="18" charset="0"/>
              <a:buChar char="o"/>
            </a:pPr>
            <a:r>
              <a:rPr lang="en-US" sz="2000" dirty="0">
                <a:ea typeface="+mn-lt"/>
                <a:cs typeface="+mn-lt"/>
              </a:rPr>
              <a:t> Here classifiers are iteratively re-trained on the most confident predictions of each other</a:t>
            </a:r>
            <a:endParaRPr lang="en-US" sz="2000" dirty="0"/>
          </a:p>
          <a:p>
            <a:pPr marL="342900" indent="-342900">
              <a:buFont typeface="Courier New" pitchFamily="18" charset="0"/>
              <a:buChar char="o"/>
            </a:pPr>
            <a:r>
              <a:rPr lang="en-US" sz="2000" dirty="0">
                <a:ea typeface="+mn-lt"/>
                <a:cs typeface="+mn-lt"/>
              </a:rPr>
              <a:t> For co-training to succeed, the classifiers are supposed to be adequately different</a:t>
            </a:r>
            <a:endParaRPr lang="en-US" sz="2000" dirty="0"/>
          </a:p>
          <a:p>
            <a:pPr marL="0" indent="0">
              <a:buNone/>
            </a:pPr>
            <a:r>
              <a:rPr lang="en-US" sz="2000" b="1" dirty="0">
                <a:ea typeface="+mn-lt"/>
                <a:cs typeface="+mn-lt"/>
              </a:rPr>
              <a:t>1.3   Boosting:</a:t>
            </a:r>
            <a:endParaRPr lang="en-US" sz="2000" b="1">
              <a:ea typeface="+mn-lt"/>
              <a:cs typeface="+mn-lt"/>
            </a:endParaRPr>
          </a:p>
          <a:p>
            <a:pPr marL="342900" indent="-342900">
              <a:buFont typeface="Courier New" pitchFamily="18" charset="0"/>
              <a:buChar char="o"/>
            </a:pPr>
            <a:r>
              <a:rPr lang="en-US" sz="2000" dirty="0">
                <a:ea typeface="+mn-lt"/>
                <a:cs typeface="+mn-lt"/>
              </a:rPr>
              <a:t>Like conventional boosting methods, they build ensemble classifiers by sequentially building individual classifiers</a:t>
            </a:r>
            <a:endParaRPr lang="en-US" sz="2000" dirty="0"/>
          </a:p>
          <a:p>
            <a:pPr marL="342900" indent="-342900">
              <a:buFont typeface="Courier New" pitchFamily="18" charset="0"/>
              <a:buChar char="o"/>
            </a:pPr>
            <a:r>
              <a:rPr lang="en-US" sz="2000" dirty="0">
                <a:ea typeface="+mn-lt"/>
                <a:cs typeface="+mn-lt"/>
              </a:rPr>
              <a:t>Moreover, each individual classifier is trained using both the labeled data and the most confident predictions of previously trained unlabeled data like before</a:t>
            </a:r>
            <a:endParaRPr lang="en-US" sz="20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339654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26077"/>
            <a:ext cx="10058400" cy="1088117"/>
          </a:xfrm>
        </p:spPr>
        <p:txBody>
          <a:bodyPr/>
          <a:lstStyle/>
          <a:p>
            <a:r>
              <a:rPr lang="en-US" b="1">
                <a:ea typeface="+mj-lt"/>
                <a:cs typeface="+mj-lt"/>
              </a:rPr>
              <a:t>2.  Unsupervised pre-processing</a:t>
            </a:r>
          </a:p>
          <a:p>
            <a:endParaRPr lang="en-US" b="1">
              <a:ea typeface="+mj-lt"/>
              <a:cs typeface="+mj-lt"/>
            </a:endParaRP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061366"/>
            <a:ext cx="10058400" cy="3724364"/>
          </a:xfrm>
        </p:spPr>
        <p:txBody>
          <a:bodyPr vert="horz" lIns="91440" tIns="45720" rIns="91440" bIns="45720" rtlCol="0" anchor="t">
            <a:normAutofit/>
          </a:bodyPr>
          <a:lstStyle/>
          <a:p>
            <a:r>
              <a:rPr lang="en-US" sz="2400" dirty="0">
                <a:ea typeface="+mn-lt"/>
                <a:cs typeface="+mn-lt"/>
              </a:rPr>
              <a:t>Unsupervised preprocessing, either extract useful features from unlabeled data, pre-cluster the data or use an unsupervised manner to compute the initial parameters of a supervised learning procedure</a:t>
            </a:r>
            <a:endParaRPr lang="en-US" dirty="0"/>
          </a:p>
          <a:p>
            <a:pPr marL="342900" indent="-342900">
              <a:buClr>
                <a:srgbClr val="262626"/>
              </a:buClr>
              <a:buFont typeface="Courier New" pitchFamily="18" charset="0"/>
              <a:buChar char="o"/>
            </a:pPr>
            <a:endParaRPr lang="en-US" sz="2400" dirty="0">
              <a:ea typeface="+mn-lt"/>
              <a:cs typeface="+mn-lt"/>
            </a:endParaRPr>
          </a:p>
          <a:p>
            <a:pPr marL="342900" indent="-342900">
              <a:buClr>
                <a:srgbClr val="262626"/>
              </a:buClr>
              <a:buFont typeface="Courier New" pitchFamily="18" charset="0"/>
              <a:buChar char="o"/>
            </a:pPr>
            <a:endParaRPr lang="en-US" sz="2400" dirty="0"/>
          </a:p>
          <a:p>
            <a:pPr marL="0" indent="0">
              <a:buNone/>
            </a:pPr>
            <a:r>
              <a:rPr lang="en-US" sz="2400" i="1" dirty="0"/>
              <a:t> </a:t>
            </a:r>
            <a:r>
              <a:rPr lang="en-US" sz="2400" dirty="0">
                <a:ea typeface="+mn-lt"/>
                <a:cs typeface="+mn-lt"/>
              </a:rPr>
              <a:t> </a:t>
            </a:r>
            <a:endParaRPr lang="en-US" sz="24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156921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66183"/>
            <a:ext cx="10058400" cy="837459"/>
          </a:xfrm>
        </p:spPr>
        <p:txBody>
          <a:bodyPr/>
          <a:lstStyle/>
          <a:p>
            <a:r>
              <a:rPr lang="en-US" b="1">
                <a:ea typeface="+mj-lt"/>
                <a:cs typeface="+mj-lt"/>
              </a:rPr>
              <a:t>2</a:t>
            </a:r>
            <a:r>
              <a:rPr lang="en-US" b="1" dirty="0">
                <a:ea typeface="+mj-lt"/>
                <a:cs typeface="+mj-lt"/>
              </a:rPr>
              <a:t>.  </a:t>
            </a:r>
            <a:r>
              <a:rPr lang="en-US" b="1">
                <a:ea typeface="+mj-lt"/>
                <a:cs typeface="+mj-lt"/>
              </a:rPr>
              <a:t>Unsupervised pre-processing</a:t>
            </a:r>
            <a:endParaRPr lang="en-US"/>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810846"/>
            <a:ext cx="10058400" cy="4295726"/>
          </a:xfrm>
        </p:spPr>
        <p:txBody>
          <a:bodyPr vert="horz" lIns="91440" tIns="45720" rIns="91440" bIns="45720" rtlCol="0" anchor="t">
            <a:normAutofit fontScale="85000" lnSpcReduction="20000"/>
          </a:bodyPr>
          <a:lstStyle/>
          <a:p>
            <a:pPr marL="0" indent="0">
              <a:buNone/>
            </a:pPr>
            <a:r>
              <a:rPr lang="en-US" sz="2000" b="1" dirty="0">
                <a:ea typeface="+mn-lt"/>
                <a:cs typeface="+mn-lt"/>
              </a:rPr>
              <a:t>2. 1   Feature Extraction:</a:t>
            </a:r>
            <a:endParaRPr lang="en-US" dirty="0"/>
          </a:p>
          <a:p>
            <a:pPr marL="342900" indent="-342900">
              <a:buClr>
                <a:srgbClr val="262626"/>
              </a:buClr>
              <a:buFont typeface="Courier New" pitchFamily="18" charset="0"/>
              <a:buChar char="o"/>
            </a:pPr>
            <a:r>
              <a:rPr lang="en-US" sz="2000" dirty="0">
                <a:ea typeface="+mn-lt"/>
                <a:cs typeface="+mn-lt"/>
              </a:rPr>
              <a:t>These methods try to find a transformation of the input data that helps to improve classification and makes it computationally efficient</a:t>
            </a:r>
          </a:p>
          <a:p>
            <a:pPr marL="0" indent="0">
              <a:buNone/>
            </a:pPr>
            <a:r>
              <a:rPr lang="en-US" sz="2000" b="1" dirty="0">
                <a:ea typeface="+mn-lt"/>
                <a:cs typeface="+mn-lt"/>
              </a:rPr>
              <a:t>2.2   Cluster-then-label:</a:t>
            </a:r>
          </a:p>
          <a:p>
            <a:pPr marL="342900" indent="-342900">
              <a:buClr>
                <a:srgbClr val="262626"/>
              </a:buClr>
              <a:buFont typeface="Courier New" pitchFamily="18" charset="0"/>
              <a:buChar char="o"/>
            </a:pPr>
            <a:r>
              <a:rPr lang="en-US" sz="2000" dirty="0">
                <a:ea typeface="+mn-lt"/>
                <a:cs typeface="+mn-lt"/>
              </a:rPr>
              <a:t>Cluster-then-label procedures form a group of methods that explicitly join the clustering and classification processes</a:t>
            </a:r>
          </a:p>
          <a:p>
            <a:pPr marL="342900" indent="-342900">
              <a:buClr>
                <a:srgbClr val="262626"/>
              </a:buClr>
              <a:buFont typeface="Courier New" pitchFamily="18" charset="0"/>
              <a:buChar char="o"/>
            </a:pPr>
            <a:r>
              <a:rPr lang="en-US" sz="2000" dirty="0">
                <a:ea typeface="+mn-lt"/>
                <a:cs typeface="+mn-lt"/>
              </a:rPr>
              <a:t>At first, it uses an unsupervised or semi-supervised clustering algorithm to all the input data, and then use the resulting clusters lead the classification process</a:t>
            </a:r>
            <a:endParaRPr lang="en-US" sz="2000" dirty="0"/>
          </a:p>
          <a:p>
            <a:pPr marL="0" indent="0">
              <a:buNone/>
            </a:pPr>
            <a:r>
              <a:rPr lang="en-US" sz="2000" b="1" dirty="0">
                <a:ea typeface="+mn-lt"/>
                <a:cs typeface="+mn-lt"/>
              </a:rPr>
              <a:t>2.3   Pre-training:</a:t>
            </a:r>
          </a:p>
          <a:p>
            <a:pPr marL="342900" indent="-342900">
              <a:buFont typeface="Courier New" pitchFamily="18" charset="0"/>
              <a:buChar char="o"/>
            </a:pPr>
            <a:r>
              <a:rPr lang="en-US" sz="2000" dirty="0">
                <a:ea typeface="+mn-lt"/>
                <a:cs typeface="+mn-lt"/>
              </a:rPr>
              <a:t>This approach naturally fits in deep learning areas where each layer of the hierarchical model is a latent representation of the input data. </a:t>
            </a:r>
            <a:endParaRPr lang="en-US" dirty="0">
              <a:ea typeface="+mn-lt"/>
              <a:cs typeface="+mn-lt"/>
            </a:endParaRPr>
          </a:p>
          <a:p>
            <a:pPr marL="342900" indent="-342900">
              <a:buFont typeface="Courier New" pitchFamily="18" charset="0"/>
              <a:buChar char="o"/>
            </a:pPr>
            <a:r>
              <a:rPr lang="en-US" sz="2000" dirty="0">
                <a:ea typeface="+mn-lt"/>
                <a:cs typeface="+mn-lt"/>
              </a:rPr>
              <a:t>In pre-training methods, a decision boundary is conducted by unlabeled data before applying supervised training</a:t>
            </a:r>
            <a:endParaRPr lang="en-US" dirty="0"/>
          </a:p>
          <a:p>
            <a:pPr marL="0" indent="0">
              <a:buNone/>
            </a:pPr>
            <a:endParaRPr lang="en-US" sz="20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188771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775682"/>
            <a:ext cx="10058400" cy="1088117"/>
          </a:xfrm>
        </p:spPr>
        <p:txBody>
          <a:bodyPr/>
          <a:lstStyle/>
          <a:p>
            <a:r>
              <a:rPr lang="en-US" b="1">
                <a:ea typeface="+mj-lt"/>
                <a:cs typeface="+mj-lt"/>
              </a:rPr>
              <a:t>3.  Intrinsically semi-supervised</a:t>
            </a: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061366"/>
            <a:ext cx="10058400" cy="3724364"/>
          </a:xfrm>
        </p:spPr>
        <p:txBody>
          <a:bodyPr vert="horz" lIns="91440" tIns="45720" rIns="91440" bIns="45720" rtlCol="0" anchor="t">
            <a:normAutofit fontScale="92500" lnSpcReduction="10000"/>
          </a:bodyPr>
          <a:lstStyle/>
          <a:p>
            <a:r>
              <a:rPr lang="en-US" sz="2400" dirty="0">
                <a:ea typeface="+mn-lt"/>
                <a:cs typeface="+mn-lt"/>
              </a:rPr>
              <a:t>Here unlabeled data is directly incorporated into the objective function or optimization procedure of the learning part. </a:t>
            </a:r>
            <a:endParaRPr lang="en-US" dirty="0">
              <a:ea typeface="+mn-lt"/>
              <a:cs typeface="+mn-lt"/>
            </a:endParaRPr>
          </a:p>
          <a:p>
            <a:pPr>
              <a:buClr>
                <a:srgbClr val="262626"/>
              </a:buClr>
            </a:pPr>
            <a:r>
              <a:rPr lang="en-US" sz="2400" dirty="0">
                <a:ea typeface="+mn-lt"/>
                <a:cs typeface="+mn-lt"/>
              </a:rPr>
              <a:t>Most of these methods are direct extensions of supervised learning methods by transforming objective functions to include unlabeled data.</a:t>
            </a:r>
            <a:endParaRPr lang="en-US" dirty="0">
              <a:ea typeface="+mn-lt"/>
              <a:cs typeface="+mn-lt"/>
            </a:endParaRPr>
          </a:p>
          <a:p>
            <a:pPr>
              <a:buClr>
                <a:srgbClr val="262626"/>
              </a:buClr>
            </a:pPr>
            <a:endParaRPr lang="en-US" sz="2400" dirty="0"/>
          </a:p>
          <a:p>
            <a:pPr marL="342900" indent="-342900">
              <a:buClr>
                <a:srgbClr val="262626"/>
              </a:buClr>
              <a:buFont typeface="Courier New" pitchFamily="18" charset="0"/>
              <a:buChar char="o"/>
            </a:pPr>
            <a:endParaRPr lang="en-US" sz="2400" dirty="0">
              <a:ea typeface="+mn-lt"/>
              <a:cs typeface="+mn-lt"/>
            </a:endParaRPr>
          </a:p>
          <a:p>
            <a:pPr marL="342900" indent="-342900">
              <a:buClr>
                <a:srgbClr val="262626"/>
              </a:buClr>
              <a:buFont typeface="Courier New" pitchFamily="18" charset="0"/>
              <a:buChar char="o"/>
            </a:pPr>
            <a:endParaRPr lang="en-US" sz="2400" dirty="0"/>
          </a:p>
          <a:p>
            <a:pPr marL="0" indent="0">
              <a:buNone/>
            </a:pPr>
            <a:r>
              <a:rPr lang="en-US" sz="2400" i="1" dirty="0"/>
              <a:t> </a:t>
            </a:r>
            <a:r>
              <a:rPr lang="en-US" sz="2400" dirty="0">
                <a:ea typeface="+mn-lt"/>
                <a:cs typeface="+mn-lt"/>
              </a:rPr>
              <a:t> </a:t>
            </a:r>
            <a:endParaRPr lang="en-US" sz="24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336387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66183"/>
            <a:ext cx="10058400" cy="837459"/>
          </a:xfrm>
        </p:spPr>
        <p:txBody>
          <a:bodyPr/>
          <a:lstStyle/>
          <a:p>
            <a:r>
              <a:rPr lang="en-US" b="1">
                <a:ea typeface="+mj-lt"/>
                <a:cs typeface="+mj-lt"/>
              </a:rPr>
              <a:t>3.  Intrinsically semi-supervised</a:t>
            </a:r>
            <a:endParaRPr lang="en-US"/>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810846"/>
            <a:ext cx="10058400" cy="4295726"/>
          </a:xfrm>
        </p:spPr>
        <p:txBody>
          <a:bodyPr vert="horz" lIns="91440" tIns="45720" rIns="91440" bIns="45720" rtlCol="0" anchor="t">
            <a:normAutofit/>
          </a:bodyPr>
          <a:lstStyle/>
          <a:p>
            <a:pPr marL="0" indent="0">
              <a:buNone/>
            </a:pPr>
            <a:r>
              <a:rPr lang="en-US" sz="2000" b="1" dirty="0">
                <a:ea typeface="+mn-lt"/>
                <a:cs typeface="+mn-lt"/>
              </a:rPr>
              <a:t>3. 1   Maximum Margin:</a:t>
            </a:r>
            <a:endParaRPr lang="en-US" dirty="0"/>
          </a:p>
          <a:p>
            <a:pPr marL="342900" indent="-342900">
              <a:buClr>
                <a:srgbClr val="262626"/>
              </a:buClr>
              <a:buFont typeface="Courier New" pitchFamily="18" charset="0"/>
              <a:buChar char="o"/>
            </a:pPr>
            <a:r>
              <a:rPr lang="en-US" sz="2000" dirty="0">
                <a:ea typeface="+mn-lt"/>
                <a:cs typeface="+mn-lt"/>
              </a:rPr>
              <a:t>These methods aim to maximize the distance between the given data points and the decision boundary</a:t>
            </a:r>
          </a:p>
          <a:p>
            <a:pPr marL="342900" indent="-342900">
              <a:buClr>
                <a:srgbClr val="262626"/>
              </a:buClr>
              <a:buFont typeface="Courier New" pitchFamily="18" charset="0"/>
              <a:buChar char="o"/>
            </a:pPr>
            <a:r>
              <a:rPr lang="en-US" sz="2000" dirty="0">
                <a:ea typeface="+mn-lt"/>
                <a:cs typeface="+mn-lt"/>
              </a:rPr>
              <a:t>The semi-supervised low-density assumption is the basis of these approaches</a:t>
            </a:r>
          </a:p>
          <a:p>
            <a:pPr marL="0" indent="0">
              <a:buNone/>
            </a:pPr>
            <a:r>
              <a:rPr lang="en-US" sz="2000" b="1" dirty="0">
                <a:ea typeface="+mn-lt"/>
                <a:cs typeface="+mn-lt"/>
              </a:rPr>
              <a:t>3.2   Perturbation-based:</a:t>
            </a:r>
            <a:endParaRPr lang="en-US" dirty="0"/>
          </a:p>
          <a:p>
            <a:pPr marL="342900" indent="-342900">
              <a:buClr>
                <a:srgbClr val="262626"/>
              </a:buClr>
              <a:buFont typeface="Courier New" pitchFamily="18" charset="0"/>
              <a:buChar char="o"/>
            </a:pPr>
            <a:r>
              <a:rPr lang="en-US" sz="2000" dirty="0">
                <a:ea typeface="+mn-lt"/>
                <a:cs typeface="+mn-lt"/>
              </a:rPr>
              <a:t>The perturbation-based methods directly incorporate the smoothness assumption.</a:t>
            </a:r>
          </a:p>
          <a:p>
            <a:pPr marL="342900" indent="-342900">
              <a:buClr>
                <a:srgbClr val="262626"/>
              </a:buClr>
              <a:buFont typeface="Courier New" pitchFamily="18" charset="0"/>
              <a:buChar char="o"/>
            </a:pPr>
            <a:r>
              <a:rPr lang="en-US" sz="2000" dirty="0">
                <a:ea typeface="+mn-lt"/>
                <a:cs typeface="+mn-lt"/>
              </a:rPr>
              <a:t>This concept implies that when a data point is perturbed with a small amount of noise, the predictions for noisy and clean inputs should not be different</a:t>
            </a:r>
          </a:p>
          <a:p>
            <a:pPr marL="342900" indent="-342900">
              <a:buClr>
                <a:srgbClr val="262626"/>
              </a:buClr>
              <a:buFont typeface="Courier New" pitchFamily="18" charset="0"/>
              <a:buChar char="o"/>
            </a:pPr>
            <a:endParaRPr lang="en-US" sz="2000" dirty="0"/>
          </a:p>
          <a:p>
            <a:pPr marL="0" indent="0">
              <a:buNone/>
            </a:pPr>
            <a:endParaRPr lang="en-US" sz="2000" b="1" dirty="0"/>
          </a:p>
          <a:p>
            <a:pPr marL="0" indent="0">
              <a:buNone/>
            </a:pPr>
            <a:endParaRPr lang="en-US" sz="20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395128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966183"/>
            <a:ext cx="10058400" cy="837459"/>
          </a:xfrm>
        </p:spPr>
        <p:txBody>
          <a:bodyPr/>
          <a:lstStyle/>
          <a:p>
            <a:r>
              <a:rPr lang="en-US" b="1">
                <a:ea typeface="+mj-lt"/>
                <a:cs typeface="+mj-lt"/>
              </a:rPr>
              <a:t>3.  Intrinsically semi-supervised</a:t>
            </a:r>
            <a:endParaRPr lang="en-US"/>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810846"/>
            <a:ext cx="10058400" cy="4295726"/>
          </a:xfrm>
        </p:spPr>
        <p:txBody>
          <a:bodyPr vert="horz" lIns="91440" tIns="45720" rIns="91440" bIns="45720" rtlCol="0" anchor="t">
            <a:normAutofit lnSpcReduction="10000"/>
          </a:bodyPr>
          <a:lstStyle/>
          <a:p>
            <a:pPr marL="0" indent="0">
              <a:buNone/>
            </a:pPr>
            <a:endParaRPr lang="en-US" sz="2000" b="1" dirty="0"/>
          </a:p>
          <a:p>
            <a:pPr marL="0" indent="0">
              <a:buNone/>
            </a:pPr>
            <a:r>
              <a:rPr lang="en-US" sz="2000" b="1" dirty="0">
                <a:ea typeface="+mn-lt"/>
                <a:cs typeface="+mn-lt"/>
              </a:rPr>
              <a:t>3.3   Manifolds:</a:t>
            </a:r>
            <a:endParaRPr lang="en-US" dirty="0"/>
          </a:p>
          <a:p>
            <a:pPr marL="342900" indent="-342900">
              <a:buFont typeface="Courier New" pitchFamily="18" charset="0"/>
              <a:buChar char="o"/>
            </a:pPr>
            <a:r>
              <a:rPr lang="en-US" sz="2000" dirty="0">
                <a:ea typeface="+mn-lt"/>
                <a:cs typeface="+mn-lt"/>
              </a:rPr>
              <a:t>According to the manifold assumption: (a) the input space is composed of multiple lower-dimensional manifolds on which all data points lie and</a:t>
            </a:r>
          </a:p>
          <a:p>
            <a:pPr marL="342900" indent="-342900">
              <a:buClr>
                <a:srgbClr val="262626"/>
              </a:buClr>
              <a:buFont typeface="Courier New" pitchFamily="18" charset="0"/>
              <a:buChar char="o"/>
            </a:pPr>
            <a:r>
              <a:rPr lang="en-US" sz="2000" dirty="0">
                <a:ea typeface="+mn-lt"/>
                <a:cs typeface="+mn-lt"/>
              </a:rPr>
              <a:t> (b) data points sharing the same lower-dimensional manifold have the same label</a:t>
            </a:r>
            <a:endParaRPr lang="en-US" sz="2000"/>
          </a:p>
          <a:p>
            <a:pPr marL="0" indent="0">
              <a:buNone/>
            </a:pPr>
            <a:r>
              <a:rPr lang="en-US" sz="2000" b="1" dirty="0">
                <a:ea typeface="+mn-lt"/>
                <a:cs typeface="+mn-lt"/>
              </a:rPr>
              <a:t>3.4   Generative Models:</a:t>
            </a:r>
            <a:endParaRPr lang="en-US" dirty="0"/>
          </a:p>
          <a:p>
            <a:pPr marL="342900" indent="-342900">
              <a:buFont typeface="Courier New" pitchFamily="18" charset="0"/>
              <a:buChar char="o"/>
            </a:pPr>
            <a:r>
              <a:rPr lang="en-US" sz="2000" dirty="0">
                <a:ea typeface="+mn-lt"/>
                <a:cs typeface="+mn-lt"/>
              </a:rPr>
              <a:t>Generative approaches model the process that generates data. </a:t>
            </a:r>
            <a:endParaRPr lang="en-US" dirty="0">
              <a:ea typeface="+mn-lt"/>
              <a:cs typeface="+mn-lt"/>
            </a:endParaRPr>
          </a:p>
          <a:p>
            <a:pPr marL="342900" indent="-342900">
              <a:buClr>
                <a:srgbClr val="262626"/>
              </a:buClr>
              <a:buFont typeface="Courier New" pitchFamily="18" charset="0"/>
              <a:buChar char="o"/>
            </a:pPr>
            <a:r>
              <a:rPr lang="en-US" sz="2000" dirty="0">
                <a:ea typeface="+mn-lt"/>
                <a:cs typeface="+mn-lt"/>
              </a:rPr>
              <a:t>For classification problems, a generative model is conditioned on a given y label.</a:t>
            </a:r>
            <a:endParaRPr lang="en-US" dirty="0"/>
          </a:p>
          <a:p>
            <a:pPr marL="0" indent="0">
              <a:buNone/>
            </a:pPr>
            <a:endParaRPr lang="en-US" sz="2000" dirty="0"/>
          </a:p>
          <a:p>
            <a:pPr marL="0" indent="0">
              <a:buNone/>
            </a:pPr>
            <a:endParaRPr lang="en-US" sz="2400" dirty="0"/>
          </a:p>
          <a:p>
            <a:pPr marL="0" indent="0">
              <a:buNone/>
            </a:pPr>
            <a:endParaRPr lang="en-US"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416149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642594"/>
            <a:ext cx="10058400" cy="1070811"/>
          </a:xfrm>
        </p:spPr>
        <p:txBody>
          <a:bodyPr/>
          <a:lstStyle/>
          <a:p>
            <a:r>
              <a:rPr lang="en-US" b="1"/>
              <a:t>Transductive methods</a:t>
            </a: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228380"/>
            <a:ext cx="10058400" cy="3724364"/>
          </a:xfrm>
        </p:spPr>
        <p:txBody>
          <a:bodyPr vert="horz" lIns="91440" tIns="45720" rIns="91440" bIns="45720" rtlCol="0" anchor="t">
            <a:normAutofit fontScale="92500" lnSpcReduction="20000"/>
          </a:bodyPr>
          <a:lstStyle/>
          <a:p>
            <a:r>
              <a:rPr lang="en-US" sz="2400" b="1" dirty="0"/>
              <a:t> </a:t>
            </a:r>
            <a:r>
              <a:rPr lang="en-US" sz="2400" b="1" dirty="0" err="1">
                <a:ea typeface="+mn-lt"/>
                <a:cs typeface="+mn-lt"/>
              </a:rPr>
              <a:t>T</a:t>
            </a:r>
            <a:r>
              <a:rPr lang="en-US" sz="2400" dirty="0" err="1">
                <a:ea typeface="+mn-lt"/>
                <a:cs typeface="+mn-lt"/>
              </a:rPr>
              <a:t>ransductive</a:t>
            </a:r>
            <a:r>
              <a:rPr lang="en-US" sz="2400" dirty="0">
                <a:ea typeface="+mn-lt"/>
                <a:cs typeface="+mn-lt"/>
              </a:rPr>
              <a:t> algorithms do not produce a predictor that can operate over the entire input space</a:t>
            </a:r>
            <a:endParaRPr lang="en-US" sz="2400" b="1" dirty="0">
              <a:ea typeface="+mn-lt"/>
              <a:cs typeface="+mn-lt"/>
            </a:endParaRPr>
          </a:p>
          <a:p>
            <a:pPr>
              <a:buClr>
                <a:srgbClr val="262626"/>
              </a:buClr>
            </a:pPr>
            <a:r>
              <a:rPr lang="en-US" sz="2400" dirty="0">
                <a:ea typeface="+mn-lt"/>
                <a:cs typeface="+mn-lt"/>
              </a:rPr>
              <a:t> Actually, </a:t>
            </a:r>
            <a:r>
              <a:rPr lang="en-US" sz="2400" dirty="0" err="1">
                <a:ea typeface="+mn-lt"/>
                <a:cs typeface="+mn-lt"/>
              </a:rPr>
              <a:t>transductive</a:t>
            </a:r>
            <a:r>
              <a:rPr lang="en-US" sz="2400" dirty="0">
                <a:ea typeface="+mn-lt"/>
                <a:cs typeface="+mn-lt"/>
              </a:rPr>
              <a:t> methods yield a set of predictions for the provided unlabeled data. </a:t>
            </a:r>
            <a:endParaRPr lang="en-US" sz="2400" b="1" dirty="0">
              <a:ea typeface="+mn-lt"/>
              <a:cs typeface="+mn-lt"/>
            </a:endParaRPr>
          </a:p>
          <a:p>
            <a:pPr>
              <a:buClr>
                <a:srgbClr val="262626"/>
              </a:buClr>
            </a:pPr>
            <a:r>
              <a:rPr lang="en-US" sz="2400" dirty="0">
                <a:ea typeface="+mn-lt"/>
                <a:cs typeface="+mn-lt"/>
              </a:rPr>
              <a:t>Therefore, a training phase and a testing phase are not distinguishable</a:t>
            </a:r>
            <a:endParaRPr lang="en-US" sz="2400" b="1" dirty="0">
              <a:ea typeface="+mn-lt"/>
              <a:cs typeface="+mn-lt"/>
            </a:endParaRPr>
          </a:p>
          <a:p>
            <a:pPr>
              <a:buClr>
                <a:srgbClr val="262626"/>
              </a:buClr>
            </a:pPr>
            <a:r>
              <a:rPr lang="en-US" sz="2400" dirty="0">
                <a:ea typeface="+mn-lt"/>
                <a:cs typeface="+mn-lt"/>
              </a:rPr>
              <a:t>Some well-established </a:t>
            </a:r>
            <a:r>
              <a:rPr lang="en-US" sz="2400" dirty="0" err="1">
                <a:ea typeface="+mn-lt"/>
                <a:cs typeface="+mn-lt"/>
              </a:rPr>
              <a:t>transductive</a:t>
            </a:r>
            <a:r>
              <a:rPr lang="en-US" sz="2400" dirty="0">
                <a:ea typeface="+mn-lt"/>
                <a:cs typeface="+mn-lt"/>
              </a:rPr>
              <a:t> graph-based methods are:</a:t>
            </a:r>
          </a:p>
          <a:p>
            <a:pPr lvl="2">
              <a:buClr>
                <a:srgbClr val="262626"/>
              </a:buClr>
              <a:buFont typeface="Wingdings" pitchFamily="18" charset="0"/>
              <a:buChar char="§"/>
            </a:pPr>
            <a:r>
              <a:rPr lang="en-US" sz="2100" dirty="0">
                <a:ea typeface="+mn-lt"/>
                <a:cs typeface="+mn-lt"/>
              </a:rPr>
              <a:t>  General framework for graph-based methods,</a:t>
            </a:r>
          </a:p>
          <a:p>
            <a:pPr lvl="2">
              <a:buFont typeface="Wingdings" pitchFamily="18" charset="0"/>
              <a:buChar char="§"/>
            </a:pPr>
            <a:r>
              <a:rPr lang="en-US" sz="2100" dirty="0">
                <a:ea typeface="+mn-lt"/>
                <a:cs typeface="+mn-lt"/>
              </a:rPr>
              <a:t>  Inference in graphs,</a:t>
            </a:r>
          </a:p>
          <a:p>
            <a:pPr lvl="2">
              <a:buFont typeface="Wingdings" pitchFamily="18" charset="0"/>
              <a:buChar char="§"/>
            </a:pPr>
            <a:r>
              <a:rPr lang="en-US" sz="2100" dirty="0">
                <a:ea typeface="+mn-lt"/>
                <a:cs typeface="+mn-lt"/>
              </a:rPr>
              <a:t>  Probabilistic label assignments: Markov random fields</a:t>
            </a:r>
            <a:endParaRPr lang="en-US" sz="2100" dirty="0"/>
          </a:p>
          <a:p>
            <a:pPr>
              <a:buClr>
                <a:srgbClr val="262626"/>
              </a:buClr>
            </a:pPr>
            <a:endParaRPr lang="en-US" sz="2400" dirty="0">
              <a:ea typeface="+mn-lt"/>
              <a:cs typeface="+mn-lt"/>
            </a:endParaRPr>
          </a:p>
          <a:p>
            <a:pPr>
              <a:buClr>
                <a:srgbClr val="262626"/>
              </a:buClr>
            </a:pPr>
            <a:endParaRPr lang="en-US" sz="2400" b="1"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183908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106905" y="953410"/>
            <a:ext cx="10058400" cy="1070811"/>
          </a:xfrm>
        </p:spPr>
        <p:txBody>
          <a:bodyPr/>
          <a:lstStyle/>
          <a:p>
            <a:r>
              <a:rPr lang="en-US" b="1"/>
              <a:t>Future scope</a:t>
            </a:r>
          </a:p>
          <a:p>
            <a:endParaRPr lang="en-US" b="1" dirty="0"/>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596723"/>
            <a:ext cx="10058400" cy="4255757"/>
          </a:xfrm>
        </p:spPr>
        <p:txBody>
          <a:bodyPr vert="horz" lIns="91440" tIns="45720" rIns="91440" bIns="45720" rtlCol="0" anchor="t">
            <a:normAutofit fontScale="85000" lnSpcReduction="20000"/>
          </a:bodyPr>
          <a:lstStyle/>
          <a:p>
            <a:pPr marL="0" indent="0">
              <a:buNone/>
            </a:pPr>
            <a:r>
              <a:rPr lang="en-US" sz="2400" dirty="0">
                <a:ea typeface="+mn-lt"/>
                <a:cs typeface="+mn-lt"/>
              </a:rPr>
              <a:t>1</a:t>
            </a:r>
            <a:r>
              <a:rPr lang="en-US" sz="2000" dirty="0">
                <a:ea typeface="+mn-lt"/>
                <a:cs typeface="+mn-lt"/>
              </a:rPr>
              <a:t>.  One important issue to address in near future is, possible performance degradation caused by the introduction of unlabeled data. Limited supervised techniques only perform better than their supervised counterparts or base learners in specific cases (Li and Zhou 2015; Singh et al. 2009).</a:t>
            </a:r>
            <a:endParaRPr lang="en-US" sz="2000"/>
          </a:p>
          <a:p>
            <a:pPr marL="0" indent="0">
              <a:buNone/>
            </a:pPr>
            <a:r>
              <a:rPr lang="en-US" sz="2000" dirty="0">
                <a:ea typeface="+mn-lt"/>
                <a:cs typeface="+mn-lt"/>
              </a:rPr>
              <a:t>2.  Recent studies have shown that perturbation-based methods with neural networks consistently outperform their supervised counterparts. This flexibility of using considerable advantage of using neural networks should be explored more and should gain more popularity in the field of semi-supervised neural networks.</a:t>
            </a:r>
            <a:endParaRPr lang="en-US" sz="2000"/>
          </a:p>
          <a:p>
            <a:pPr marL="0" indent="0">
              <a:buNone/>
            </a:pPr>
            <a:r>
              <a:rPr lang="en-US" sz="2000" dirty="0">
                <a:ea typeface="+mn-lt"/>
                <a:cs typeface="+mn-lt"/>
              </a:rPr>
              <a:t>3.  Recently, automated machine learning (</a:t>
            </a:r>
            <a:r>
              <a:rPr lang="en-US" sz="2000" dirty="0" err="1">
                <a:ea typeface="+mn-lt"/>
                <a:cs typeface="+mn-lt"/>
              </a:rPr>
              <a:t>AutoML</a:t>
            </a:r>
            <a:r>
              <a:rPr lang="en-US" sz="2000" dirty="0">
                <a:ea typeface="+mn-lt"/>
                <a:cs typeface="+mn-lt"/>
              </a:rPr>
              <a:t>) has been used widely to achieve the robustness of the models. These approaches include meta-learning and neural architecture for automatic algorithm selection and hyperparameter optimization. While </a:t>
            </a:r>
            <a:r>
              <a:rPr lang="en-US" sz="2000" dirty="0" err="1">
                <a:ea typeface="+mn-lt"/>
                <a:cs typeface="+mn-lt"/>
              </a:rPr>
              <a:t>AutoML</a:t>
            </a:r>
            <a:r>
              <a:rPr lang="en-US" sz="2000" dirty="0">
                <a:ea typeface="+mn-lt"/>
                <a:cs typeface="+mn-lt"/>
              </a:rPr>
              <a:t> techniques are successfully being used to supervised learning, there is a lack of improvement of research in the semi-supervised field. This field should be studied more to bring striking results to semi-supervised approaches.</a:t>
            </a:r>
            <a:endParaRPr lang="en-US" sz="2000" dirty="0"/>
          </a:p>
          <a:p>
            <a:pPr>
              <a:buClr>
                <a:srgbClr val="262626"/>
              </a:buClr>
            </a:pPr>
            <a:endParaRPr lang="en-US" sz="2400" b="1" dirty="0"/>
          </a:p>
          <a:p>
            <a:pPr>
              <a:buClr>
                <a:srgbClr val="262626"/>
              </a:buClr>
            </a:pPr>
            <a:endParaRPr lang="en-US" sz="2400" dirty="0">
              <a:ea typeface="+mn-lt"/>
              <a:cs typeface="+mn-lt"/>
            </a:endParaRPr>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22828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84FD-90E8-46F2-AD7E-1EEDB016AFB1}"/>
              </a:ext>
            </a:extLst>
          </p:cNvPr>
          <p:cNvSpPr>
            <a:spLocks noGrp="1"/>
          </p:cNvSpPr>
          <p:nvPr>
            <p:ph type="title"/>
          </p:nvPr>
        </p:nvSpPr>
        <p:spPr/>
        <p:txBody>
          <a:bodyPr/>
          <a:lstStyle/>
          <a:p>
            <a:r>
              <a:rPr lang="en-US" b="1">
                <a:latin typeface="Sagona ExtraLight"/>
                <a:cs typeface="Times New Roman"/>
              </a:rPr>
              <a:t>Paper</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790D4BAE-259B-4338-BE61-6744F7749D2D}"/>
              </a:ext>
            </a:extLst>
          </p:cNvPr>
          <p:cNvSpPr>
            <a:spLocks noGrp="1"/>
          </p:cNvSpPr>
          <p:nvPr>
            <p:ph idx="1"/>
          </p:nvPr>
        </p:nvSpPr>
        <p:spPr/>
        <p:txBody>
          <a:bodyPr vert="horz" lIns="91440" tIns="45720" rIns="91440" bIns="45720" rtlCol="0" anchor="t">
            <a:normAutofit/>
          </a:bodyPr>
          <a:lstStyle/>
          <a:p>
            <a:pPr>
              <a:buFont typeface="Wingdings" pitchFamily="18" charset="0"/>
              <a:buChar char="q"/>
            </a:pPr>
            <a:r>
              <a:rPr lang="en-US" sz="2800" b="1" dirty="0">
                <a:latin typeface="Times New Roman"/>
                <a:ea typeface="+mn-lt"/>
                <a:cs typeface="+mn-lt"/>
              </a:rPr>
              <a:t> A survey on semi-supervised learning</a:t>
            </a:r>
            <a:endParaRPr lang="en-US" sz="2800" b="1" dirty="0">
              <a:latin typeface="Times New Roman"/>
              <a:cs typeface="Times New Roman"/>
            </a:endParaRPr>
          </a:p>
          <a:p>
            <a:pPr lvl="2">
              <a:buClr>
                <a:srgbClr val="262626"/>
              </a:buClr>
            </a:pPr>
            <a:r>
              <a:rPr lang="en-US" sz="2300" dirty="0">
                <a:latin typeface="Times New Roman"/>
                <a:ea typeface="+mn-lt"/>
                <a:cs typeface="+mn-lt"/>
              </a:rPr>
              <a:t>Jesper E. van Engelen &amp;Holger H. Hoos</a:t>
            </a:r>
            <a:endParaRPr lang="en-US" sz="2300">
              <a:latin typeface="Times New Roman"/>
              <a:cs typeface="Times New Roman"/>
            </a:endParaRPr>
          </a:p>
          <a:p>
            <a:pPr lvl="2">
              <a:buClr>
                <a:srgbClr val="262626"/>
              </a:buClr>
            </a:pPr>
            <a:r>
              <a:rPr lang="en-US" sz="2300" dirty="0">
                <a:latin typeface="Times New Roman"/>
                <a:ea typeface="+mn-lt"/>
                <a:cs typeface="+mn-lt"/>
              </a:rPr>
              <a:t>Received: 3 December 2018 / Revised: 20 September 2019 / Accepted: 29 September 2019 /</a:t>
            </a:r>
            <a:endParaRPr lang="en-US" sz="2300">
              <a:latin typeface="Times New Roman"/>
              <a:cs typeface="Times New Roman"/>
            </a:endParaRPr>
          </a:p>
          <a:p>
            <a:pPr lvl="2">
              <a:buClr>
                <a:srgbClr val="262626"/>
              </a:buClr>
            </a:pPr>
            <a:r>
              <a:rPr lang="en-US" sz="2300" dirty="0">
                <a:latin typeface="Times New Roman"/>
                <a:ea typeface="+mn-lt"/>
                <a:cs typeface="+mn-lt"/>
              </a:rPr>
              <a:t>Published online: 15 November 2019</a:t>
            </a:r>
            <a:endParaRPr lang="en-US" sz="2300">
              <a:latin typeface="Times New Roman"/>
              <a:cs typeface="Times New Roman"/>
            </a:endParaRPr>
          </a:p>
        </p:txBody>
      </p:sp>
    </p:spTree>
    <p:extLst>
      <p:ext uri="{BB962C8B-B14F-4D97-AF65-F5344CB8AC3E}">
        <p14:creationId xmlns:p14="http://schemas.microsoft.com/office/powerpoint/2010/main" val="138040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66800" y="1184014"/>
            <a:ext cx="10058400" cy="629654"/>
          </a:xfrm>
        </p:spPr>
        <p:txBody>
          <a:bodyPr/>
          <a:lstStyle/>
          <a:p>
            <a:r>
              <a:rPr lang="en-US" b="1"/>
              <a:t>Future scope</a:t>
            </a:r>
          </a:p>
          <a:p>
            <a:endParaRPr lang="en-US" b="1" dirty="0"/>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937617"/>
            <a:ext cx="10058400" cy="4015127"/>
          </a:xfrm>
        </p:spPr>
        <p:txBody>
          <a:bodyPr vert="horz" lIns="91440" tIns="45720" rIns="91440" bIns="45720" rtlCol="0" anchor="t">
            <a:normAutofit/>
          </a:bodyPr>
          <a:lstStyle/>
          <a:p>
            <a:pPr marL="0" indent="0">
              <a:buNone/>
            </a:pPr>
            <a:r>
              <a:rPr lang="en-US" sz="2000" dirty="0">
                <a:ea typeface="+mn-lt"/>
                <a:cs typeface="+mn-lt"/>
              </a:rPr>
              <a:t>4.  Another important step towards the advancement of semi-supervised approaches are having standardized software packages or library dedicated to this domain. Currently, some generic packages like the KEEL software package do exist that include a semi-supervised learning module (Triguero et al. 2017).</a:t>
            </a:r>
          </a:p>
          <a:p>
            <a:pPr marL="0" indent="0">
              <a:buNone/>
            </a:pPr>
            <a:r>
              <a:rPr lang="en-US" sz="2000" dirty="0">
                <a:ea typeface="+mn-lt"/>
                <a:cs typeface="+mn-lt"/>
              </a:rPr>
              <a:t>5.  One vital sector that needs serious attention from researchers is building a strong connection between clustering and classification. Essentially, both approaches are a special branch of semi-supervised, where either only labeled or unlabeled data is considered. The recent hype in generative models can be seen as a good sign to address this field.</a:t>
            </a:r>
          </a:p>
          <a:p>
            <a:pPr marL="0" indent="0">
              <a:buNone/>
            </a:pPr>
            <a:endParaRPr lang="en-US" sz="2400" dirty="0"/>
          </a:p>
          <a:p>
            <a:pPr>
              <a:buClr>
                <a:srgbClr val="262626"/>
              </a:buClr>
            </a:pPr>
            <a:endParaRPr lang="en-US" sz="2400" dirty="0"/>
          </a:p>
          <a:p>
            <a:pPr>
              <a:buClr>
                <a:srgbClr val="262626"/>
              </a:buClr>
            </a:pPr>
            <a:endParaRPr lang="en-US" sz="2400" dirty="0">
              <a:ea typeface="+mn-lt"/>
              <a:cs typeface="+mn-lt"/>
            </a:endParaRPr>
          </a:p>
          <a:p>
            <a:pPr>
              <a:buClr>
                <a:srgbClr val="262626"/>
              </a:buClr>
            </a:pPr>
            <a:endParaRPr lang="en-US" sz="2400" b="1"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4675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1025047" y="996124"/>
            <a:ext cx="10058400" cy="796667"/>
          </a:xfrm>
        </p:spPr>
        <p:txBody>
          <a:bodyPr/>
          <a:lstStyle/>
          <a:p>
            <a:r>
              <a:rPr lang="en-US" b="1"/>
              <a:t>Key References:</a:t>
            </a: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1937617"/>
            <a:ext cx="10058400" cy="4015127"/>
          </a:xfrm>
        </p:spPr>
        <p:txBody>
          <a:bodyPr vert="horz" lIns="91440" tIns="45720" rIns="91440" bIns="45720" rtlCol="0" anchor="t">
            <a:normAutofit fontScale="77500" lnSpcReduction="20000"/>
          </a:bodyPr>
          <a:lstStyle/>
          <a:p>
            <a:pPr>
              <a:buFont typeface="Garamond"/>
              <a:buChar char="◦"/>
            </a:pPr>
            <a:r>
              <a:rPr lang="en-US" sz="2000" dirty="0">
                <a:ea typeface="+mn-lt"/>
                <a:cs typeface="+mn-lt"/>
              </a:rPr>
              <a:t>J. E. van Engelen and H. H. Hoos, “A survey on semi-supervised learning,” Machine Learning, vol. 109, no. 2, pp. 373–440, </a:t>
            </a:r>
            <a:r>
              <a:rPr lang="en-US" sz="2000" dirty="0" err="1">
                <a:ea typeface="+mn-lt"/>
                <a:cs typeface="+mn-lt"/>
              </a:rPr>
              <a:t>feb</a:t>
            </a:r>
            <a:r>
              <a:rPr lang="en-US" sz="2000" dirty="0">
                <a:ea typeface="+mn-lt"/>
                <a:cs typeface="+mn-lt"/>
              </a:rPr>
              <a:t> 2020.</a:t>
            </a:r>
            <a:endParaRPr lang="en-US" dirty="0"/>
          </a:p>
          <a:p>
            <a:pPr>
              <a:buFont typeface="Garamond"/>
              <a:buChar char="◦"/>
            </a:pPr>
            <a:r>
              <a:rPr lang="en-US" sz="2000" dirty="0" err="1">
                <a:ea typeface="+mn-lt"/>
                <a:cs typeface="+mn-lt"/>
              </a:rPr>
              <a:t>Bengio</a:t>
            </a:r>
            <a:r>
              <a:rPr lang="en-US" sz="2000" dirty="0">
                <a:ea typeface="+mn-lt"/>
                <a:cs typeface="+mn-lt"/>
              </a:rPr>
              <a:t>, Y., </a:t>
            </a:r>
            <a:r>
              <a:rPr lang="en-US" sz="2000" dirty="0" err="1">
                <a:ea typeface="+mn-lt"/>
                <a:cs typeface="+mn-lt"/>
              </a:rPr>
              <a:t>Delalleau</a:t>
            </a:r>
            <a:r>
              <a:rPr lang="en-US" sz="2000" dirty="0">
                <a:ea typeface="+mn-lt"/>
                <a:cs typeface="+mn-lt"/>
              </a:rPr>
              <a:t>, O., &amp; Le Roux, N. (2006). Chapter 11. Label propagation and quadratic criterion. In O. Chapelle, B. </a:t>
            </a:r>
            <a:r>
              <a:rPr lang="en-US" sz="2000" dirty="0" err="1">
                <a:ea typeface="+mn-lt"/>
                <a:cs typeface="+mn-lt"/>
              </a:rPr>
              <a:t>Schölkopf</a:t>
            </a:r>
            <a:r>
              <a:rPr lang="en-US" sz="2000" dirty="0">
                <a:ea typeface="+mn-lt"/>
                <a:cs typeface="+mn-lt"/>
              </a:rPr>
              <a:t>, &amp; A. Zien (Eds.), Semi-supervised learning (pp. 193–216). Cambridge: The </a:t>
            </a:r>
            <a:br>
              <a:rPr lang="en-US" sz="2000" dirty="0">
                <a:ea typeface="+mn-lt"/>
                <a:cs typeface="+mn-lt"/>
              </a:rPr>
            </a:br>
            <a:r>
              <a:rPr lang="en-US" sz="2000" dirty="0">
                <a:ea typeface="+mn-lt"/>
                <a:cs typeface="+mn-lt"/>
              </a:rPr>
              <a:t>MIT Press.</a:t>
            </a:r>
            <a:endParaRPr lang="en-US" dirty="0"/>
          </a:p>
          <a:p>
            <a:pPr>
              <a:buFont typeface="Garamond"/>
              <a:buChar char="◦"/>
            </a:pPr>
            <a:r>
              <a:rPr lang="en-US" sz="2000" dirty="0" err="1">
                <a:ea typeface="+mn-lt"/>
                <a:cs typeface="+mn-lt"/>
              </a:rPr>
              <a:t>Bengio</a:t>
            </a:r>
            <a:r>
              <a:rPr lang="en-US" sz="2000" dirty="0">
                <a:ea typeface="+mn-lt"/>
                <a:cs typeface="+mn-lt"/>
              </a:rPr>
              <a:t>, Y., </a:t>
            </a:r>
            <a:r>
              <a:rPr lang="en-US" sz="2000" dirty="0" err="1">
                <a:ea typeface="+mn-lt"/>
                <a:cs typeface="+mn-lt"/>
              </a:rPr>
              <a:t>Delalleau</a:t>
            </a:r>
            <a:r>
              <a:rPr lang="en-US" sz="2000" dirty="0">
                <a:ea typeface="+mn-lt"/>
                <a:cs typeface="+mn-lt"/>
              </a:rPr>
              <a:t>, O., &amp; Le Roux, N. (2006). Chapter 11. Label propagation and quadratic criterion. In O. Chapelle, B. </a:t>
            </a:r>
            <a:r>
              <a:rPr lang="en-US" sz="2000" dirty="0" err="1">
                <a:ea typeface="+mn-lt"/>
                <a:cs typeface="+mn-lt"/>
              </a:rPr>
              <a:t>Schölkopf</a:t>
            </a:r>
            <a:r>
              <a:rPr lang="en-US" sz="2000" dirty="0">
                <a:ea typeface="+mn-lt"/>
                <a:cs typeface="+mn-lt"/>
              </a:rPr>
              <a:t>, &amp; A. Zien (Eds.), Semi-supervised learning (pp. 193–216). Cambridge: The MIT Press.</a:t>
            </a:r>
            <a:endParaRPr lang="en-US" dirty="0"/>
          </a:p>
          <a:p>
            <a:pPr>
              <a:buFont typeface="Garamond"/>
              <a:buChar char="◦"/>
            </a:pPr>
            <a:r>
              <a:rPr lang="en-US" sz="2000" dirty="0">
                <a:ea typeface="+mn-lt"/>
                <a:cs typeface="+mn-lt"/>
              </a:rPr>
              <a:t>Goldberg, A. B., Zhu, X., Singh, A., Xu, </a:t>
            </a:r>
            <a:r>
              <a:rPr lang="en-US" sz="2000" dirty="0" err="1">
                <a:ea typeface="+mn-lt"/>
                <a:cs typeface="+mn-lt"/>
              </a:rPr>
              <a:t>Z.,&amp;Nowak</a:t>
            </a:r>
            <a:r>
              <a:rPr lang="en-US" sz="2000" dirty="0">
                <a:ea typeface="+mn-lt"/>
                <a:cs typeface="+mn-lt"/>
              </a:rPr>
              <a:t>, R. D. (2009).Multi-manifold semi-supervised learning. In Proceedings of the 12th international conference on artificial intelligence and statistics (pp. 169–176).</a:t>
            </a:r>
            <a:endParaRPr lang="en-US" dirty="0"/>
          </a:p>
          <a:p>
            <a:pPr>
              <a:buFont typeface="Garamond"/>
              <a:buChar char="◦"/>
            </a:pPr>
            <a:r>
              <a:rPr lang="en-US" sz="2000" dirty="0" err="1">
                <a:ea typeface="+mn-lt"/>
                <a:cs typeface="+mn-lt"/>
              </a:rPr>
              <a:t>Haffari</a:t>
            </a:r>
            <a:r>
              <a:rPr lang="en-US" sz="2000" dirty="0">
                <a:ea typeface="+mn-lt"/>
                <a:cs typeface="+mn-lt"/>
              </a:rPr>
              <a:t>, G. R., &amp; Sarkar, A. (2007). Analysis of semi-supervised learning with the </a:t>
            </a:r>
            <a:r>
              <a:rPr lang="en-US" sz="2000" dirty="0" err="1">
                <a:ea typeface="+mn-lt"/>
                <a:cs typeface="+mn-lt"/>
              </a:rPr>
              <a:t>Yarowsky</a:t>
            </a:r>
            <a:r>
              <a:rPr lang="en-US" sz="2000" dirty="0">
                <a:ea typeface="+mn-lt"/>
                <a:cs typeface="+mn-lt"/>
              </a:rPr>
              <a:t> algorithm. In Proceedings of the 23rd conference on uncertainty in artificial intelligence (pp. 159–166).</a:t>
            </a:r>
            <a:endParaRPr lang="en-US" dirty="0"/>
          </a:p>
          <a:p>
            <a:pPr marL="0" indent="0">
              <a:buNone/>
            </a:pPr>
            <a:endParaRPr lang="en-US" sz="2000" dirty="0">
              <a:ea typeface="+mn-lt"/>
              <a:cs typeface="+mn-lt"/>
            </a:endParaRPr>
          </a:p>
          <a:p>
            <a:pPr marL="0" indent="0">
              <a:buNone/>
            </a:pPr>
            <a:endParaRPr lang="en-US" sz="2400" dirty="0"/>
          </a:p>
          <a:p>
            <a:pPr>
              <a:buClr>
                <a:srgbClr val="262626"/>
              </a:buClr>
            </a:pPr>
            <a:endParaRPr lang="en-US" sz="2400" dirty="0"/>
          </a:p>
          <a:p>
            <a:pPr>
              <a:buClr>
                <a:srgbClr val="262626"/>
              </a:buClr>
            </a:pPr>
            <a:endParaRPr lang="en-US" sz="2400" dirty="0">
              <a:ea typeface="+mn-lt"/>
              <a:cs typeface="+mn-lt"/>
            </a:endParaRPr>
          </a:p>
          <a:p>
            <a:pPr>
              <a:buClr>
                <a:srgbClr val="262626"/>
              </a:buClr>
            </a:pPr>
            <a:endParaRPr lang="en-US" sz="2400" b="1" dirty="0"/>
          </a:p>
          <a:p>
            <a:pPr>
              <a:buClr>
                <a:srgbClr val="262626"/>
              </a:buClr>
            </a:pPr>
            <a:endParaRPr lang="en-US" sz="2400" dirty="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215620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1E3DC-AE19-4DC8-8BCF-04DA038BB923}"/>
              </a:ext>
            </a:extLst>
          </p:cNvPr>
          <p:cNvSpPr>
            <a:spLocks noGrp="1"/>
          </p:cNvSpPr>
          <p:nvPr>
            <p:ph idx="1"/>
          </p:nvPr>
        </p:nvSpPr>
        <p:spPr/>
        <p:txBody>
          <a:bodyPr vert="horz" lIns="91440" tIns="45720" rIns="91440" bIns="45720" rtlCol="0" anchor="t">
            <a:normAutofit/>
          </a:bodyPr>
          <a:lstStyle/>
          <a:p>
            <a:pPr marL="0" indent="0" algn="ctr">
              <a:buNone/>
            </a:pPr>
            <a:r>
              <a:rPr lang="en-US" sz="4800" dirty="0"/>
              <a:t>Thanks</a:t>
            </a:r>
            <a:endParaRPr lang="en-US" sz="4800"/>
          </a:p>
        </p:txBody>
      </p:sp>
    </p:spTree>
    <p:extLst>
      <p:ext uri="{BB962C8B-B14F-4D97-AF65-F5344CB8AC3E}">
        <p14:creationId xmlns:p14="http://schemas.microsoft.com/office/powerpoint/2010/main" val="31133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1BDE-C706-4562-8A1F-552E876531FF}"/>
              </a:ext>
            </a:extLst>
          </p:cNvPr>
          <p:cNvSpPr>
            <a:spLocks noGrp="1"/>
          </p:cNvSpPr>
          <p:nvPr>
            <p:ph type="title"/>
          </p:nvPr>
        </p:nvSpPr>
        <p:spPr/>
        <p:txBody>
          <a:bodyPr/>
          <a:lstStyle/>
          <a:p>
            <a:r>
              <a:rPr lang="en-US" b="1"/>
              <a:t>Overview</a:t>
            </a:r>
          </a:p>
        </p:txBody>
      </p:sp>
      <p:sp>
        <p:nvSpPr>
          <p:cNvPr id="3" name="Content Placeholder 2">
            <a:extLst>
              <a:ext uri="{FF2B5EF4-FFF2-40B4-BE49-F238E27FC236}">
                <a16:creationId xmlns:a16="http://schemas.microsoft.com/office/drawing/2014/main" id="{87AB1226-171F-4B41-BD6E-06FBB42AF19D}"/>
              </a:ext>
            </a:extLst>
          </p:cNvPr>
          <p:cNvSpPr>
            <a:spLocks noGrp="1"/>
          </p:cNvSpPr>
          <p:nvPr>
            <p:ph idx="1"/>
          </p:nvPr>
        </p:nvSpPr>
        <p:spPr/>
        <p:txBody>
          <a:bodyPr vert="horz" lIns="91440" tIns="45720" rIns="91440" bIns="45720" rtlCol="0" anchor="t">
            <a:normAutofit/>
          </a:bodyPr>
          <a:lstStyle/>
          <a:p>
            <a:pPr>
              <a:buFont typeface="Wingdings" pitchFamily="18" charset="0"/>
              <a:buChar char="q"/>
            </a:pPr>
            <a:r>
              <a:rPr lang="en-US" sz="2400" dirty="0">
                <a:latin typeface="Times New Roman"/>
                <a:cs typeface="Times New Roman"/>
              </a:rPr>
              <a:t>   Semi-supervised learning</a:t>
            </a:r>
          </a:p>
          <a:p>
            <a:pPr>
              <a:buClr>
                <a:srgbClr val="262626"/>
              </a:buClr>
              <a:buFont typeface="Wingdings" pitchFamily="18" charset="0"/>
              <a:buChar char="q"/>
            </a:pPr>
            <a:r>
              <a:rPr lang="en-US" sz="2400" dirty="0">
                <a:latin typeface="Times New Roman"/>
                <a:cs typeface="Times New Roman"/>
              </a:rPr>
              <a:t>   Basic Concepts and Assumptions</a:t>
            </a:r>
          </a:p>
          <a:p>
            <a:pPr>
              <a:buClr>
                <a:srgbClr val="262626"/>
              </a:buClr>
              <a:buFont typeface="Wingdings" pitchFamily="18" charset="0"/>
              <a:buChar char="q"/>
            </a:pPr>
            <a:r>
              <a:rPr lang="en-US" sz="2400" dirty="0">
                <a:latin typeface="Times New Roman"/>
                <a:cs typeface="Times New Roman"/>
              </a:rPr>
              <a:t>   Taxonomy of Semi-supervised learning methods</a:t>
            </a:r>
          </a:p>
          <a:p>
            <a:pPr>
              <a:buClr>
                <a:srgbClr val="262626"/>
              </a:buClr>
              <a:buFont typeface="Wingdings" pitchFamily="18" charset="0"/>
              <a:buChar char="q"/>
            </a:pPr>
            <a:r>
              <a:rPr lang="en-US" sz="2400" dirty="0">
                <a:latin typeface="Times New Roman"/>
                <a:cs typeface="Times New Roman"/>
              </a:rPr>
              <a:t>   Semi-supervised learning methods </a:t>
            </a:r>
          </a:p>
          <a:p>
            <a:pPr>
              <a:buClr>
                <a:srgbClr val="262626"/>
              </a:buClr>
              <a:buFont typeface="Wingdings" pitchFamily="18" charset="0"/>
              <a:buChar char="q"/>
            </a:pPr>
            <a:r>
              <a:rPr lang="en-US" sz="2400" dirty="0">
                <a:latin typeface="Times New Roman"/>
                <a:cs typeface="Times New Roman"/>
              </a:rPr>
              <a:t>   Conclusions and future scope</a:t>
            </a:r>
          </a:p>
          <a:p>
            <a:pPr>
              <a:buClr>
                <a:srgbClr val="262626"/>
              </a:buClr>
              <a:buFont typeface="Wingdings" pitchFamily="18" charset="0"/>
              <a:buChar char="q"/>
            </a:pPr>
            <a:endParaRPr lang="en-US" sz="2400" dirty="0">
              <a:latin typeface="Times New Roman"/>
              <a:cs typeface="Times New Roman"/>
            </a:endParaRPr>
          </a:p>
          <a:p>
            <a:pPr>
              <a:buClr>
                <a:srgbClr val="262626"/>
              </a:buClr>
              <a:buFont typeface="Wingdings" pitchFamily="18" charset="0"/>
              <a:buChar char="q"/>
            </a:pPr>
            <a:endParaRPr lang="en-US" sz="2400" dirty="0">
              <a:latin typeface="Times New Roman"/>
              <a:cs typeface="Times New Roman"/>
            </a:endParaRPr>
          </a:p>
          <a:p>
            <a:pPr marL="0" indent="0">
              <a:buClr>
                <a:srgbClr val="262626"/>
              </a:buClr>
              <a:buNone/>
            </a:pPr>
            <a:endParaRPr lang="en-US" sz="1800" dirty="0">
              <a:latin typeface="Times New Roman"/>
              <a:cs typeface="Times New Roman"/>
            </a:endParaRPr>
          </a:p>
          <a:p>
            <a:pPr>
              <a:buClr>
                <a:srgbClr val="262626"/>
              </a:buClr>
              <a:buFont typeface="Wingdings" pitchFamily="18" charset="0"/>
              <a:buChar char="q"/>
            </a:pPr>
            <a:endParaRPr lang="en-US" dirty="0">
              <a:latin typeface="Sagona Book" panose="02020404030301010803"/>
              <a:cs typeface="Times New Roman"/>
            </a:endParaRPr>
          </a:p>
        </p:txBody>
      </p:sp>
    </p:spTree>
    <p:extLst>
      <p:ext uri="{BB962C8B-B14F-4D97-AF65-F5344CB8AC3E}">
        <p14:creationId xmlns:p14="http://schemas.microsoft.com/office/powerpoint/2010/main" val="248317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AAB-72C8-4552-99BA-2C821D9ED54D}"/>
              </a:ext>
            </a:extLst>
          </p:cNvPr>
          <p:cNvSpPr>
            <a:spLocks noGrp="1"/>
          </p:cNvSpPr>
          <p:nvPr>
            <p:ph type="title"/>
          </p:nvPr>
        </p:nvSpPr>
        <p:spPr/>
        <p:txBody>
          <a:bodyPr/>
          <a:lstStyle/>
          <a:p>
            <a:r>
              <a:rPr lang="en-US" b="1"/>
              <a:t>Semi-supervised Learning </a:t>
            </a:r>
          </a:p>
        </p:txBody>
      </p:sp>
      <p:sp>
        <p:nvSpPr>
          <p:cNvPr id="3" name="Content Placeholder 2">
            <a:extLst>
              <a:ext uri="{FF2B5EF4-FFF2-40B4-BE49-F238E27FC236}">
                <a16:creationId xmlns:a16="http://schemas.microsoft.com/office/drawing/2014/main" id="{BBBE1237-AEBF-4505-A43C-2156633A3CB2}"/>
              </a:ext>
            </a:extLst>
          </p:cNvPr>
          <p:cNvSpPr>
            <a:spLocks noGrp="1"/>
          </p:cNvSpPr>
          <p:nvPr>
            <p:ph idx="1"/>
          </p:nvPr>
        </p:nvSpPr>
        <p:spPr/>
        <p:txBody>
          <a:bodyPr vert="horz" lIns="91440" tIns="45720" rIns="91440" bIns="45720" rtlCol="0" anchor="t">
            <a:noAutofit/>
          </a:bodyPr>
          <a:lstStyle/>
          <a:p>
            <a:r>
              <a:rPr lang="en-US" sz="2200" dirty="0">
                <a:latin typeface="Times New Roman"/>
                <a:ea typeface="+mn-lt"/>
                <a:cs typeface="+mn-lt"/>
              </a:rPr>
              <a:t>In </a:t>
            </a:r>
            <a:r>
              <a:rPr lang="en-US" sz="2200" u="sng" dirty="0">
                <a:latin typeface="Times New Roman"/>
                <a:ea typeface="+mn-lt"/>
                <a:cs typeface="+mn-lt"/>
              </a:rPr>
              <a:t>supervised learning</a:t>
            </a:r>
            <a:r>
              <a:rPr lang="en-US" sz="2200" dirty="0">
                <a:latin typeface="Times New Roman"/>
                <a:ea typeface="+mn-lt"/>
                <a:cs typeface="+mn-lt"/>
              </a:rPr>
              <a:t>, one is presented with a set of data points consisting of some input x and a corresponding output value y. The goal is, then, to construct a classifier or regressor that can estimate the output value for previously unseen inputs</a:t>
            </a:r>
            <a:endParaRPr lang="en-US" sz="2200">
              <a:latin typeface="Times New Roman"/>
              <a:cs typeface="Times New Roman"/>
            </a:endParaRPr>
          </a:p>
          <a:p>
            <a:pPr>
              <a:buClr>
                <a:srgbClr val="262626"/>
              </a:buClr>
            </a:pPr>
            <a:r>
              <a:rPr lang="en-US" sz="2200" dirty="0">
                <a:latin typeface="Times New Roman"/>
                <a:ea typeface="+mn-lt"/>
                <a:cs typeface="+mn-lt"/>
              </a:rPr>
              <a:t>In </a:t>
            </a:r>
            <a:r>
              <a:rPr lang="en-US" sz="2200" u="sng" dirty="0">
                <a:latin typeface="Times New Roman"/>
                <a:ea typeface="+mn-lt"/>
                <a:cs typeface="+mn-lt"/>
              </a:rPr>
              <a:t>unsupervised learning</a:t>
            </a:r>
            <a:r>
              <a:rPr lang="en-US" sz="2200" dirty="0">
                <a:latin typeface="Times New Roman"/>
                <a:ea typeface="+mn-lt"/>
                <a:cs typeface="+mn-lt"/>
              </a:rPr>
              <a:t>,  no specific output value is provided; goal is to infer some underlying structure from the inputs</a:t>
            </a:r>
            <a:endParaRPr lang="en-US" sz="2200">
              <a:latin typeface="Times New Roman"/>
              <a:cs typeface="Times New Roman"/>
            </a:endParaRPr>
          </a:p>
          <a:p>
            <a:pPr>
              <a:buClr>
                <a:srgbClr val="262626"/>
              </a:buClr>
            </a:pPr>
            <a:r>
              <a:rPr lang="en-US" sz="2200" u="sng" dirty="0">
                <a:latin typeface="Times New Roman"/>
                <a:ea typeface="+mn-lt"/>
                <a:cs typeface="+mn-lt"/>
              </a:rPr>
              <a:t>Semi-supervised learning</a:t>
            </a:r>
            <a:r>
              <a:rPr lang="en-US" sz="2200">
                <a:latin typeface="Times New Roman"/>
                <a:ea typeface="+mn-lt"/>
                <a:cs typeface="+mn-lt"/>
              </a:rPr>
              <a:t> is about making use of unlabeled data. It is useful when the available labeled data is small.Unlabeled data is cheap Although not every type of </a:t>
            </a:r>
            <a:r>
              <a:rPr lang="en-US" sz="2200" dirty="0">
                <a:latin typeface="Times New Roman"/>
                <a:ea typeface="+mn-lt"/>
                <a:cs typeface="+mn-lt"/>
              </a:rPr>
              <a:t>unlabeled data is useful </a:t>
            </a:r>
            <a:endParaRPr lang="en-US" sz="2200">
              <a:latin typeface="Times New Roman"/>
            </a:endParaRPr>
          </a:p>
        </p:txBody>
      </p:sp>
    </p:spTree>
    <p:extLst>
      <p:ext uri="{BB962C8B-B14F-4D97-AF65-F5344CB8AC3E}">
        <p14:creationId xmlns:p14="http://schemas.microsoft.com/office/powerpoint/2010/main" val="191457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p:txBody>
          <a:bodyPr/>
          <a:lstStyle/>
          <a:p>
            <a:r>
              <a:rPr lang="en-US" b="1" dirty="0"/>
              <a:t>Basic Concepts and Assumptions</a:t>
            </a: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155312"/>
            <a:ext cx="10058400" cy="3797432"/>
          </a:xfrm>
        </p:spPr>
        <p:txBody>
          <a:bodyPr vert="horz" lIns="91440" tIns="45720" rIns="91440" bIns="45720" rtlCol="0" anchor="t">
            <a:normAutofit fontScale="92500" lnSpcReduction="20000"/>
          </a:bodyPr>
          <a:lstStyle/>
          <a:p>
            <a:pPr>
              <a:buFont typeface="Wingdings" pitchFamily="18" charset="0"/>
              <a:buChar char="q"/>
            </a:pPr>
            <a:r>
              <a:rPr lang="en-US" sz="2400" b="1" dirty="0"/>
              <a:t>  Assumptions of semi-supervised learning</a:t>
            </a:r>
            <a:endParaRPr lang="en-US" sz="2400" dirty="0"/>
          </a:p>
          <a:p>
            <a:pPr lvl="1" algn="just">
              <a:buClr>
                <a:srgbClr val="262626"/>
              </a:buClr>
            </a:pPr>
            <a:r>
              <a:rPr lang="en-US" sz="1800" dirty="0">
                <a:ea typeface="+mn-lt"/>
                <a:cs typeface="+mn-lt"/>
              </a:rPr>
              <a:t>An important pre-condition of semi-supervised learning is that the underlying data distribution, p(x), contains information about the posterior distribution p(</a:t>
            </a:r>
            <a:r>
              <a:rPr lang="en-US" sz="1800" dirty="0" err="1">
                <a:ea typeface="+mn-lt"/>
                <a:cs typeface="+mn-lt"/>
              </a:rPr>
              <a:t>y|x</a:t>
            </a:r>
            <a:r>
              <a:rPr lang="en-US" sz="1800" dirty="0">
                <a:ea typeface="+mn-lt"/>
                <a:cs typeface="+mn-lt"/>
              </a:rPr>
              <a:t>). Considering this condition, we can use unlabeled data to gain information about p(x), and thereby about p(</a:t>
            </a:r>
            <a:r>
              <a:rPr lang="en-US" sz="1800" dirty="0" err="1">
                <a:ea typeface="+mn-lt"/>
                <a:cs typeface="+mn-lt"/>
              </a:rPr>
              <a:t>y|x</a:t>
            </a:r>
            <a:r>
              <a:rPr lang="en-US" sz="1800" dirty="0">
                <a:ea typeface="+mn-lt"/>
                <a:cs typeface="+mn-lt"/>
              </a:rPr>
              <a:t>). </a:t>
            </a:r>
          </a:p>
          <a:p>
            <a:pPr algn="just">
              <a:buClr>
                <a:srgbClr val="262626"/>
              </a:buClr>
            </a:pPr>
            <a:r>
              <a:rPr lang="en-US" sz="2000" dirty="0">
                <a:ea typeface="+mn-lt"/>
                <a:cs typeface="+mn-lt"/>
              </a:rPr>
              <a:t> </a:t>
            </a:r>
            <a:r>
              <a:rPr lang="en-US" sz="2000" b="1" dirty="0">
                <a:ea typeface="+mn-lt"/>
                <a:cs typeface="+mn-lt"/>
              </a:rPr>
              <a:t>The</a:t>
            </a:r>
            <a:r>
              <a:rPr lang="en-US" sz="2000" dirty="0">
                <a:ea typeface="+mn-lt"/>
                <a:cs typeface="+mn-lt"/>
              </a:rPr>
              <a:t> </a:t>
            </a:r>
            <a:r>
              <a:rPr lang="en-US" sz="2000" b="1" dirty="0">
                <a:ea typeface="+mn-lt"/>
                <a:cs typeface="+mn-lt"/>
              </a:rPr>
              <a:t>smoothness assumption</a:t>
            </a:r>
            <a:r>
              <a:rPr lang="en-US" sz="2000" dirty="0">
                <a:ea typeface="+mn-lt"/>
                <a:cs typeface="+mn-lt"/>
              </a:rPr>
              <a:t> : if two samples x and x1 are close in the input space, their labels y and y1 should be the same</a:t>
            </a:r>
          </a:p>
          <a:p>
            <a:pPr algn="just">
              <a:buClr>
                <a:srgbClr val="262626"/>
              </a:buClr>
            </a:pPr>
            <a:r>
              <a:rPr lang="en-US" sz="2000" dirty="0">
                <a:ea typeface="+mn-lt"/>
                <a:cs typeface="+mn-lt"/>
              </a:rPr>
              <a:t> </a:t>
            </a:r>
            <a:r>
              <a:rPr lang="en-US" sz="2000" b="1" dirty="0">
                <a:ea typeface="+mn-lt"/>
                <a:cs typeface="+mn-lt"/>
              </a:rPr>
              <a:t>The low-density assumption</a:t>
            </a:r>
            <a:r>
              <a:rPr lang="en-US" sz="2000" dirty="0">
                <a:ea typeface="+mn-lt"/>
                <a:cs typeface="+mn-lt"/>
              </a:rPr>
              <a:t> : the decision boundary should not pass through high-density areas in the input space </a:t>
            </a:r>
          </a:p>
          <a:p>
            <a:pPr algn="just">
              <a:buClr>
                <a:srgbClr val="262626"/>
              </a:buClr>
            </a:pPr>
            <a:r>
              <a:rPr lang="en-US" sz="2000" b="1" dirty="0">
                <a:ea typeface="+mn-lt"/>
                <a:cs typeface="+mn-lt"/>
              </a:rPr>
              <a:t>The manifold assumption : </a:t>
            </a:r>
            <a:r>
              <a:rPr lang="en-US" sz="2000" dirty="0">
                <a:ea typeface="+mn-lt"/>
                <a:cs typeface="+mn-lt"/>
              </a:rPr>
              <a:t>same low-dimensional manifold datapoints should have the same label</a:t>
            </a:r>
            <a:endParaRPr lang="en-US" sz="2000" dirty="0"/>
          </a:p>
          <a:p>
            <a:pPr>
              <a:buClr>
                <a:srgbClr val="262626"/>
              </a:buClr>
            </a:pPr>
            <a:endParaRPr lang="en-US" dirty="0"/>
          </a:p>
        </p:txBody>
      </p:sp>
    </p:spTree>
    <p:extLst>
      <p:ext uri="{BB962C8B-B14F-4D97-AF65-F5344CB8AC3E}">
        <p14:creationId xmlns:p14="http://schemas.microsoft.com/office/powerpoint/2010/main" val="127252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4" name="Picture 4" descr="Chart, scatter chart&#10;&#10;Description automatically generated">
            <a:extLst>
              <a:ext uri="{FF2B5EF4-FFF2-40B4-BE49-F238E27FC236}">
                <a16:creationId xmlns:a16="http://schemas.microsoft.com/office/drawing/2014/main" id="{E3E4ECC9-0455-4C65-853A-10A4275ACBB3}"/>
              </a:ext>
            </a:extLst>
          </p:cNvPr>
          <p:cNvPicPr>
            <a:picLocks noChangeAspect="1"/>
          </p:cNvPicPr>
          <p:nvPr/>
        </p:nvPicPr>
        <p:blipFill>
          <a:blip r:embed="rId2"/>
          <a:stretch>
            <a:fillRect/>
          </a:stretch>
        </p:blipFill>
        <p:spPr>
          <a:xfrm>
            <a:off x="904701" y="1787540"/>
            <a:ext cx="7237877" cy="3311327"/>
          </a:xfrm>
          <a:prstGeom prst="rect">
            <a:avLst/>
          </a:prstGeom>
        </p:spPr>
      </p:pic>
      <p:sp>
        <p:nvSpPr>
          <p:cNvPr id="18"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9311363" y="2011583"/>
            <a:ext cx="2312480" cy="2407875"/>
          </a:xfrm>
        </p:spPr>
        <p:txBody>
          <a:bodyPr vert="horz" lIns="91440" tIns="45720" rIns="91440" bIns="45720" rtlCol="0" anchor="b">
            <a:noAutofit/>
          </a:bodyPr>
          <a:lstStyle/>
          <a:p>
            <a:r>
              <a:rPr lang="en-US" sz="2000" b="1" dirty="0">
                <a:ea typeface="+mj-lt"/>
                <a:cs typeface="+mj-lt"/>
              </a:rPr>
              <a:t>Illustrations of the semi-supervised </a:t>
            </a:r>
            <a:r>
              <a:rPr lang="en-US" sz="2000" b="1">
                <a:ea typeface="+mj-lt"/>
                <a:cs typeface="+mj-lt"/>
              </a:rPr>
              <a:t>learning assumptions.</a:t>
            </a:r>
            <a:br>
              <a:rPr lang="en-US" sz="1600" b="1" dirty="0">
                <a:ea typeface="+mj-lt"/>
                <a:cs typeface="+mj-lt"/>
              </a:rPr>
            </a:br>
            <a:br>
              <a:rPr lang="en-US" sz="1600" b="1">
                <a:ea typeface="+mj-lt"/>
                <a:cs typeface="+mj-lt"/>
              </a:rPr>
            </a:br>
            <a:endParaRPr lang="en-US" sz="1600"/>
          </a:p>
          <a:p>
            <a:endParaRPr lang="en-US" sz="900"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9321801" y="2149813"/>
            <a:ext cx="2312479" cy="3854197"/>
          </a:xfrm>
        </p:spPr>
        <p:txBody>
          <a:bodyPr vert="horz" lIns="91440" tIns="45720" rIns="91440" bIns="45720" rtlCol="0">
            <a:normAutofit/>
          </a:bodyPr>
          <a:lstStyle/>
          <a:p>
            <a:pPr>
              <a:buFont typeface="Wingdings" pitchFamily="18" charset="0"/>
              <a:buChar char="q"/>
            </a:pPr>
            <a:endParaRPr lang="en-US" b="1">
              <a:solidFill>
                <a:schemeClr val="tx1">
                  <a:lumMod val="85000"/>
                  <a:lumOff val="15000"/>
                </a:schemeClr>
              </a:solidFill>
            </a:endParaRPr>
          </a:p>
          <a:p>
            <a:pPr>
              <a:buClr>
                <a:srgbClr val="262626"/>
              </a:buClr>
            </a:pPr>
            <a:endParaRPr lang="en-US">
              <a:solidFill>
                <a:schemeClr val="tx1">
                  <a:lumMod val="85000"/>
                  <a:lumOff val="15000"/>
                </a:schemeClr>
              </a:solidFill>
            </a:endParaRPr>
          </a:p>
        </p:txBody>
      </p:sp>
    </p:spTree>
    <p:extLst>
      <p:ext uri="{BB962C8B-B14F-4D97-AF65-F5344CB8AC3E}">
        <p14:creationId xmlns:p14="http://schemas.microsoft.com/office/powerpoint/2010/main" val="24638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p:txBody>
          <a:bodyPr/>
          <a:lstStyle/>
          <a:p>
            <a:r>
              <a:rPr lang="en-US" b="1" dirty="0"/>
              <a:t>Basic Concepts and Assumptions</a:t>
            </a:r>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228380"/>
            <a:ext cx="10058400" cy="3724364"/>
          </a:xfrm>
        </p:spPr>
        <p:txBody>
          <a:bodyPr vert="horz" lIns="91440" tIns="45720" rIns="91440" bIns="45720" rtlCol="0" anchor="t">
            <a:normAutofit/>
          </a:bodyPr>
          <a:lstStyle/>
          <a:p>
            <a:pPr>
              <a:buFont typeface="Wingdings" pitchFamily="18" charset="0"/>
              <a:buChar char="q"/>
            </a:pPr>
            <a:r>
              <a:rPr lang="en-US" sz="2400" b="1" dirty="0"/>
              <a:t>  Connection to Clustering</a:t>
            </a:r>
            <a:endParaRPr lang="en-US"/>
          </a:p>
          <a:p>
            <a:pPr lvl="2">
              <a:buClr>
                <a:srgbClr val="262626"/>
              </a:buClr>
            </a:pPr>
            <a:r>
              <a:rPr lang="en-US" sz="2100" dirty="0">
                <a:ea typeface="+mn-lt"/>
                <a:cs typeface="+mn-lt"/>
              </a:rPr>
              <a:t>According to </a:t>
            </a:r>
            <a:r>
              <a:rPr lang="en-US" sz="2100" b="1" dirty="0">
                <a:ea typeface="+mn-lt"/>
                <a:cs typeface="+mn-lt"/>
              </a:rPr>
              <a:t>Chapelle et al. 2006b</a:t>
            </a:r>
            <a:r>
              <a:rPr lang="en-US" sz="2100" dirty="0">
                <a:ea typeface="+mn-lt"/>
                <a:cs typeface="+mn-lt"/>
              </a:rPr>
              <a:t>, data points that belong to the same cluster come from the same class. This assumption is called the semi-supervised learning assumption of clusters.</a:t>
            </a:r>
            <a:endParaRPr lang="en-US" sz="2100"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322753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a:xfrm>
            <a:off x="557720" y="612843"/>
            <a:ext cx="2312480" cy="1499738"/>
          </a:xfrm>
        </p:spPr>
        <p:txBody>
          <a:bodyPr anchor="b">
            <a:normAutofit/>
          </a:bodyPr>
          <a:lstStyle/>
          <a:p>
            <a:r>
              <a:rPr lang="en-US" sz="2000" b="1"/>
              <a:t>Taxonomy of Semi-supervised learning methods</a:t>
            </a:r>
          </a:p>
          <a:p>
            <a:endParaRPr lang="en-US" sz="2000"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557720" y="2149813"/>
            <a:ext cx="2312479" cy="3854197"/>
          </a:xfrm>
        </p:spPr>
        <p:txBody>
          <a:bodyPr vert="horz" lIns="91440" tIns="45720" rIns="91440" bIns="45720" rtlCol="0">
            <a:normAutofit/>
          </a:bodyPr>
          <a:lstStyle/>
          <a:p>
            <a:pPr marL="0" indent="0">
              <a:buNone/>
            </a:pPr>
            <a:endParaRPr lang="en-US" b="1">
              <a:solidFill>
                <a:schemeClr val="tx1">
                  <a:lumMod val="85000"/>
                  <a:lumOff val="15000"/>
                </a:schemeClr>
              </a:solidFill>
            </a:endParaRPr>
          </a:p>
          <a:p>
            <a:pPr>
              <a:buClr>
                <a:srgbClr val="262626"/>
              </a:buClr>
              <a:buFont typeface="Wingdings" pitchFamily="18" charset="0"/>
              <a:buChar char="q"/>
            </a:pPr>
            <a:endParaRPr lang="en-US" b="1">
              <a:solidFill>
                <a:schemeClr val="tx1">
                  <a:lumMod val="85000"/>
                  <a:lumOff val="15000"/>
                </a:schemeClr>
              </a:solidFill>
            </a:endParaRPr>
          </a:p>
          <a:p>
            <a:pPr>
              <a:buClr>
                <a:srgbClr val="262626"/>
              </a:buClr>
            </a:pPr>
            <a:endParaRPr lang="en-US">
              <a:solidFill>
                <a:schemeClr val="tx1">
                  <a:lumMod val="85000"/>
                  <a:lumOff val="15000"/>
                </a:schemeClr>
              </a:solidFill>
            </a:endParaRPr>
          </a:p>
        </p:txBody>
      </p:sp>
      <p:sp>
        <p:nvSpPr>
          <p:cNvPr id="15" name="Rectangle 1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Diagram, schematic&#10;&#10;Description automatically generated">
            <a:extLst>
              <a:ext uri="{FF2B5EF4-FFF2-40B4-BE49-F238E27FC236}">
                <a16:creationId xmlns:a16="http://schemas.microsoft.com/office/drawing/2014/main" id="{A29AA784-D919-4A17-98C7-89B03191B21F}"/>
              </a:ext>
            </a:extLst>
          </p:cNvPr>
          <p:cNvPicPr>
            <a:picLocks noChangeAspect="1"/>
          </p:cNvPicPr>
          <p:nvPr/>
        </p:nvPicPr>
        <p:blipFill>
          <a:blip r:embed="rId2"/>
          <a:stretch>
            <a:fillRect/>
          </a:stretch>
        </p:blipFill>
        <p:spPr>
          <a:xfrm>
            <a:off x="3946900" y="537932"/>
            <a:ext cx="7275907" cy="5779227"/>
          </a:xfrm>
          <a:prstGeom prst="rect">
            <a:avLst/>
          </a:prstGeom>
        </p:spPr>
      </p:pic>
    </p:spTree>
    <p:extLst>
      <p:ext uri="{BB962C8B-B14F-4D97-AF65-F5344CB8AC3E}">
        <p14:creationId xmlns:p14="http://schemas.microsoft.com/office/powerpoint/2010/main" val="28511056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9B-7FCE-4724-8A0A-B028A4EBAC69}"/>
              </a:ext>
            </a:extLst>
          </p:cNvPr>
          <p:cNvSpPr>
            <a:spLocks noGrp="1"/>
          </p:cNvSpPr>
          <p:nvPr>
            <p:ph type="title"/>
          </p:nvPr>
        </p:nvSpPr>
        <p:spPr/>
        <p:txBody>
          <a:bodyPr/>
          <a:lstStyle/>
          <a:p>
            <a:r>
              <a:rPr lang="en-US" b="1"/>
              <a:t>Inductive methods</a:t>
            </a:r>
          </a:p>
          <a:p>
            <a:endParaRPr lang="en-US" b="1"/>
          </a:p>
        </p:txBody>
      </p:sp>
      <p:sp>
        <p:nvSpPr>
          <p:cNvPr id="3" name="Content Placeholder 2">
            <a:extLst>
              <a:ext uri="{FF2B5EF4-FFF2-40B4-BE49-F238E27FC236}">
                <a16:creationId xmlns:a16="http://schemas.microsoft.com/office/drawing/2014/main" id="{5F0A9174-81E4-4986-94BB-0A3E2961DE09}"/>
              </a:ext>
            </a:extLst>
          </p:cNvPr>
          <p:cNvSpPr>
            <a:spLocks noGrp="1"/>
          </p:cNvSpPr>
          <p:nvPr>
            <p:ph idx="1"/>
          </p:nvPr>
        </p:nvSpPr>
        <p:spPr>
          <a:xfrm>
            <a:off x="1066800" y="2228380"/>
            <a:ext cx="10058400" cy="3724364"/>
          </a:xfrm>
        </p:spPr>
        <p:txBody>
          <a:bodyPr vert="horz" lIns="91440" tIns="45720" rIns="91440" bIns="45720" rtlCol="0" anchor="t">
            <a:normAutofit/>
          </a:bodyPr>
          <a:lstStyle/>
          <a:p>
            <a:r>
              <a:rPr lang="en-US" sz="2400" b="1" dirty="0"/>
              <a:t> </a:t>
            </a:r>
            <a:r>
              <a:rPr lang="en-US" sz="2400" b="1" dirty="0">
                <a:ea typeface="+mn-lt"/>
                <a:cs typeface="+mn-lt"/>
              </a:rPr>
              <a:t>I</a:t>
            </a:r>
            <a:r>
              <a:rPr lang="en-US" sz="2400" dirty="0">
                <a:ea typeface="+mn-lt"/>
                <a:cs typeface="+mn-lt"/>
              </a:rPr>
              <a:t>nductive methods build a classifier to generate predictions for any point in the input space</a:t>
            </a:r>
            <a:endParaRPr lang="en-US" sz="2400" b="1" dirty="0">
              <a:ea typeface="+mn-lt"/>
              <a:cs typeface="+mn-lt"/>
            </a:endParaRPr>
          </a:p>
          <a:p>
            <a:pPr>
              <a:buClr>
                <a:srgbClr val="262626"/>
              </a:buClr>
            </a:pPr>
            <a:r>
              <a:rPr lang="en-US" sz="2400" dirty="0">
                <a:ea typeface="+mn-lt"/>
                <a:cs typeface="+mn-lt"/>
              </a:rPr>
              <a:t>To train the classifier, unlabeled data can be used. </a:t>
            </a:r>
          </a:p>
          <a:p>
            <a:pPr>
              <a:buClr>
                <a:srgbClr val="262626"/>
              </a:buClr>
            </a:pPr>
            <a:r>
              <a:rPr lang="en-US" sz="2400" dirty="0">
                <a:ea typeface="+mn-lt"/>
                <a:cs typeface="+mn-lt"/>
              </a:rPr>
              <a:t>Once, a model is built from the training phase and later can be used to predict the new data point labels.</a:t>
            </a:r>
            <a:endParaRPr lang="en-US" sz="2400"/>
          </a:p>
          <a:p>
            <a:pPr>
              <a:buClr>
                <a:srgbClr val="262626"/>
              </a:buClr>
            </a:pPr>
            <a:endParaRPr lang="en-US" sz="2400" dirty="0"/>
          </a:p>
          <a:p>
            <a:pPr>
              <a:buClr>
                <a:srgbClr val="262626"/>
              </a:buClr>
              <a:buFont typeface="Wingdings" pitchFamily="18" charset="0"/>
              <a:buChar char="q"/>
            </a:pPr>
            <a:endParaRPr lang="en-US" sz="2400" b="1" dirty="0"/>
          </a:p>
          <a:p>
            <a:pPr>
              <a:buClr>
                <a:srgbClr val="262626"/>
              </a:buClr>
              <a:buFont typeface="Wingdings" pitchFamily="18" charset="0"/>
              <a:buChar char="q"/>
            </a:pPr>
            <a:endParaRPr lang="en-US" sz="2400" b="1" dirty="0"/>
          </a:p>
          <a:p>
            <a:pPr>
              <a:buClr>
                <a:srgbClr val="262626"/>
              </a:buClr>
            </a:pPr>
            <a:endParaRPr lang="en-US" dirty="0"/>
          </a:p>
        </p:txBody>
      </p:sp>
    </p:spTree>
    <p:extLst>
      <p:ext uri="{BB962C8B-B14F-4D97-AF65-F5344CB8AC3E}">
        <p14:creationId xmlns:p14="http://schemas.microsoft.com/office/powerpoint/2010/main" val="2212135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SavonVTI</vt:lpstr>
      <vt:lpstr>Semi-supervised Learning Survey - 20 years of evaluation</vt:lpstr>
      <vt:lpstr>Paper</vt:lpstr>
      <vt:lpstr>Overview</vt:lpstr>
      <vt:lpstr>Semi-supervised Learning </vt:lpstr>
      <vt:lpstr>Basic Concepts and Assumptions</vt:lpstr>
      <vt:lpstr>Illustrations of the semi-supervised learning assumptions.   </vt:lpstr>
      <vt:lpstr>Basic Concepts and Assumptions</vt:lpstr>
      <vt:lpstr>Taxonomy of Semi-supervised learning methods </vt:lpstr>
      <vt:lpstr>Inductive methods </vt:lpstr>
      <vt:lpstr>Inductive methods </vt:lpstr>
      <vt:lpstr>1.  Wrapper methods  </vt:lpstr>
      <vt:lpstr>1.  Wrapper methods  </vt:lpstr>
      <vt:lpstr>2.  Unsupervised pre-processing </vt:lpstr>
      <vt:lpstr>2.  Unsupervised pre-processing </vt:lpstr>
      <vt:lpstr>3.  Intrinsically semi-supervised</vt:lpstr>
      <vt:lpstr>3.  Intrinsically semi-supervised </vt:lpstr>
      <vt:lpstr>3.  Intrinsically semi-supervised </vt:lpstr>
      <vt:lpstr>Transductive methods</vt:lpstr>
      <vt:lpstr>Future scope </vt:lpstr>
      <vt:lpstr>Future scope </vt:lpstr>
      <vt:lpstr>Key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2020-10-26T07:31:33Z</dcterms:created>
  <dcterms:modified xsi:type="dcterms:W3CDTF">2020-10-31T09:12:17Z</dcterms:modified>
</cp:coreProperties>
</file>