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522680"/>
            <a:ext cx="907128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52268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52268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527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527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6280" y="1768680"/>
            <a:ext cx="6606720" cy="52714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280" y="1768680"/>
            <a:ext cx="6606720" cy="5271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527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527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27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527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52268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527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5271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52268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522680"/>
            <a:ext cx="9071280" cy="2514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527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CHAOS Report on Software Projects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52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Large study of software projects by </a:t>
            </a:r>
            <a:r>
              <a:rPr i="1" lang="en-US" sz="3200">
                <a:latin typeface="Arial"/>
              </a:rPr>
              <a:t>Stanish Group, </a:t>
            </a:r>
            <a:r>
              <a:rPr lang="en-US" sz="3200">
                <a:latin typeface="Arial"/>
              </a:rPr>
              <a:t>annually since 1990s.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How successful are software projects?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2400">
                <a:latin typeface="Arial"/>
              </a:rPr>
              <a:t>31% of projects were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cancelled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52.7% of projects are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over-budget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Only 61% of promised features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actually delivered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"/>
            </a:pPr>
            <a:r>
              <a:rPr lang="en-US" sz="2400">
                <a:solidFill>
                  <a:srgbClr val="000000"/>
                </a:solidFill>
                <a:latin typeface="Arial"/>
              </a:rPr>
              <a:t>Less than 50% of promised features delivered in ¼ of projects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rcRect l="-1922" t="8256" r="5267" b="3874"/>
          <a:stretch>
            <a:fillRect/>
          </a:stretch>
        </p:blipFill>
        <p:spPr>
          <a:xfrm>
            <a:off x="823320" y="1645920"/>
            <a:ext cx="8320680" cy="563652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548640" y="457200"/>
            <a:ext cx="8839080" cy="77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46080" anchor="ctr"/>
          <a:p>
            <a:pPr algn="ctr"/>
            <a:r>
              <a:rPr lang="en-US" sz="3000">
                <a:latin typeface="Arial"/>
              </a:rPr>
              <a:t>Why Software Projects Fail (1995)</a:t>
            </a:r>
            <a:endParaRPr/>
          </a:p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000">
                <a:latin typeface="Arial"/>
              </a:rPr>
              <a:t>- Average overrun: 89.9% on cost, 121% on schedule, with 61% of content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Why Projects Succeed or Fail (2014)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504000" y="1280160"/>
            <a:ext cx="9071280" cy="557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Based on </a:t>
            </a:r>
            <a:r>
              <a:rPr i="1" lang="en-US" sz="2400">
                <a:latin typeface="Arial"/>
              </a:rPr>
              <a:t>survey</a:t>
            </a:r>
            <a:r>
              <a:rPr lang="en-US" sz="2400">
                <a:latin typeface="Arial"/>
              </a:rPr>
              <a:t> of IT executive managers.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9896760" cy="585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928800"/>
            <a:ext cx="10079280" cy="59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Criticism and Counterpoint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57200" y="1737360"/>
            <a:ext cx="9071280" cy="52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400">
                <a:latin typeface="Arial"/>
              </a:rPr>
              <a:t>Problems with Stanish Survey: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may not be a </a:t>
            </a:r>
            <a:r>
              <a:rPr lang="en-US" sz="2400">
                <a:solidFill>
                  <a:srgbClr val="ff0000"/>
                </a:solidFill>
                <a:latin typeface="Arial"/>
              </a:rPr>
              <a:t>representative sample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Arial"/>
              </a:rPr>
              <a:t>relies on self-reported data, esp. for causes of success/failure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Counterpoint: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Scott Amber, 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2013 Project Success Rate Survey Results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80"/>
                </a:solidFill>
                <a:latin typeface="Arial"/>
              </a:rPr>
              <a:t>http://www.ambysoft.com/surveys/success2013.html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and article "</a:t>
            </a:r>
            <a:r>
              <a:rPr i="1" lang="en-US" sz="2400">
                <a:solidFill>
                  <a:srgbClr val="000000"/>
                </a:solidFill>
                <a:latin typeface="Arial"/>
              </a:rPr>
              <a:t>The Non-existent Software Crisis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"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80"/>
                </a:solidFill>
                <a:latin typeface="Arial"/>
              </a:rPr>
              <a:t>http://www.drdobbs.com/architecture-and-design/the-non-existent-software-crisis-debunki/240165910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1440"/>
            <a:ext cx="10079640" cy="758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Examples of Failed Projects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504000" y="1769040"/>
            <a:ext cx="9071280" cy="52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British NHS IT System: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latin typeface="Arial"/>
              </a:rPr>
              <a:t>Largest healthcare IT system in world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latin typeface="Arial"/>
              </a:rPr>
              <a:t>Designed to reform &amp; unify collection and use of NHS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latin typeface="Arial"/>
              </a:rPr>
              <a:t>14 Billion Euros spent (over budget)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latin typeface="Arial"/>
              </a:rPr>
              <a:t>10 years, but overall not usable.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Denver Airport baggage handling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Mars Climate Orbiter (1999) - error due to insufficient testing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Examples of Successful Projects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457200" y="1645920"/>
            <a:ext cx="9071280" cy="52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Voyager space craft (launched 1972, still working)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New Horizon (2005 - present)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The Stanish Study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504000" y="1769040"/>
            <a:ext cx="9071280" cy="435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Survey 8,380 software projects from 365 respondants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Definition of software project outcome: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Arial"/>
              </a:rPr>
              <a:t>Success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:  completed on-time, on-budget, with all features as specified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Arial"/>
              </a:rPr>
              <a:t>Challenged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: completed late, over budget, or fewer features than specified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80"/>
                </a:solidFill>
                <a:latin typeface="Arial"/>
              </a:rPr>
              <a:t>Failed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: project cancelled or never completed. ("impaired")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5016240"/>
            <a:ext cx="7790760" cy="239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Cost Overrun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1905120"/>
            <a:ext cx="6949080" cy="44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Time Overrun (Late)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3000" y="1828800"/>
            <a:ext cx="6997680" cy="466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Incomplete Features</a:t>
            </a: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2468880"/>
            <a:ext cx="7895160" cy="410760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1097280" y="1563480"/>
            <a:ext cx="8229240" cy="43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Arial"/>
              </a:rPr>
              <a:t>What % of the specified features were actually delivered?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What's the Current Status?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504000" y="1769040"/>
            <a:ext cx="9071280" cy="52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In the 2014 Stanish report...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i="1" lang="en-US" sz="3200">
                <a:solidFill>
                  <a:srgbClr val="000080"/>
                </a:solidFill>
                <a:latin typeface="Times New Roman"/>
              </a:rPr>
              <a:t>"Currently, the 365 companies have a combined 3,682 applications under development. Only 431 or 12% of these projects are on-time and on-budget."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QUIZ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504000" y="1769040"/>
            <a:ext cx="9071280" cy="52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What % of software projects "failed"?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What % of large software projects "failed"?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Project Failure Rates (2012)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762560"/>
            <a:ext cx="9199800" cy="518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latin typeface="Arial"/>
              </a:rPr>
              <a:t>Failures and Cause of Failures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504000" y="1769040"/>
            <a:ext cx="9071280" cy="527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Arial"/>
              </a:rPr>
              <a:t>Please read the slides "</a:t>
            </a:r>
            <a:r>
              <a:rPr i="1" lang="en-US" sz="2400">
                <a:solidFill>
                  <a:srgbClr val="000080"/>
                </a:solidFill>
                <a:latin typeface="Arial"/>
              </a:rPr>
              <a:t>Reasons for project failures</a:t>
            </a:r>
            <a:r>
              <a:rPr lang="en-US" sz="2400">
                <a:solidFill>
                  <a:srgbClr val="000080"/>
                </a:solidFill>
                <a:latin typeface="Arial"/>
              </a:rPr>
              <a:t>" by Andrew Short.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000080"/>
                </a:solidFill>
                <a:latin typeface="Arial"/>
              </a:rPr>
              <a:t>Then come back here. :-)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